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51" r:id="rId3"/>
    <p:sldId id="481" r:id="rId4"/>
    <p:sldId id="353" r:id="rId5"/>
    <p:sldId id="482" r:id="rId6"/>
    <p:sldId id="354" r:id="rId7"/>
    <p:sldId id="483"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359" r:id="rId23"/>
    <p:sldId id="361" r:id="rId24"/>
    <p:sldId id="362" r:id="rId25"/>
    <p:sldId id="365" r:id="rId26"/>
    <p:sldId id="369" r:id="rId27"/>
    <p:sldId id="371" r:id="rId28"/>
    <p:sldId id="499" r:id="rId29"/>
    <p:sldId id="372" r:id="rId30"/>
    <p:sldId id="478" r:id="rId31"/>
    <p:sldId id="379" r:id="rId32"/>
    <p:sldId id="387" r:id="rId33"/>
    <p:sldId id="388" r:id="rId34"/>
    <p:sldId id="479" r:id="rId35"/>
    <p:sldId id="480" r:id="rId36"/>
    <p:sldId id="399" r:id="rId37"/>
    <p:sldId id="440" r:id="rId38"/>
    <p:sldId id="441" r:id="rId39"/>
    <p:sldId id="442" r:id="rId40"/>
    <p:sldId id="443" r:id="rId41"/>
    <p:sldId id="444" r:id="rId42"/>
    <p:sldId id="445" r:id="rId43"/>
    <p:sldId id="446" r:id="rId44"/>
    <p:sldId id="447" r:id="rId45"/>
    <p:sldId id="500" r:id="rId46"/>
    <p:sldId id="501" r:id="rId47"/>
    <p:sldId id="503" r:id="rId48"/>
    <p:sldId id="504" r:id="rId49"/>
    <p:sldId id="5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p:restoredTop sz="96405"/>
  </p:normalViewPr>
  <p:slideViewPr>
    <p:cSldViewPr>
      <p:cViewPr varScale="1">
        <p:scale>
          <a:sx n="73" d="100"/>
          <a:sy n="73" d="100"/>
        </p:scale>
        <p:origin x="504"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43D6C-39FA-814C-B7AE-C8962BFD4219}" type="datetimeFigureOut">
              <a:rPr lang="tr-TR" smtClean="0"/>
              <a:t>26.04.2025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A6F69-8B93-904C-9E69-8BC0F78A0CF6}" type="slidenum">
              <a:rPr lang="tr-TR" smtClean="0"/>
              <a:t>‹#›</a:t>
            </a:fld>
            <a:endParaRPr lang="tr-TR"/>
          </a:p>
        </p:txBody>
      </p:sp>
    </p:spTree>
    <p:extLst>
      <p:ext uri="{BB962C8B-B14F-4D97-AF65-F5344CB8AC3E}">
        <p14:creationId xmlns:p14="http://schemas.microsoft.com/office/powerpoint/2010/main" val="324011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6EA6F69-8B93-904C-9E69-8BC0F78A0CF6}" type="slidenum">
              <a:rPr lang="tr-TR" smtClean="0"/>
              <a:t>1</a:t>
            </a:fld>
            <a:endParaRPr lang="tr-TR"/>
          </a:p>
        </p:txBody>
      </p:sp>
    </p:spTree>
    <p:extLst>
      <p:ext uri="{BB962C8B-B14F-4D97-AF65-F5344CB8AC3E}">
        <p14:creationId xmlns:p14="http://schemas.microsoft.com/office/powerpoint/2010/main" val="38588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9: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4" name="Google Shape;674;p19:notes"/>
          <p:cNvSpPr txBox="1">
            <a:spLocks noGrp="1"/>
          </p:cNvSpPr>
          <p:nvPr>
            <p:ph type="body" idx="1"/>
          </p:nvPr>
        </p:nvSpPr>
        <p:spPr>
          <a:xfrm>
            <a:off x="687088" y="4343919"/>
            <a:ext cx="5484000" cy="4116000"/>
          </a:xfrm>
          <a:prstGeom prst="rect">
            <a:avLst/>
          </a:prstGeom>
          <a:noFill/>
          <a:ln>
            <a:noFill/>
          </a:ln>
        </p:spPr>
        <p:txBody>
          <a:bodyPr spcFirstLastPara="1" wrap="square" lIns="88750" tIns="44375" rIns="88750" bIns="44375" anchor="t" anchorCtr="0">
            <a:noAutofit/>
          </a:bodyPr>
          <a:lstStyle/>
          <a:p>
            <a:pPr marL="165100" lvl="0" indent="-165100" algn="l" rtl="0">
              <a:lnSpc>
                <a:spcPct val="100000"/>
              </a:lnSpc>
              <a:spcBef>
                <a:spcPts val="0"/>
              </a:spcBef>
              <a:spcAft>
                <a:spcPts val="0"/>
              </a:spcAft>
              <a:buClr>
                <a:schemeClr val="dk1"/>
              </a:buClr>
              <a:buSzPts val="1200"/>
              <a:buFont typeface="Arial"/>
              <a:buChar char="•"/>
            </a:pPr>
            <a:r>
              <a:rPr lang="tr-TR" dirty="0"/>
              <a:t>Glofitamab, T hücrelerinin yüzeyindeki T hücresi reseptör kompleksinin bir bileşeni olan CD3'e ve malign B hücrelerinin yüzeyindeki iki CD20 antijenine eş zamanlı olarak bağlanmaktadır.</a:t>
            </a:r>
          </a:p>
          <a:p>
            <a:pPr marL="165100" lvl="0" indent="-165100" algn="l" rtl="0">
              <a:lnSpc>
                <a:spcPct val="100000"/>
              </a:lnSpc>
              <a:spcBef>
                <a:spcPts val="300"/>
              </a:spcBef>
              <a:spcAft>
                <a:spcPts val="0"/>
              </a:spcAft>
              <a:buClr>
                <a:schemeClr val="dk1"/>
              </a:buClr>
              <a:buSzPts val="1200"/>
              <a:buFont typeface="Arial"/>
              <a:buChar char="•"/>
            </a:pPr>
            <a:r>
              <a:rPr lang="tr-TR" dirty="0"/>
              <a:t>Glofitamabın 2:1 moleküler formatı, T hücreleri üzerindeki C3'e monovalent</a:t>
            </a:r>
            <a:r>
              <a:rPr lang="tr-TR" dirty="0">
                <a:latin typeface="Arial"/>
                <a:ea typeface="Arial"/>
                <a:cs typeface="Arial"/>
                <a:sym typeface="Arial"/>
              </a:rPr>
              <a:t> </a:t>
            </a:r>
            <a:r>
              <a:rPr lang="tr-TR" dirty="0"/>
              <a:t>ve yüksek bir aviditeyle (bağlanma gücüyle) B hücreleri üzerindeki CD20'ye bivalent bağlanmaya olanak sağlamaktadır.</a:t>
            </a:r>
          </a:p>
          <a:p>
            <a:pPr marL="165100" lvl="0" indent="-165100" algn="l" rtl="0">
              <a:lnSpc>
                <a:spcPct val="100000"/>
              </a:lnSpc>
              <a:spcBef>
                <a:spcPts val="300"/>
              </a:spcBef>
              <a:spcAft>
                <a:spcPts val="0"/>
              </a:spcAft>
              <a:buClr>
                <a:schemeClr val="dk1"/>
              </a:buClr>
              <a:buSzPts val="1200"/>
              <a:buFont typeface="Arial"/>
              <a:buChar char="•"/>
            </a:pPr>
            <a:r>
              <a:rPr lang="tr-TR" dirty="0"/>
              <a:t>CD3 ve CD20'ye bağlanma, T hücresi reseptörünün çapraz bağ oluşturmasına ve bir </a:t>
            </a:r>
            <a:r>
              <a:rPr lang="tr-TR" b="1" i="1" dirty="0"/>
              <a:t>immünolojik sinaps</a:t>
            </a:r>
            <a:r>
              <a:rPr lang="tr-TR" dirty="0"/>
              <a:t> oluşumuna yol açmaktadır. Daha sonra T hücreleri aktive olmakta ve bu da, tümör hücresinin öldürülmesine, sitokin salımına ve T hücresi proliferasyonuna yol açmaktadır.</a:t>
            </a:r>
          </a:p>
        </p:txBody>
      </p:sp>
      <p:sp>
        <p:nvSpPr>
          <p:cNvPr id="675" name="Google Shape;675;p19:notes"/>
          <p:cNvSpPr txBox="1">
            <a:spLocks noGrp="1"/>
          </p:cNvSpPr>
          <p:nvPr>
            <p:ph type="sldNum" idx="12"/>
          </p:nvPr>
        </p:nvSpPr>
        <p:spPr>
          <a:xfrm>
            <a:off x="3883865" y="8684917"/>
            <a:ext cx="2972400" cy="4578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857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p33: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8" name="Google Shape;2208;p33: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tr-TR" b="1" u="sng" dirty="0"/>
              <a:t>Kortikosteroidlerle premedikasyon:</a:t>
            </a:r>
            <a:r>
              <a:rPr lang="tr-TR" dirty="0"/>
              <a:t> obinutuzumabı içeren ön tedaviden ve her bir glofitamab dozundan en az 60 dakika önce uygulanan intravenöz metilprednizolon (80 mg) veya eş değer dozda prednizon (100 mg) ya da prednizolon (100 mg).</a:t>
            </a:r>
          </a:p>
          <a:p>
            <a:pPr marL="0" lvl="0" indent="0" algn="l" rtl="0">
              <a:lnSpc>
                <a:spcPct val="115000"/>
              </a:lnSpc>
              <a:spcBef>
                <a:spcPts val="0"/>
              </a:spcBef>
              <a:spcAft>
                <a:spcPts val="0"/>
              </a:spcAft>
              <a:buClr>
                <a:schemeClr val="dk1"/>
              </a:buClr>
              <a:buSzPts val="1100"/>
              <a:buFont typeface="Arial"/>
              <a:buNone/>
            </a:pPr>
            <a:r>
              <a:rPr lang="tr-TR" dirty="0"/>
              <a:t>İki hedef glofitamab dozundan sonra, CRS ortaya çıkmayan hastalar için kortikosteroid premedikasyonu isteğe bağlıdır (araştırmacıların takdirine göre).</a:t>
            </a:r>
          </a:p>
          <a:p>
            <a:pPr marL="0" lvl="0" indent="0" algn="l" rtl="0">
              <a:lnSpc>
                <a:spcPct val="100000"/>
              </a:lnSpc>
              <a:spcBef>
                <a:spcPts val="0"/>
              </a:spcBef>
              <a:spcAft>
                <a:spcPts val="0"/>
              </a:spcAft>
              <a:buSzPts val="1100"/>
              <a:buNone/>
            </a:pPr>
            <a:endParaRPr dirty="0"/>
          </a:p>
        </p:txBody>
      </p:sp>
      <p:sp>
        <p:nvSpPr>
          <p:cNvPr id="2209" name="Google Shape;2209;p33: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sz="1400" b="0" i="0" u="none" strike="noStrike" cap="none">
                <a:solidFill>
                  <a:srgbClr val="000000"/>
                </a:solidFill>
                <a:latin typeface="Arial"/>
                <a:ea typeface="Arial"/>
                <a:cs typeface="Arial"/>
                <a:sym typeface="Arial"/>
              </a:rPr>
              <a:t>25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86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p37: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3" name="Google Shape;2293;p37: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94" name="Google Shape;2294;p37: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5355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p47: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4" name="Google Shape;2594;p47: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tr-TR" sz="1000" dirty="0">
                <a:solidFill>
                  <a:srgbClr val="444746"/>
                </a:solidFill>
              </a:rPr>
              <a:t>DoCR FUp, daha önceki analize kıyasla 13,9 ay daha uzundur - 18,2 aydan (CCOD: Ocak 2023) 32,1 aya (CCOD: Eylül 2023) çıkmıştır</a:t>
            </a:r>
          </a:p>
        </p:txBody>
      </p:sp>
      <p:sp>
        <p:nvSpPr>
          <p:cNvPr id="2595" name="Google Shape;2595;p47: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932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p47: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4" name="Google Shape;2594;p47: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tr-TR" sz="1000" dirty="0">
                <a:solidFill>
                  <a:srgbClr val="444746"/>
                </a:solidFill>
              </a:rPr>
              <a:t>DoCR FUp, daha önceki analize kıyasla 13,9 ay daha uzundur - 18,2 aydan (CCOD: Ocak 2023) 32,1 aya (CCOD: Eylül 2023) çıkmıştır</a:t>
            </a:r>
          </a:p>
        </p:txBody>
      </p:sp>
      <p:sp>
        <p:nvSpPr>
          <p:cNvPr id="2595" name="Google Shape;2595;p47: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822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p48: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0" name="Google Shape;2860;p48: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61" name="Google Shape;2861;p48: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168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6" name="Google Shape;253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9228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p117: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46" name="Google Shape;7246;p117:notes"/>
          <p:cNvSpPr txBox="1">
            <a:spLocks noGrp="1"/>
          </p:cNvSpPr>
          <p:nvPr>
            <p:ph type="body" idx="1"/>
          </p:nvPr>
        </p:nvSpPr>
        <p:spPr>
          <a:xfrm>
            <a:off x="687088" y="4343919"/>
            <a:ext cx="5484000" cy="4116000"/>
          </a:xfrm>
          <a:prstGeom prst="rect">
            <a:avLst/>
          </a:prstGeom>
          <a:noFill/>
          <a:ln>
            <a:noFill/>
          </a:ln>
        </p:spPr>
        <p:txBody>
          <a:bodyPr spcFirstLastPara="1" wrap="square" lIns="88750" tIns="44375" rIns="88750" bIns="44375" anchor="t" anchorCtr="0">
            <a:noAutofit/>
          </a:bodyPr>
          <a:lstStyle/>
          <a:p>
            <a:pPr marL="457200" lvl="0" indent="0" algn="l" rtl="0">
              <a:lnSpc>
                <a:spcPct val="100000"/>
              </a:lnSpc>
              <a:spcBef>
                <a:spcPts val="0"/>
              </a:spcBef>
              <a:spcAft>
                <a:spcPts val="0"/>
              </a:spcAft>
              <a:buSzPts val="1100"/>
              <a:buNone/>
            </a:pPr>
            <a:endParaRPr dirty="0"/>
          </a:p>
        </p:txBody>
      </p:sp>
      <p:sp>
        <p:nvSpPr>
          <p:cNvPr id="7247" name="Google Shape;7247;p117:notes"/>
          <p:cNvSpPr txBox="1">
            <a:spLocks noGrp="1"/>
          </p:cNvSpPr>
          <p:nvPr>
            <p:ph type="sldNum" idx="12"/>
          </p:nvPr>
        </p:nvSpPr>
        <p:spPr>
          <a:xfrm>
            <a:off x="3883865" y="8684917"/>
            <a:ext cx="2972400" cy="4578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32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1581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7"/>
        <p:cNvGrpSpPr/>
        <p:nvPr/>
      </p:nvGrpSpPr>
      <p:grpSpPr>
        <a:xfrm>
          <a:off x="0" y="0"/>
          <a:ext cx="0" cy="0"/>
          <a:chOff x="0" y="0"/>
          <a:chExt cx="0" cy="0"/>
        </a:xfrm>
      </p:grpSpPr>
      <p:sp>
        <p:nvSpPr>
          <p:cNvPr id="7258" name="Google Shape;7258;p118: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9" name="Google Shape;7259;p118: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260" name="Google Shape;7260;p118: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33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4796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3"/>
        <p:cNvGrpSpPr/>
        <p:nvPr/>
      </p:nvGrpSpPr>
      <p:grpSpPr>
        <a:xfrm>
          <a:off x="0" y="0"/>
          <a:ext cx="0" cy="0"/>
          <a:chOff x="0" y="0"/>
          <a:chExt cx="0" cy="0"/>
        </a:xfrm>
      </p:grpSpPr>
      <p:sp>
        <p:nvSpPr>
          <p:cNvPr id="7334" name="Google Shape;7334;p121: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5" name="Google Shape;7335;p121: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36" name="Google Shape;7336;p121: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34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9863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931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2"/>
        <p:cNvGrpSpPr/>
        <p:nvPr/>
      </p:nvGrpSpPr>
      <p:grpSpPr>
        <a:xfrm>
          <a:off x="0" y="0"/>
          <a:ext cx="0" cy="0"/>
          <a:chOff x="0" y="0"/>
          <a:chExt cx="0" cy="0"/>
        </a:xfrm>
      </p:grpSpPr>
      <p:sp>
        <p:nvSpPr>
          <p:cNvPr id="7693" name="Google Shape;7693;p122: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4" name="Google Shape;7694;p122:notes"/>
          <p:cNvSpPr txBox="1">
            <a:spLocks noGrp="1"/>
          </p:cNvSpPr>
          <p:nvPr>
            <p:ph type="body" idx="1"/>
          </p:nvPr>
        </p:nvSpPr>
        <p:spPr>
          <a:xfrm>
            <a:off x="687088" y="4343919"/>
            <a:ext cx="5484000" cy="411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695" name="Google Shape;7695;p122:notes"/>
          <p:cNvSpPr txBox="1">
            <a:spLocks noGrp="1"/>
          </p:cNvSpPr>
          <p:nvPr>
            <p:ph type="sldNum" idx="12"/>
          </p:nvPr>
        </p:nvSpPr>
        <p:spPr>
          <a:xfrm>
            <a:off x="3883865" y="8684917"/>
            <a:ext cx="2972400" cy="457800"/>
          </a:xfrm>
          <a:prstGeom prst="rect">
            <a:avLst/>
          </a:prstGeom>
          <a:noFill/>
          <a:ln>
            <a:noFill/>
          </a:ln>
        </p:spPr>
        <p:txBody>
          <a:bodyPr spcFirstLastPara="1" wrap="square" lIns="88500" tIns="88500" rIns="88500" bIns="885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35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7242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6"/>
        <p:cNvGrpSpPr/>
        <p:nvPr/>
      </p:nvGrpSpPr>
      <p:grpSpPr>
        <a:xfrm>
          <a:off x="0" y="0"/>
          <a:ext cx="0" cy="0"/>
          <a:chOff x="0" y="0"/>
          <a:chExt cx="0" cy="0"/>
        </a:xfrm>
      </p:grpSpPr>
      <p:sp>
        <p:nvSpPr>
          <p:cNvPr id="8247" name="Google Shape;8247;p1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48" name="Google Shape;8248;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863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90:notes"/>
          <p:cNvSpPr>
            <a:spLocks noGrp="1" noRot="1" noChangeAspect="1"/>
          </p:cNvSpPr>
          <p:nvPr>
            <p:ph type="sldImg" idx="2"/>
          </p:nvPr>
        </p:nvSpPr>
        <p:spPr>
          <a:xfrm>
            <a:off x="379413" y="684213"/>
            <a:ext cx="6097587"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90:notes"/>
          <p:cNvSpPr txBox="1">
            <a:spLocks noGrp="1"/>
          </p:cNvSpPr>
          <p:nvPr>
            <p:ph type="body" idx="1"/>
          </p:nvPr>
        </p:nvSpPr>
        <p:spPr>
          <a:xfrm>
            <a:off x="685638" y="4343148"/>
            <a:ext cx="5486700" cy="41148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Clr>
                <a:schemeClr val="dk1"/>
              </a:buClr>
              <a:buSzPts val="900"/>
              <a:buFont typeface="Arial"/>
              <a:buNone/>
            </a:pPr>
            <a:endParaRPr/>
          </a:p>
        </p:txBody>
      </p:sp>
      <p:sp>
        <p:nvSpPr>
          <p:cNvPr id="894" name="Google Shape;894;p90:notes"/>
          <p:cNvSpPr txBox="1">
            <a:spLocks noGrp="1"/>
          </p:cNvSpPr>
          <p:nvPr>
            <p:ph type="sldNum" idx="12"/>
          </p:nvPr>
        </p:nvSpPr>
        <p:spPr>
          <a:xfrm>
            <a:off x="3885280" y="8684830"/>
            <a:ext cx="2970900" cy="457800"/>
          </a:xfrm>
          <a:prstGeom prst="rect">
            <a:avLst/>
          </a:prstGeom>
          <a:noFill/>
          <a:ln>
            <a:noFill/>
          </a:ln>
        </p:spPr>
        <p:txBody>
          <a:bodyPr spcFirstLastPara="1" wrap="square" lIns="88125" tIns="44050" rIns="88125" bIns="440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4186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6:notes"/>
          <p:cNvSpPr txBox="1">
            <a:spLocks noGrp="1"/>
          </p:cNvSpPr>
          <p:nvPr>
            <p:ph type="body" idx="1"/>
          </p:nvPr>
        </p:nvSpPr>
        <p:spPr>
          <a:xfrm>
            <a:off x="685801" y="4343401"/>
            <a:ext cx="5486400" cy="4114800"/>
          </a:xfrm>
          <a:prstGeom prst="rect">
            <a:avLst/>
          </a:prstGeom>
          <a:noFill/>
          <a:ln>
            <a:noFill/>
          </a:ln>
        </p:spPr>
        <p:txBody>
          <a:bodyPr spcFirstLastPara="1" wrap="square" lIns="89325" tIns="44650" rIns="89325" bIns="44650" anchor="t" anchorCtr="0">
            <a:noAutofit/>
          </a:bodyPr>
          <a:lstStyle/>
          <a:p>
            <a:pPr marL="0" lvl="0" indent="0" algn="l" rtl="0">
              <a:lnSpc>
                <a:spcPct val="100000"/>
              </a:lnSpc>
              <a:spcBef>
                <a:spcPts val="0"/>
              </a:spcBef>
              <a:spcAft>
                <a:spcPts val="0"/>
              </a:spcAft>
              <a:buSzPts val="1100"/>
              <a:buNone/>
            </a:pPr>
            <a:endParaRPr/>
          </a:p>
        </p:txBody>
      </p:sp>
      <p:sp>
        <p:nvSpPr>
          <p:cNvPr id="196" name="Google Shape;196;p76:notes"/>
          <p:cNvSpPr txBox="1">
            <a:spLocks noGrp="1"/>
          </p:cNvSpPr>
          <p:nvPr>
            <p:ph type="sldNum" idx="12"/>
          </p:nvPr>
        </p:nvSpPr>
        <p:spPr>
          <a:xfrm>
            <a:off x="3884614" y="8685215"/>
            <a:ext cx="2971800" cy="457200"/>
          </a:xfrm>
          <a:prstGeom prst="rect">
            <a:avLst/>
          </a:prstGeom>
          <a:noFill/>
          <a:ln>
            <a:noFill/>
          </a:ln>
        </p:spPr>
        <p:txBody>
          <a:bodyPr spcFirstLastPara="1" wrap="square" lIns="89325" tIns="44650" rIns="89325" bIns="44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2256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7:notes"/>
          <p:cNvSpPr txBox="1">
            <a:spLocks noGrp="1"/>
          </p:cNvSpPr>
          <p:nvPr>
            <p:ph type="body" idx="1"/>
          </p:nvPr>
        </p:nvSpPr>
        <p:spPr>
          <a:xfrm>
            <a:off x="685801" y="4343401"/>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325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8:notes"/>
          <p:cNvSpPr>
            <a:spLocks noGrp="1" noRot="1" noChangeAspect="1"/>
          </p:cNvSpPr>
          <p:nvPr>
            <p:ph type="sldImg" idx="2"/>
          </p:nvPr>
        </p:nvSpPr>
        <p:spPr>
          <a:xfrm>
            <a:off x="222250" y="725488"/>
            <a:ext cx="6445250" cy="362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8:notes"/>
          <p:cNvSpPr txBox="1">
            <a:spLocks noGrp="1"/>
          </p:cNvSpPr>
          <p:nvPr>
            <p:ph type="body" idx="1"/>
          </p:nvPr>
        </p:nvSpPr>
        <p:spPr>
          <a:xfrm>
            <a:off x="688976" y="4593750"/>
            <a:ext cx="5511900" cy="43521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8:notes"/>
          <p:cNvSpPr txBox="1">
            <a:spLocks noGrp="1"/>
          </p:cNvSpPr>
          <p:nvPr>
            <p:ph type="sldNum" idx="12"/>
          </p:nvPr>
        </p:nvSpPr>
        <p:spPr>
          <a:xfrm>
            <a:off x="3902598" y="9185821"/>
            <a:ext cx="2985600" cy="4836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549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9:notes"/>
          <p:cNvSpPr txBox="1">
            <a:spLocks noGrp="1"/>
          </p:cNvSpPr>
          <p:nvPr>
            <p:ph type="body" idx="1"/>
          </p:nvPr>
        </p:nvSpPr>
        <p:spPr>
          <a:xfrm>
            <a:off x="685801" y="4343401"/>
            <a:ext cx="5486400" cy="4114800"/>
          </a:xfrm>
          <a:prstGeom prst="rect">
            <a:avLst/>
          </a:prstGeom>
          <a:noFill/>
          <a:ln>
            <a:noFill/>
          </a:ln>
        </p:spPr>
        <p:txBody>
          <a:bodyPr spcFirstLastPara="1" wrap="square" lIns="89325" tIns="44650" rIns="89325" bIns="44650" anchor="t" anchorCtr="0">
            <a:noAutofit/>
          </a:bodyPr>
          <a:lstStyle/>
          <a:p>
            <a:pPr marL="0" lvl="0" indent="0" algn="l" rtl="0">
              <a:lnSpc>
                <a:spcPct val="100000"/>
              </a:lnSpc>
              <a:spcBef>
                <a:spcPts val="0"/>
              </a:spcBef>
              <a:spcAft>
                <a:spcPts val="0"/>
              </a:spcAft>
              <a:buSzPts val="1100"/>
              <a:buNone/>
            </a:pPr>
            <a:endParaRPr/>
          </a:p>
        </p:txBody>
      </p:sp>
      <p:sp>
        <p:nvSpPr>
          <p:cNvPr id="246" name="Google Shape;246;p79:notes"/>
          <p:cNvSpPr txBox="1">
            <a:spLocks noGrp="1"/>
          </p:cNvSpPr>
          <p:nvPr>
            <p:ph type="sldNum" idx="12"/>
          </p:nvPr>
        </p:nvSpPr>
        <p:spPr>
          <a:xfrm>
            <a:off x="3884614" y="8685215"/>
            <a:ext cx="2971800" cy="457200"/>
          </a:xfrm>
          <a:prstGeom prst="rect">
            <a:avLst/>
          </a:prstGeom>
          <a:noFill/>
          <a:ln>
            <a:noFill/>
          </a:ln>
        </p:spPr>
        <p:txBody>
          <a:bodyPr spcFirstLastPara="1" wrap="square" lIns="89325" tIns="44650" rIns="89325" bIns="44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1554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80:notes"/>
          <p:cNvSpPr txBox="1">
            <a:spLocks noGrp="1"/>
          </p:cNvSpPr>
          <p:nvPr>
            <p:ph type="body" idx="1"/>
          </p:nvPr>
        </p:nvSpPr>
        <p:spPr>
          <a:xfrm>
            <a:off x="685801" y="4343401"/>
            <a:ext cx="5486400" cy="4114800"/>
          </a:xfrm>
          <a:prstGeom prst="rect">
            <a:avLst/>
          </a:prstGeom>
          <a:noFill/>
          <a:ln>
            <a:noFill/>
          </a:ln>
        </p:spPr>
        <p:txBody>
          <a:bodyPr spcFirstLastPara="1" wrap="square" lIns="89325" tIns="44650" rIns="89325" bIns="44650" anchor="t" anchorCtr="0">
            <a:noAutofit/>
          </a:bodyPr>
          <a:lstStyle/>
          <a:p>
            <a:pPr marL="0" lvl="0" indent="0" algn="l" rtl="0">
              <a:lnSpc>
                <a:spcPct val="100000"/>
              </a:lnSpc>
              <a:spcBef>
                <a:spcPts val="0"/>
              </a:spcBef>
              <a:spcAft>
                <a:spcPts val="0"/>
              </a:spcAft>
              <a:buSzPts val="1100"/>
              <a:buNone/>
            </a:pPr>
            <a:endParaRPr/>
          </a:p>
        </p:txBody>
      </p:sp>
      <p:sp>
        <p:nvSpPr>
          <p:cNvPr id="293" name="Google Shape;293;p80:notes"/>
          <p:cNvSpPr txBox="1">
            <a:spLocks noGrp="1"/>
          </p:cNvSpPr>
          <p:nvPr>
            <p:ph type="sldNum" idx="12"/>
          </p:nvPr>
        </p:nvSpPr>
        <p:spPr>
          <a:xfrm>
            <a:off x="3884614" y="8685215"/>
            <a:ext cx="2971800" cy="457200"/>
          </a:xfrm>
          <a:prstGeom prst="rect">
            <a:avLst/>
          </a:prstGeom>
          <a:noFill/>
          <a:ln>
            <a:noFill/>
          </a:ln>
        </p:spPr>
        <p:txBody>
          <a:bodyPr spcFirstLastPara="1" wrap="square" lIns="89325" tIns="44650" rIns="89325" bIns="44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207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81:notes"/>
          <p:cNvSpPr txBox="1">
            <a:spLocks noGrp="1"/>
          </p:cNvSpPr>
          <p:nvPr>
            <p:ph type="body" idx="1"/>
          </p:nvPr>
        </p:nvSpPr>
        <p:spPr>
          <a:xfrm>
            <a:off x="685801" y="4343401"/>
            <a:ext cx="5486400" cy="4114800"/>
          </a:xfrm>
          <a:prstGeom prst="rect">
            <a:avLst/>
          </a:prstGeom>
          <a:noFill/>
          <a:ln>
            <a:noFill/>
          </a:ln>
        </p:spPr>
        <p:txBody>
          <a:bodyPr spcFirstLastPara="1" wrap="square" lIns="89325" tIns="44650" rIns="89325" bIns="44650" anchor="t" anchorCtr="0">
            <a:noAutofit/>
          </a:bodyPr>
          <a:lstStyle/>
          <a:p>
            <a:pPr marL="0" lvl="0" indent="0" algn="l" rtl="0">
              <a:lnSpc>
                <a:spcPct val="100000"/>
              </a:lnSpc>
              <a:spcBef>
                <a:spcPts val="0"/>
              </a:spcBef>
              <a:spcAft>
                <a:spcPts val="0"/>
              </a:spcAft>
              <a:buSzPts val="1100"/>
              <a:buNone/>
            </a:pPr>
            <a:endParaRPr/>
          </a:p>
        </p:txBody>
      </p:sp>
      <p:sp>
        <p:nvSpPr>
          <p:cNvPr id="418" name="Google Shape;418;p81:notes"/>
          <p:cNvSpPr txBox="1">
            <a:spLocks noGrp="1"/>
          </p:cNvSpPr>
          <p:nvPr>
            <p:ph type="sldNum" idx="12"/>
          </p:nvPr>
        </p:nvSpPr>
        <p:spPr>
          <a:xfrm>
            <a:off x="3884614" y="8685215"/>
            <a:ext cx="2971800" cy="457200"/>
          </a:xfrm>
          <a:prstGeom prst="rect">
            <a:avLst/>
          </a:prstGeom>
          <a:noFill/>
          <a:ln>
            <a:noFill/>
          </a:ln>
        </p:spPr>
        <p:txBody>
          <a:bodyPr spcFirstLastPara="1" wrap="square" lIns="89325" tIns="44650" rIns="89325" bIns="44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3331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82:notes"/>
          <p:cNvSpPr txBox="1">
            <a:spLocks noGrp="1"/>
          </p:cNvSpPr>
          <p:nvPr>
            <p:ph type="body" idx="1"/>
          </p:nvPr>
        </p:nvSpPr>
        <p:spPr>
          <a:xfrm>
            <a:off x="685801" y="4343401"/>
            <a:ext cx="5486400" cy="4114800"/>
          </a:xfrm>
          <a:prstGeom prst="rect">
            <a:avLst/>
          </a:prstGeom>
          <a:noFill/>
          <a:ln>
            <a:noFill/>
          </a:ln>
        </p:spPr>
        <p:txBody>
          <a:bodyPr spcFirstLastPara="1" wrap="square" lIns="89325" tIns="44650" rIns="89325" bIns="44650" anchor="t" anchorCtr="0">
            <a:noAutofit/>
          </a:bodyPr>
          <a:lstStyle/>
          <a:p>
            <a:pPr marL="0" lvl="0" indent="0" algn="l" rtl="0">
              <a:lnSpc>
                <a:spcPct val="100000"/>
              </a:lnSpc>
              <a:spcBef>
                <a:spcPts val="0"/>
              </a:spcBef>
              <a:spcAft>
                <a:spcPts val="0"/>
              </a:spcAft>
              <a:buSzPts val="1100"/>
              <a:buNone/>
            </a:pPr>
            <a:endParaRPr/>
          </a:p>
        </p:txBody>
      </p:sp>
      <p:sp>
        <p:nvSpPr>
          <p:cNvPr id="570" name="Google Shape;570;p82:notes"/>
          <p:cNvSpPr txBox="1">
            <a:spLocks noGrp="1"/>
          </p:cNvSpPr>
          <p:nvPr>
            <p:ph type="sldNum" idx="12"/>
          </p:nvPr>
        </p:nvSpPr>
        <p:spPr>
          <a:xfrm>
            <a:off x="3884614" y="8685215"/>
            <a:ext cx="2971800" cy="457200"/>
          </a:xfrm>
          <a:prstGeom prst="rect">
            <a:avLst/>
          </a:prstGeom>
          <a:noFill/>
          <a:ln>
            <a:noFill/>
          </a:ln>
        </p:spPr>
        <p:txBody>
          <a:bodyPr spcFirstLastPara="1" wrap="square" lIns="89325" tIns="44650" rIns="89325" bIns="44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425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3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8255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7808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2" name="Google Shape;3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709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2" name="Google Shape;3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024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6: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8" name="Google Shape;618;p16:notes"/>
          <p:cNvSpPr txBox="1">
            <a:spLocks noGrp="1"/>
          </p:cNvSpPr>
          <p:nvPr>
            <p:ph type="body" idx="1"/>
          </p:nvPr>
        </p:nvSpPr>
        <p:spPr>
          <a:xfrm>
            <a:off x="687088" y="4343919"/>
            <a:ext cx="5484000" cy="4116000"/>
          </a:xfrm>
          <a:prstGeom prst="rect">
            <a:avLst/>
          </a:prstGeom>
          <a:noFill/>
          <a:ln>
            <a:noFill/>
          </a:ln>
        </p:spPr>
        <p:txBody>
          <a:bodyPr spcFirstLastPara="1" wrap="square" lIns="88750" tIns="44375" rIns="88750" bIns="44375" anchor="t" anchorCtr="0">
            <a:noAutofit/>
          </a:bodyPr>
          <a:lstStyle/>
          <a:p>
            <a:pPr marL="165100" lvl="0" indent="-152400" algn="l" rtl="0">
              <a:lnSpc>
                <a:spcPct val="100000"/>
              </a:lnSpc>
              <a:spcBef>
                <a:spcPts val="0"/>
              </a:spcBef>
              <a:spcAft>
                <a:spcPts val="0"/>
              </a:spcAft>
              <a:buClr>
                <a:schemeClr val="dk1"/>
              </a:buClr>
              <a:buSzPts val="1200"/>
              <a:buChar char="•"/>
            </a:pPr>
            <a:r>
              <a:rPr lang="tr-TR" dirty="0"/>
              <a:t>Anti-CD20xCD3 bispesifik antikorlar, eş zamanlı olarak </a:t>
            </a:r>
            <a:r>
              <a:rPr lang="tr-TR" dirty="0">
                <a:solidFill>
                  <a:srgbClr val="000000"/>
                </a:solidFill>
              </a:rPr>
              <a:t>malign B hücreleri üzerindeki CD20'ye ve sitotoksik T </a:t>
            </a:r>
            <a:r>
              <a:rPr lang="tr-TR" dirty="0"/>
              <a:t>hücreleri üzerindeki CD3'e bağlanmaktadır.</a:t>
            </a:r>
          </a:p>
          <a:p>
            <a:pPr marL="0" lvl="0" indent="0" algn="l" rtl="0">
              <a:lnSpc>
                <a:spcPct val="100000"/>
              </a:lnSpc>
              <a:spcBef>
                <a:spcPts val="0"/>
              </a:spcBef>
              <a:spcAft>
                <a:spcPts val="0"/>
              </a:spcAft>
              <a:buSzPts val="1400"/>
              <a:buNone/>
            </a:pPr>
            <a:endParaRPr dirty="0"/>
          </a:p>
        </p:txBody>
      </p:sp>
      <p:sp>
        <p:nvSpPr>
          <p:cNvPr id="619" name="Google Shape;619;p16:notes"/>
          <p:cNvSpPr txBox="1">
            <a:spLocks noGrp="1"/>
          </p:cNvSpPr>
          <p:nvPr>
            <p:ph type="sldNum" idx="12"/>
          </p:nvPr>
        </p:nvSpPr>
        <p:spPr>
          <a:xfrm>
            <a:off x="3883865" y="8684917"/>
            <a:ext cx="2972400" cy="4578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328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8:notes"/>
          <p:cNvSpPr>
            <a:spLocks noGrp="1" noRot="1" noChangeAspect="1"/>
          </p:cNvSpPr>
          <p:nvPr>
            <p:ph type="sldImg" idx="2"/>
          </p:nvPr>
        </p:nvSpPr>
        <p:spPr>
          <a:xfrm>
            <a:off x="384175"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0" name="Google Shape;650;p18:notes"/>
          <p:cNvSpPr txBox="1">
            <a:spLocks noGrp="1"/>
          </p:cNvSpPr>
          <p:nvPr>
            <p:ph type="body" idx="1"/>
          </p:nvPr>
        </p:nvSpPr>
        <p:spPr>
          <a:xfrm>
            <a:off x="687088" y="4343919"/>
            <a:ext cx="5484000" cy="4116000"/>
          </a:xfrm>
          <a:prstGeom prst="rect">
            <a:avLst/>
          </a:prstGeom>
          <a:noFill/>
          <a:ln>
            <a:noFill/>
          </a:ln>
        </p:spPr>
        <p:txBody>
          <a:bodyPr spcFirstLastPara="1" wrap="square" lIns="88750" tIns="44375" rIns="88750" bIns="44375" anchor="t" anchorCtr="0">
            <a:noAutofit/>
          </a:bodyPr>
          <a:lstStyle/>
          <a:p>
            <a:pPr marL="165100" lvl="0" indent="-152400" algn="l" rtl="0">
              <a:lnSpc>
                <a:spcPct val="100000"/>
              </a:lnSpc>
              <a:spcBef>
                <a:spcPts val="0"/>
              </a:spcBef>
              <a:spcAft>
                <a:spcPts val="0"/>
              </a:spcAft>
              <a:buSzPts val="1200"/>
              <a:buChar char="•"/>
            </a:pPr>
            <a:r>
              <a:rPr lang="tr-TR" dirty="0"/>
              <a:t>Glofitamab, 2:1 formatında B hücrelerinin yüzeyindeki CD20'ye bağlanan iki ve T hücrelerinin yüzeyindeki CD3'e bağlanan bir Fab bölgesi olan tam uzunlukta, hümanize bir immünoglobulin G1 bispesifik antikordur.</a:t>
            </a:r>
          </a:p>
          <a:p>
            <a:pPr marL="165100" lvl="0" indent="-152400" algn="l" rtl="0">
              <a:lnSpc>
                <a:spcPct val="100000"/>
              </a:lnSpc>
              <a:spcBef>
                <a:spcPts val="0"/>
              </a:spcBef>
              <a:spcAft>
                <a:spcPts val="0"/>
              </a:spcAft>
              <a:buSzPts val="1200"/>
              <a:buChar char="•"/>
            </a:pPr>
            <a:r>
              <a:rPr lang="tr-TR" dirty="0"/>
              <a:t>Yeni 2:1 formatı, diğer bispesifik formatlarla karşılaştırıldığında tümör antijen aviditesinde artış, hızlı T hücresi aktivasyonu ve tümör hücresi ölümünde artış potansiyeli sağlamaktadır. </a:t>
            </a:r>
          </a:p>
          <a:p>
            <a:pPr marL="165100" lvl="0" indent="-152400" algn="l" rtl="0">
              <a:lnSpc>
                <a:spcPct val="100000"/>
              </a:lnSpc>
              <a:spcBef>
                <a:spcPts val="0"/>
              </a:spcBef>
              <a:spcAft>
                <a:spcPts val="0"/>
              </a:spcAft>
              <a:buSzPts val="1200"/>
              <a:buChar char="•"/>
            </a:pPr>
            <a:r>
              <a:rPr lang="tr-TR" dirty="0"/>
              <a:t>Glofitamab, CD20 için yüksek aviditesi nedeniyle, rituximab ve obinutuzumab gibi CD20'yi hedefleyen diğer ajanlarla glofitamaba bağlanma açısından yarışabilmekte ve bu da, söz konusu ajanlarla kombinasyon potansiyelini desteklemektedir. </a:t>
            </a:r>
          </a:p>
        </p:txBody>
      </p:sp>
      <p:sp>
        <p:nvSpPr>
          <p:cNvPr id="651" name="Google Shape;651;p18:notes"/>
          <p:cNvSpPr txBox="1">
            <a:spLocks noGrp="1"/>
          </p:cNvSpPr>
          <p:nvPr>
            <p:ph type="sldNum" idx="12"/>
          </p:nvPr>
        </p:nvSpPr>
        <p:spPr>
          <a:xfrm>
            <a:off x="3883865" y="8684917"/>
            <a:ext cx="2972400" cy="4578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sz="1400" b="0" i="0" u="none" strike="noStrike" cap="none">
                <a:solidFill>
                  <a:srgbClr val="000000"/>
                </a:solidFill>
                <a:latin typeface="Arial"/>
                <a:ea typeface="Arial"/>
                <a:cs typeface="Arial"/>
                <a:sym typeface="Arial"/>
              </a:rPr>
              <a:t>23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512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179B-784B-7887-C6F6-3CFD5BAD2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8DDF4DC8-D0F0-00A6-9F33-A7FFB9CFC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FB19F701-1B8B-9DCE-257F-C1BBF29BE8B2}"/>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6DC6671E-A37A-402A-EB27-5F994280EC1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12B8044-E811-BE04-C85C-A2B3F03A1241}"/>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186986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B9B7-9133-3EC9-02AD-DD443BA8796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8C3A16B-A0EE-00BC-8E6C-C248F3B23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E282DD6-7897-C7EB-2CB8-46679E971D4B}"/>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52BB73FC-D3F0-5821-7893-4B9CF5E0609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31F871A-8E95-4318-0929-C0295A3E2534}"/>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194528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C5768-C162-0F6E-75B3-42F42751D0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7CB80A0E-2383-50B2-C60D-6E561C7483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6FFF2B-9E25-CE56-DB06-B288714BE016}"/>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748F2E3F-BC2D-4BA2-735F-CC98B3F4FFE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9EB25BF-7CA8-52CE-788A-6729649685E1}"/>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1854830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8000" y="144104"/>
            <a:ext cx="10293200" cy="82920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508003" y="1892300"/>
            <a:ext cx="11055200" cy="4250800"/>
          </a:xfrm>
          <a:prstGeom prst="rect">
            <a:avLst/>
          </a:prstGeom>
          <a:noFill/>
          <a:ln>
            <a:noFill/>
          </a:ln>
        </p:spPr>
        <p:txBody>
          <a:bodyPr spcFirstLastPara="1" wrap="square" lIns="0" tIns="45700" rIns="91425" bIns="45700" anchor="t" anchorCtr="0">
            <a:noAutofit/>
          </a:bodyPr>
          <a:lstStyle>
            <a:lvl1pPr marL="609585" lvl="0" indent="-457189" algn="l">
              <a:lnSpc>
                <a:spcPct val="100000"/>
              </a:lnSpc>
              <a:spcBef>
                <a:spcPts val="0"/>
              </a:spcBef>
              <a:spcAft>
                <a:spcPts val="0"/>
              </a:spcAft>
              <a:buSzPts val="1800"/>
              <a:buChar char="•"/>
              <a:defRPr>
                <a:latin typeface="Arial"/>
                <a:ea typeface="Arial"/>
                <a:cs typeface="Arial"/>
                <a:sym typeface="Arial"/>
              </a:defRPr>
            </a:lvl1pPr>
            <a:lvl2pPr marL="1219170" lvl="1" indent="-440256" algn="l">
              <a:lnSpc>
                <a:spcPct val="100000"/>
              </a:lnSpc>
              <a:spcBef>
                <a:spcPts val="533"/>
              </a:spcBef>
              <a:spcAft>
                <a:spcPts val="0"/>
              </a:spcAft>
              <a:buSzPts val="1600"/>
              <a:buChar char="–"/>
              <a:defRPr>
                <a:latin typeface="Arial"/>
                <a:ea typeface="Arial"/>
                <a:cs typeface="Arial"/>
                <a:sym typeface="Arial"/>
              </a:defRPr>
            </a:lvl2pPr>
            <a:lvl3pPr marL="1828754" lvl="2" indent="-440256" algn="l">
              <a:lnSpc>
                <a:spcPct val="100000"/>
              </a:lnSpc>
              <a:spcBef>
                <a:spcPts val="533"/>
              </a:spcBef>
              <a:spcAft>
                <a:spcPts val="0"/>
              </a:spcAft>
              <a:buSzPts val="1600"/>
              <a:buChar char="•"/>
              <a:defRPr>
                <a:latin typeface="Arial"/>
                <a:ea typeface="Arial"/>
                <a:cs typeface="Arial"/>
                <a:sym typeface="Arial"/>
              </a:defRPr>
            </a:lvl3pPr>
            <a:lvl4pPr marL="2438339" lvl="3" indent="-423323" algn="l">
              <a:lnSpc>
                <a:spcPct val="100000"/>
              </a:lnSpc>
              <a:spcBef>
                <a:spcPts val="533"/>
              </a:spcBef>
              <a:spcAft>
                <a:spcPts val="0"/>
              </a:spcAft>
              <a:buSzPts val="1400"/>
              <a:buChar char="–"/>
              <a:defRPr>
                <a:latin typeface="Arial"/>
                <a:ea typeface="Arial"/>
                <a:cs typeface="Arial"/>
                <a:sym typeface="Arial"/>
              </a:defRPr>
            </a:lvl4pPr>
            <a:lvl5pPr marL="3047924" lvl="4" indent="-406390" algn="l">
              <a:lnSpc>
                <a:spcPct val="100000"/>
              </a:lnSpc>
              <a:spcBef>
                <a:spcPts val="533"/>
              </a:spcBef>
              <a:spcAft>
                <a:spcPts val="0"/>
              </a:spcAft>
              <a:buSzPts val="1200"/>
              <a:buChar char="»"/>
              <a:defRPr>
                <a:latin typeface="Arial"/>
                <a:ea typeface="Arial"/>
                <a:cs typeface="Arial"/>
                <a:sym typeface="Arial"/>
              </a:defRPr>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722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xmlns:c15="http://schemas.microsoft.com/office/drawing/2012/chart">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0"/>
        <p:cNvGrpSpPr/>
        <p:nvPr/>
      </p:nvGrpSpPr>
      <p:grpSpPr>
        <a:xfrm>
          <a:off x="0" y="0"/>
          <a:ext cx="0" cy="0"/>
          <a:chOff x="0" y="0"/>
          <a:chExt cx="0" cy="0"/>
        </a:xfrm>
      </p:grpSpPr>
      <p:sp>
        <p:nvSpPr>
          <p:cNvPr id="61" name="Google Shape;61;p197"/>
          <p:cNvSpPr txBox="1">
            <a:spLocks noGrp="1"/>
          </p:cNvSpPr>
          <p:nvPr>
            <p:ph type="title"/>
          </p:nvPr>
        </p:nvSpPr>
        <p:spPr>
          <a:xfrm>
            <a:off x="508001" y="719948"/>
            <a:ext cx="10293200" cy="82920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97"/>
          <p:cNvSpPr txBox="1">
            <a:spLocks noGrp="1"/>
          </p:cNvSpPr>
          <p:nvPr>
            <p:ph type="body" idx="1"/>
          </p:nvPr>
        </p:nvSpPr>
        <p:spPr>
          <a:xfrm>
            <a:off x="508003" y="6159817"/>
            <a:ext cx="998000" cy="143600"/>
          </a:xfrm>
          <a:prstGeom prst="rect">
            <a:avLst/>
          </a:prstGeom>
          <a:noFill/>
          <a:ln>
            <a:noFill/>
          </a:ln>
        </p:spPr>
        <p:txBody>
          <a:bodyPr spcFirstLastPara="1" wrap="square" lIns="0" tIns="0" rIns="0" bIns="0" anchor="b" anchorCtr="0">
            <a:noAutofit/>
          </a:bodyPr>
          <a:lstStyle>
            <a:lvl1pPr marL="609585" lvl="0" indent="-304792" algn="l">
              <a:lnSpc>
                <a:spcPct val="100000"/>
              </a:lnSpc>
              <a:spcBef>
                <a:spcPts val="0"/>
              </a:spcBef>
              <a:spcAft>
                <a:spcPts val="0"/>
              </a:spcAft>
              <a:buClr>
                <a:schemeClr val="dk1"/>
              </a:buClr>
              <a:buSzPts val="700"/>
              <a:buNone/>
              <a:defRPr sz="933"/>
            </a:lvl1pPr>
            <a:lvl2pPr marL="1219170" lvl="1" indent="-304792" algn="l">
              <a:lnSpc>
                <a:spcPct val="100000"/>
              </a:lnSpc>
              <a:spcBef>
                <a:spcPts val="0"/>
              </a:spcBef>
              <a:spcAft>
                <a:spcPts val="0"/>
              </a:spcAft>
              <a:buClr>
                <a:schemeClr val="dk1"/>
              </a:buClr>
              <a:buSzPts val="1000"/>
              <a:buNone/>
              <a:defRPr sz="1333"/>
            </a:lvl2pPr>
            <a:lvl3pPr marL="1828754" lvl="2" indent="-304792" algn="l">
              <a:lnSpc>
                <a:spcPct val="100000"/>
              </a:lnSpc>
              <a:spcBef>
                <a:spcPts val="533"/>
              </a:spcBef>
              <a:spcAft>
                <a:spcPts val="0"/>
              </a:spcAft>
              <a:buClr>
                <a:schemeClr val="dk1"/>
              </a:buClr>
              <a:buSzPts val="1000"/>
              <a:buNone/>
              <a:defRPr sz="1333"/>
            </a:lvl3pPr>
            <a:lvl4pPr marL="2438339" lvl="3" indent="-304792" algn="l">
              <a:lnSpc>
                <a:spcPct val="100000"/>
              </a:lnSpc>
              <a:spcBef>
                <a:spcPts val="533"/>
              </a:spcBef>
              <a:spcAft>
                <a:spcPts val="0"/>
              </a:spcAft>
              <a:buClr>
                <a:schemeClr val="dk1"/>
              </a:buClr>
              <a:buSzPts val="1000"/>
              <a:buNone/>
              <a:defRPr sz="1333"/>
            </a:lvl4pPr>
            <a:lvl5pPr marL="3047924" lvl="4" indent="-304792" algn="l">
              <a:lnSpc>
                <a:spcPct val="100000"/>
              </a:lnSpc>
              <a:spcBef>
                <a:spcPts val="533"/>
              </a:spcBef>
              <a:spcAft>
                <a:spcPts val="0"/>
              </a:spcAft>
              <a:buClr>
                <a:schemeClr val="dk1"/>
              </a:buClr>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63" name="Google Shape;63;p197"/>
          <p:cNvSpPr txBox="1">
            <a:spLocks noGrp="1"/>
          </p:cNvSpPr>
          <p:nvPr>
            <p:ph type="body" idx="2"/>
          </p:nvPr>
        </p:nvSpPr>
        <p:spPr>
          <a:xfrm>
            <a:off x="10533160" y="6159817"/>
            <a:ext cx="1030000" cy="143600"/>
          </a:xfrm>
          <a:prstGeom prst="rect">
            <a:avLst/>
          </a:prstGeom>
          <a:noFill/>
          <a:ln>
            <a:noFill/>
          </a:ln>
        </p:spPr>
        <p:txBody>
          <a:bodyPr spcFirstLastPara="1" wrap="square" lIns="0" tIns="0" rIns="0" bIns="0" anchor="b" anchorCtr="0">
            <a:noAutofit/>
          </a:bodyPr>
          <a:lstStyle>
            <a:lvl1pPr marL="609585" lvl="0" indent="-304792" algn="r">
              <a:lnSpc>
                <a:spcPct val="100000"/>
              </a:lnSpc>
              <a:spcBef>
                <a:spcPts val="0"/>
              </a:spcBef>
              <a:spcAft>
                <a:spcPts val="0"/>
              </a:spcAft>
              <a:buClr>
                <a:schemeClr val="dk1"/>
              </a:buClr>
              <a:buSzPts val="700"/>
              <a:buNone/>
              <a:defRPr sz="933"/>
            </a:lvl1pPr>
            <a:lvl2pPr marL="1219170" lvl="1" indent="-304792" algn="l">
              <a:lnSpc>
                <a:spcPct val="100000"/>
              </a:lnSpc>
              <a:spcBef>
                <a:spcPts val="0"/>
              </a:spcBef>
              <a:spcAft>
                <a:spcPts val="0"/>
              </a:spcAft>
              <a:buClr>
                <a:schemeClr val="dk1"/>
              </a:buClr>
              <a:buSzPts val="1000"/>
              <a:buNone/>
              <a:defRPr sz="1333"/>
            </a:lvl2pPr>
            <a:lvl3pPr marL="1828754" lvl="2" indent="-304792" algn="l">
              <a:lnSpc>
                <a:spcPct val="100000"/>
              </a:lnSpc>
              <a:spcBef>
                <a:spcPts val="533"/>
              </a:spcBef>
              <a:spcAft>
                <a:spcPts val="0"/>
              </a:spcAft>
              <a:buClr>
                <a:schemeClr val="dk1"/>
              </a:buClr>
              <a:buSzPts val="1000"/>
              <a:buNone/>
              <a:defRPr sz="1333"/>
            </a:lvl3pPr>
            <a:lvl4pPr marL="2438339" lvl="3" indent="-304792" algn="l">
              <a:lnSpc>
                <a:spcPct val="100000"/>
              </a:lnSpc>
              <a:spcBef>
                <a:spcPts val="533"/>
              </a:spcBef>
              <a:spcAft>
                <a:spcPts val="0"/>
              </a:spcAft>
              <a:buClr>
                <a:schemeClr val="dk1"/>
              </a:buClr>
              <a:buSzPts val="1000"/>
              <a:buNone/>
              <a:defRPr sz="1333"/>
            </a:lvl4pPr>
            <a:lvl5pPr marL="3047924" lvl="4" indent="-304792" algn="l">
              <a:lnSpc>
                <a:spcPct val="100000"/>
              </a:lnSpc>
              <a:spcBef>
                <a:spcPts val="533"/>
              </a:spcBef>
              <a:spcAft>
                <a:spcPts val="0"/>
              </a:spcAft>
              <a:buClr>
                <a:schemeClr val="dk1"/>
              </a:buClr>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pic>
        <p:nvPicPr>
          <p:cNvPr id="64" name="Google Shape;64;p197"/>
          <p:cNvPicPr preferRelativeResize="0"/>
          <p:nvPr/>
        </p:nvPicPr>
        <p:blipFill rotWithShape="1">
          <a:blip r:embed="rId2">
            <a:alphaModFix/>
          </a:blip>
          <a:srcRect/>
          <a:stretch/>
        </p:blipFill>
        <p:spPr>
          <a:xfrm>
            <a:off x="3" y="178938"/>
            <a:ext cx="478303" cy="516311"/>
          </a:xfrm>
          <a:prstGeom prst="rect">
            <a:avLst/>
          </a:prstGeom>
          <a:noFill/>
          <a:ln>
            <a:noFill/>
          </a:ln>
        </p:spPr>
      </p:pic>
      <p:sp>
        <p:nvSpPr>
          <p:cNvPr id="65" name="Google Shape;65;p197"/>
          <p:cNvSpPr txBox="1">
            <a:spLocks noGrp="1"/>
          </p:cNvSpPr>
          <p:nvPr>
            <p:ph type="body" idx="3"/>
          </p:nvPr>
        </p:nvSpPr>
        <p:spPr>
          <a:xfrm>
            <a:off x="508001" y="187365"/>
            <a:ext cx="4197200" cy="516400"/>
          </a:xfrm>
          <a:prstGeom prst="rect">
            <a:avLst/>
          </a:prstGeom>
          <a:solidFill>
            <a:schemeClr val="lt2"/>
          </a:solidFill>
          <a:ln>
            <a:noFill/>
          </a:ln>
        </p:spPr>
        <p:txBody>
          <a:bodyPr spcFirstLastPara="1" wrap="square" lIns="72000" tIns="45700" rIns="72000" bIns="45700" anchor="ctr" anchorCtr="0">
            <a:noAutofit/>
          </a:bodyPr>
          <a:lstStyle>
            <a:lvl1pPr marL="609585" lvl="0" indent="-304792" algn="l">
              <a:lnSpc>
                <a:spcPct val="100000"/>
              </a:lnSpc>
              <a:spcBef>
                <a:spcPts val="0"/>
              </a:spcBef>
              <a:spcAft>
                <a:spcPts val="0"/>
              </a:spcAft>
              <a:buClr>
                <a:srgbClr val="F8F8F8"/>
              </a:buClr>
              <a:buSzPts val="1400"/>
              <a:buFont typeface="Arial"/>
              <a:buNone/>
              <a:defRPr sz="1867">
                <a:solidFill>
                  <a:srgbClr val="F8F8F8"/>
                </a:solidFill>
              </a:defRPr>
            </a:lvl1pPr>
            <a:lvl2pPr marL="1219170" lvl="1" indent="-304792" algn="l">
              <a:lnSpc>
                <a:spcPct val="100000"/>
              </a:lnSpc>
              <a:spcBef>
                <a:spcPts val="533"/>
              </a:spcBef>
              <a:spcAft>
                <a:spcPts val="0"/>
              </a:spcAft>
              <a:buClr>
                <a:schemeClr val="dk1"/>
              </a:buClr>
              <a:buSzPts val="1400"/>
              <a:buFont typeface="Arial"/>
              <a:buNone/>
              <a:defRPr sz="1867"/>
            </a:lvl2pPr>
            <a:lvl3pPr marL="1828754" lvl="2" indent="-304792" algn="l">
              <a:lnSpc>
                <a:spcPct val="100000"/>
              </a:lnSpc>
              <a:spcBef>
                <a:spcPts val="533"/>
              </a:spcBef>
              <a:spcAft>
                <a:spcPts val="0"/>
              </a:spcAft>
              <a:buClr>
                <a:schemeClr val="dk1"/>
              </a:buClr>
              <a:buSzPts val="1400"/>
              <a:buFont typeface="Arial"/>
              <a:buNone/>
              <a:defRPr sz="1867"/>
            </a:lvl3pPr>
            <a:lvl4pPr marL="2438339" lvl="3" indent="-304792" algn="l">
              <a:lnSpc>
                <a:spcPct val="100000"/>
              </a:lnSpc>
              <a:spcBef>
                <a:spcPts val="533"/>
              </a:spcBef>
              <a:spcAft>
                <a:spcPts val="0"/>
              </a:spcAft>
              <a:buClr>
                <a:schemeClr val="dk1"/>
              </a:buClr>
              <a:buSzPts val="1400"/>
              <a:buFont typeface="Arial"/>
              <a:buNone/>
              <a:defRPr sz="1867"/>
            </a:lvl4pPr>
            <a:lvl5pPr marL="3047924" lvl="4" indent="-304792" algn="l">
              <a:lnSpc>
                <a:spcPct val="100000"/>
              </a:lnSpc>
              <a:spcBef>
                <a:spcPts val="533"/>
              </a:spcBef>
              <a:spcAft>
                <a:spcPts val="0"/>
              </a:spcAft>
              <a:buClr>
                <a:schemeClr val="dk1"/>
              </a:buClr>
              <a:buSzPts val="1400"/>
              <a:buFont typeface="Arial"/>
              <a:buNone/>
              <a:defRPr sz="1867"/>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099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2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508000" y="723501"/>
            <a:ext cx="10293200" cy="82920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sz="293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508003" y="1892300"/>
            <a:ext cx="11055200" cy="4190800"/>
          </a:xfrm>
          <a:prstGeom prst="rect">
            <a:avLst/>
          </a:prstGeom>
          <a:noFill/>
          <a:ln>
            <a:noFill/>
          </a:ln>
        </p:spPr>
        <p:txBody>
          <a:bodyPr spcFirstLastPara="1" wrap="square" lIns="0" tIns="45700" rIns="91425" bIns="45700" anchor="t" anchorCtr="0">
            <a:noAutofit/>
          </a:bodyPr>
          <a:lstStyle>
            <a:lvl1pPr marL="609585" lvl="0" indent="-457189" algn="l">
              <a:lnSpc>
                <a:spcPct val="100000"/>
              </a:lnSpc>
              <a:spcBef>
                <a:spcPts val="0"/>
              </a:spcBef>
              <a:spcAft>
                <a:spcPts val="0"/>
              </a:spcAft>
              <a:buSzPts val="1800"/>
              <a:buChar char="•"/>
              <a:defRPr>
                <a:solidFill>
                  <a:srgbClr val="000000"/>
                </a:solidFill>
              </a:defRPr>
            </a:lvl1pPr>
            <a:lvl2pPr marL="1219170" lvl="1" indent="-440256" algn="l">
              <a:lnSpc>
                <a:spcPct val="100000"/>
              </a:lnSpc>
              <a:spcBef>
                <a:spcPts val="533"/>
              </a:spcBef>
              <a:spcAft>
                <a:spcPts val="0"/>
              </a:spcAft>
              <a:buSzPts val="1600"/>
              <a:buChar char="–"/>
              <a:defRPr/>
            </a:lvl2pPr>
            <a:lvl3pPr marL="1828754" lvl="2" indent="-440256" algn="l">
              <a:lnSpc>
                <a:spcPct val="100000"/>
              </a:lnSpc>
              <a:spcBef>
                <a:spcPts val="533"/>
              </a:spcBef>
              <a:spcAft>
                <a:spcPts val="0"/>
              </a:spcAft>
              <a:buSzPts val="1600"/>
              <a:buChar char="•"/>
              <a:defRPr/>
            </a:lvl3pPr>
            <a:lvl4pPr marL="2438339" lvl="3" indent="-423323" algn="l">
              <a:lnSpc>
                <a:spcPct val="100000"/>
              </a:lnSpc>
              <a:spcBef>
                <a:spcPts val="533"/>
              </a:spcBef>
              <a:spcAft>
                <a:spcPts val="0"/>
              </a:spcAft>
              <a:buSzPts val="1400"/>
              <a:buChar char="–"/>
              <a:defRPr/>
            </a:lvl4pPr>
            <a:lvl5pPr marL="3047924" lvl="4" indent="-406390" algn="l">
              <a:lnSpc>
                <a:spcPct val="100000"/>
              </a:lnSpc>
              <a:spcBef>
                <a:spcPts val="533"/>
              </a:spcBef>
              <a:spcAft>
                <a:spcPts val="0"/>
              </a:spcAft>
              <a:buSzPts val="1200"/>
              <a:buChar char="»"/>
              <a:defRPr/>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dirty="0"/>
          </a:p>
        </p:txBody>
      </p:sp>
      <p:sp>
        <p:nvSpPr>
          <p:cNvPr id="34" name="Google Shape;34;p7"/>
          <p:cNvSpPr txBox="1">
            <a:spLocks noGrp="1"/>
          </p:cNvSpPr>
          <p:nvPr>
            <p:ph type="body" idx="2"/>
          </p:nvPr>
        </p:nvSpPr>
        <p:spPr>
          <a:xfrm>
            <a:off x="508000" y="6159816"/>
            <a:ext cx="998000" cy="143600"/>
          </a:xfrm>
          <a:prstGeom prst="rect">
            <a:avLst/>
          </a:prstGeom>
          <a:noFill/>
          <a:ln>
            <a:noFill/>
          </a:ln>
        </p:spPr>
        <p:txBody>
          <a:bodyPr spcFirstLastPara="1" wrap="square" lIns="0" tIns="0" rIns="0" bIns="0" anchor="b" anchorCtr="0">
            <a:noAutofit/>
          </a:bodyPr>
          <a:lstStyle>
            <a:lvl1pPr marL="609585" lvl="0" indent="-304792" algn="l">
              <a:lnSpc>
                <a:spcPct val="100000"/>
              </a:lnSpc>
              <a:spcBef>
                <a:spcPts val="0"/>
              </a:spcBef>
              <a:spcAft>
                <a:spcPts val="0"/>
              </a:spcAft>
              <a:buSzPts val="700"/>
              <a:buNone/>
              <a:defRPr sz="933">
                <a:solidFill>
                  <a:srgbClr val="000000"/>
                </a:solidFill>
              </a:defRPr>
            </a:lvl1pPr>
            <a:lvl2pPr marL="1219170" lvl="1" indent="-304792" algn="l">
              <a:lnSpc>
                <a:spcPct val="100000"/>
              </a:lnSpc>
              <a:spcBef>
                <a:spcPts val="0"/>
              </a:spcBef>
              <a:spcAft>
                <a:spcPts val="0"/>
              </a:spcAft>
              <a:buSzPts val="1000"/>
              <a:buNone/>
              <a:defRPr sz="1333"/>
            </a:lvl2pPr>
            <a:lvl3pPr marL="1828754" lvl="2" indent="-304792" algn="l">
              <a:lnSpc>
                <a:spcPct val="100000"/>
              </a:lnSpc>
              <a:spcBef>
                <a:spcPts val="533"/>
              </a:spcBef>
              <a:spcAft>
                <a:spcPts val="0"/>
              </a:spcAft>
              <a:buSzPts val="1000"/>
              <a:buNone/>
              <a:defRPr sz="1333"/>
            </a:lvl3pPr>
            <a:lvl4pPr marL="2438339" lvl="3" indent="-304792" algn="l">
              <a:lnSpc>
                <a:spcPct val="100000"/>
              </a:lnSpc>
              <a:spcBef>
                <a:spcPts val="533"/>
              </a:spcBef>
              <a:spcAft>
                <a:spcPts val="0"/>
              </a:spcAft>
              <a:buSzPts val="1000"/>
              <a:buNone/>
              <a:defRPr sz="1333"/>
            </a:lvl4pPr>
            <a:lvl5pPr marL="3047924" lvl="4" indent="-304792" algn="l">
              <a:lnSpc>
                <a:spcPct val="100000"/>
              </a:lnSpc>
              <a:spcBef>
                <a:spcPts val="533"/>
              </a:spcBef>
              <a:spcAft>
                <a:spcPts val="0"/>
              </a:spcAft>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dirty="0"/>
          </a:p>
        </p:txBody>
      </p:sp>
      <p:sp>
        <p:nvSpPr>
          <p:cNvPr id="36" name="Google Shape;36;p7"/>
          <p:cNvSpPr txBox="1">
            <a:spLocks noGrp="1"/>
          </p:cNvSpPr>
          <p:nvPr>
            <p:ph type="body" idx="4"/>
          </p:nvPr>
        </p:nvSpPr>
        <p:spPr>
          <a:xfrm>
            <a:off x="508000" y="187365"/>
            <a:ext cx="4197200" cy="516400"/>
          </a:xfrm>
          <a:prstGeom prst="rect">
            <a:avLst/>
          </a:prstGeom>
          <a:solidFill>
            <a:schemeClr val="lt2"/>
          </a:solidFill>
          <a:ln>
            <a:noFill/>
          </a:ln>
        </p:spPr>
        <p:txBody>
          <a:bodyPr spcFirstLastPara="1" wrap="square" lIns="72000" tIns="45700" rIns="72000" bIns="45700" anchor="ctr" anchorCtr="0">
            <a:noAutofit/>
          </a:bodyPr>
          <a:lstStyle>
            <a:lvl1pPr marL="609585" lvl="0" indent="-304792" algn="l">
              <a:lnSpc>
                <a:spcPct val="100000"/>
              </a:lnSpc>
              <a:spcBef>
                <a:spcPts val="0"/>
              </a:spcBef>
              <a:spcAft>
                <a:spcPts val="0"/>
              </a:spcAft>
              <a:buSzPts val="1400"/>
              <a:buFont typeface="Arial"/>
              <a:buNone/>
              <a:defRPr sz="1867">
                <a:solidFill>
                  <a:srgbClr val="F8F8F8"/>
                </a:solidFill>
              </a:defRPr>
            </a:lvl1pPr>
            <a:lvl2pPr marL="1219170" lvl="1" indent="-304792" algn="l">
              <a:lnSpc>
                <a:spcPct val="100000"/>
              </a:lnSpc>
              <a:spcBef>
                <a:spcPts val="533"/>
              </a:spcBef>
              <a:spcAft>
                <a:spcPts val="0"/>
              </a:spcAft>
              <a:buSzPts val="1400"/>
              <a:buFont typeface="Arial"/>
              <a:buNone/>
              <a:defRPr sz="1867"/>
            </a:lvl2pPr>
            <a:lvl3pPr marL="1828754" lvl="2" indent="-304792" algn="l">
              <a:lnSpc>
                <a:spcPct val="100000"/>
              </a:lnSpc>
              <a:spcBef>
                <a:spcPts val="533"/>
              </a:spcBef>
              <a:spcAft>
                <a:spcPts val="0"/>
              </a:spcAft>
              <a:buSzPts val="1400"/>
              <a:buFont typeface="Arial"/>
              <a:buNone/>
              <a:defRPr sz="1867"/>
            </a:lvl3pPr>
            <a:lvl4pPr marL="2438339" lvl="3" indent="-304792" algn="l">
              <a:lnSpc>
                <a:spcPct val="100000"/>
              </a:lnSpc>
              <a:spcBef>
                <a:spcPts val="533"/>
              </a:spcBef>
              <a:spcAft>
                <a:spcPts val="0"/>
              </a:spcAft>
              <a:buSzPts val="1400"/>
              <a:buFont typeface="Arial"/>
              <a:buNone/>
              <a:defRPr sz="1867"/>
            </a:lvl4pPr>
            <a:lvl5pPr marL="3047924" lvl="4" indent="-304792" algn="l">
              <a:lnSpc>
                <a:spcPct val="100000"/>
              </a:lnSpc>
              <a:spcBef>
                <a:spcPts val="533"/>
              </a:spcBef>
              <a:spcAft>
                <a:spcPts val="0"/>
              </a:spcAft>
              <a:buSzPts val="1400"/>
              <a:buFont typeface="Arial"/>
              <a:buNone/>
              <a:defRPr sz="1867"/>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7" name="Google Shape;42;p8"/>
          <p:cNvSpPr txBox="1">
            <a:spLocks noGrp="1"/>
          </p:cNvSpPr>
          <p:nvPr>
            <p:ph type="body" idx="10"/>
          </p:nvPr>
        </p:nvSpPr>
        <p:spPr>
          <a:xfrm>
            <a:off x="10722548" y="6350899"/>
            <a:ext cx="1030000" cy="143600"/>
          </a:xfrm>
          <a:prstGeom prst="rect">
            <a:avLst/>
          </a:prstGeom>
          <a:noFill/>
          <a:ln>
            <a:noFill/>
          </a:ln>
        </p:spPr>
        <p:txBody>
          <a:bodyPr spcFirstLastPara="1" wrap="square" lIns="0" tIns="0" rIns="0" bIns="0" anchor="b" anchorCtr="0">
            <a:noAutofit/>
          </a:bodyPr>
          <a:lstStyle>
            <a:lvl1pPr marL="609585" lvl="0" indent="-304792" algn="r">
              <a:lnSpc>
                <a:spcPct val="100000"/>
              </a:lnSpc>
              <a:spcBef>
                <a:spcPts val="0"/>
              </a:spcBef>
              <a:spcAft>
                <a:spcPts val="0"/>
              </a:spcAft>
              <a:buSzPts val="700"/>
              <a:buNone/>
              <a:defRPr sz="933"/>
            </a:lvl1pPr>
            <a:lvl2pPr marL="1219170" lvl="1" indent="-304792" algn="l">
              <a:lnSpc>
                <a:spcPct val="100000"/>
              </a:lnSpc>
              <a:spcBef>
                <a:spcPts val="0"/>
              </a:spcBef>
              <a:spcAft>
                <a:spcPts val="0"/>
              </a:spcAft>
              <a:buSzPts val="1000"/>
              <a:buNone/>
              <a:defRPr sz="1333"/>
            </a:lvl2pPr>
            <a:lvl3pPr marL="1828754" lvl="2" indent="-304792" algn="l">
              <a:lnSpc>
                <a:spcPct val="100000"/>
              </a:lnSpc>
              <a:spcBef>
                <a:spcPts val="533"/>
              </a:spcBef>
              <a:spcAft>
                <a:spcPts val="0"/>
              </a:spcAft>
              <a:buSzPts val="1000"/>
              <a:buNone/>
              <a:defRPr sz="1333"/>
            </a:lvl3pPr>
            <a:lvl4pPr marL="2438339" lvl="3" indent="-304792" algn="l">
              <a:lnSpc>
                <a:spcPct val="100000"/>
              </a:lnSpc>
              <a:spcBef>
                <a:spcPts val="533"/>
              </a:spcBef>
              <a:spcAft>
                <a:spcPts val="0"/>
              </a:spcAft>
              <a:buSzPts val="1000"/>
              <a:buNone/>
              <a:defRPr sz="1333"/>
            </a:lvl4pPr>
            <a:lvl5pPr marL="3047924" lvl="4" indent="-304792" algn="l">
              <a:lnSpc>
                <a:spcPct val="100000"/>
              </a:lnSpc>
              <a:spcBef>
                <a:spcPts val="533"/>
              </a:spcBef>
              <a:spcAft>
                <a:spcPts val="0"/>
              </a:spcAft>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46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xmlns:c15="http://schemas.microsoft.com/office/drawing/2012/chart">
      <p:transition spd="slow">
        <p:fade/>
      </p:transition>
    </mc:Fallback>
  </mc:AlternateContent>
  <p:extLst>
    <p:ext uri="{DCECCB84-F9BA-43D5-87BE-67443E8EF086}">
      <p15:sldGuideLst xmlns:p15="http://schemas.microsoft.com/office/powerpoint/2012/main">
        <p15:guide id="1" orient="horz" pos="28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body" idx="1"/>
          </p:nvPr>
        </p:nvSpPr>
        <p:spPr>
          <a:xfrm>
            <a:off x="736959" y="778184"/>
            <a:ext cx="9953600" cy="338800"/>
          </a:xfrm>
          <a:prstGeom prst="rect">
            <a:avLst/>
          </a:prstGeom>
          <a:noFill/>
          <a:ln>
            <a:noFill/>
          </a:ln>
        </p:spPr>
        <p:txBody>
          <a:bodyPr spcFirstLastPara="1" wrap="square" lIns="0" tIns="0" rIns="0" bIns="0" anchor="t" anchorCtr="0">
            <a:noAutofit/>
          </a:bodyPr>
          <a:lstStyle>
            <a:lvl1pPr marL="609585" marR="0" lvl="0" indent="-304792" algn="l">
              <a:lnSpc>
                <a:spcPct val="90000"/>
              </a:lnSpc>
              <a:spcBef>
                <a:spcPts val="0"/>
              </a:spcBef>
              <a:spcAft>
                <a:spcPts val="0"/>
              </a:spcAft>
              <a:buClr>
                <a:schemeClr val="accent2"/>
              </a:buClr>
              <a:buSzPts val="1900"/>
              <a:buFont typeface="Noto Sans Symbols"/>
              <a:buNone/>
              <a:defRPr sz="2533" b="0" i="0" u="none" strike="noStrike" cap="none">
                <a:solidFill>
                  <a:schemeClr val="dk1"/>
                </a:solidFill>
                <a:latin typeface="Roche Sans Medium"/>
                <a:ea typeface="Roche Sans Medium"/>
                <a:cs typeface="Roche Sans Medium"/>
                <a:sym typeface="Roche Sans Medium"/>
              </a:defRPr>
            </a:lvl1pPr>
            <a:lvl2pPr marL="1219170" marR="0" lvl="1" indent="-414856" algn="l">
              <a:lnSpc>
                <a:spcPct val="100000"/>
              </a:lnSpc>
              <a:spcBef>
                <a:spcPts val="533"/>
              </a:spcBef>
              <a:spcAft>
                <a:spcPts val="0"/>
              </a:spcAft>
              <a:buClr>
                <a:schemeClr val="accent2"/>
              </a:buClr>
              <a:buSzPts val="1300"/>
              <a:buFont typeface="Noto Sans Symbols"/>
              <a:buChar char="▪"/>
              <a:defRPr sz="1733" b="0" i="0" u="none" strike="noStrike" cap="none">
                <a:solidFill>
                  <a:schemeClr val="dk1"/>
                </a:solidFill>
                <a:latin typeface="Roche Sans Light"/>
                <a:ea typeface="Roche Sans Light"/>
                <a:cs typeface="Roche Sans Light"/>
                <a:sym typeface="Roche Sans Light"/>
              </a:defRPr>
            </a:lvl2pPr>
            <a:lvl3pPr marL="1828754" marR="0" lvl="2"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3pPr>
            <a:lvl4pPr marL="2438339" marR="0" lvl="3"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4pPr>
            <a:lvl5pPr marL="3047924" marR="0" lvl="4"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5pPr>
            <a:lvl6pPr marL="3657509" marR="0" lvl="5"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6pPr>
            <a:lvl7pPr marL="4267093" marR="0" lvl="6"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7pPr>
            <a:lvl8pPr marL="4876678" marR="0" lvl="7"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8pPr>
            <a:lvl9pPr marL="5486263" marR="0" lvl="8"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9pPr>
          </a:lstStyle>
          <a:p>
            <a:endParaRPr/>
          </a:p>
        </p:txBody>
      </p:sp>
      <p:sp>
        <p:nvSpPr>
          <p:cNvPr id="137" name="Google Shape;137;p22"/>
          <p:cNvSpPr txBox="1">
            <a:spLocks noGrp="1"/>
          </p:cNvSpPr>
          <p:nvPr>
            <p:ph type="body" idx="2"/>
          </p:nvPr>
        </p:nvSpPr>
        <p:spPr>
          <a:xfrm>
            <a:off x="736959" y="1116743"/>
            <a:ext cx="9953600" cy="405600"/>
          </a:xfrm>
          <a:prstGeom prst="rect">
            <a:avLst/>
          </a:prstGeom>
          <a:noFill/>
          <a:ln>
            <a:noFill/>
          </a:ln>
        </p:spPr>
        <p:txBody>
          <a:bodyPr spcFirstLastPara="1" wrap="square" lIns="0" tIns="0" rIns="0" bIns="0" anchor="t" anchorCtr="0">
            <a:normAutofit/>
          </a:bodyPr>
          <a:lstStyle>
            <a:lvl1pPr marL="609585" marR="0" lvl="0" indent="-304792" algn="l">
              <a:lnSpc>
                <a:spcPct val="90000"/>
              </a:lnSpc>
              <a:spcBef>
                <a:spcPts val="0"/>
              </a:spcBef>
              <a:spcAft>
                <a:spcPts val="0"/>
              </a:spcAft>
              <a:buClr>
                <a:schemeClr val="accent2"/>
              </a:buClr>
              <a:buSzPts val="1600"/>
              <a:buFont typeface="Noto Sans Symbols"/>
              <a:buNone/>
              <a:defRPr sz="2133" b="0" i="0" u="none" strike="noStrike" cap="none">
                <a:solidFill>
                  <a:srgbClr val="7F7F7F"/>
                </a:solidFill>
                <a:latin typeface="Roche Sans Condensed Light"/>
                <a:ea typeface="Roche Sans Condensed Light"/>
                <a:cs typeface="Roche Sans Condensed Light"/>
                <a:sym typeface="Roche Sans Condensed Light"/>
              </a:defRPr>
            </a:lvl1pPr>
            <a:lvl2pPr marL="1219170" marR="0" lvl="1" indent="-414856" algn="l">
              <a:lnSpc>
                <a:spcPct val="100000"/>
              </a:lnSpc>
              <a:spcBef>
                <a:spcPts val="533"/>
              </a:spcBef>
              <a:spcAft>
                <a:spcPts val="0"/>
              </a:spcAft>
              <a:buClr>
                <a:schemeClr val="accent2"/>
              </a:buClr>
              <a:buSzPts val="1300"/>
              <a:buFont typeface="Noto Sans Symbols"/>
              <a:buChar char="▪"/>
              <a:defRPr sz="1733" b="0" i="0" u="none" strike="noStrike" cap="none">
                <a:solidFill>
                  <a:schemeClr val="dk1"/>
                </a:solidFill>
                <a:latin typeface="Roche Sans Light"/>
                <a:ea typeface="Roche Sans Light"/>
                <a:cs typeface="Roche Sans Light"/>
                <a:sym typeface="Roche Sans Light"/>
              </a:defRPr>
            </a:lvl2pPr>
            <a:lvl3pPr marL="1828754" marR="0" lvl="2"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3pPr>
            <a:lvl4pPr marL="2438339" marR="0" lvl="3"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4pPr>
            <a:lvl5pPr marL="3047924" marR="0" lvl="4" indent="-406390" algn="l">
              <a:lnSpc>
                <a:spcPct val="100000"/>
              </a:lnSpc>
              <a:spcBef>
                <a:spcPts val="533"/>
              </a:spcBef>
              <a:spcAft>
                <a:spcPts val="0"/>
              </a:spcAft>
              <a:buClr>
                <a:schemeClr val="accent2"/>
              </a:buClr>
              <a:buSzPts val="1200"/>
              <a:buFont typeface="Noto Sans Symbols"/>
              <a:buChar char="▪"/>
              <a:defRPr sz="1600" b="0" i="0" u="none" strike="noStrike" cap="none">
                <a:solidFill>
                  <a:schemeClr val="dk1"/>
                </a:solidFill>
                <a:latin typeface="Roche Sans Light"/>
                <a:ea typeface="Roche Sans Light"/>
                <a:cs typeface="Roche Sans Light"/>
                <a:sym typeface="Roche Sans Light"/>
              </a:defRPr>
            </a:lvl5pPr>
            <a:lvl6pPr marL="3657509" marR="0" lvl="5"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6pPr>
            <a:lvl7pPr marL="4267093" marR="0" lvl="6"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7pPr>
            <a:lvl8pPr marL="4876678" marR="0" lvl="7"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8pPr>
            <a:lvl9pPr marL="5486263" marR="0" lvl="8" indent="-414856" algn="l">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Roche Sans Light"/>
                <a:ea typeface="Roche Sans Light"/>
                <a:cs typeface="Roche Sans Light"/>
                <a:sym typeface="Roche Sans Light"/>
              </a:defRPr>
            </a:lvl9pPr>
          </a:lstStyle>
          <a:p>
            <a:endParaRPr/>
          </a:p>
        </p:txBody>
      </p:sp>
      <p:sp>
        <p:nvSpPr>
          <p:cNvPr id="138" name="Google Shape;138;p22"/>
          <p:cNvSpPr txBox="1">
            <a:spLocks noGrp="1"/>
          </p:cNvSpPr>
          <p:nvPr>
            <p:ph type="sldNum" idx="12"/>
          </p:nvPr>
        </p:nvSpPr>
        <p:spPr>
          <a:xfrm>
            <a:off x="11220744" y="6516550"/>
            <a:ext cx="502800" cy="164212"/>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888888"/>
                </a:solidFill>
                <a:latin typeface="Roche Sans Light"/>
                <a:ea typeface="Roche Sans Light"/>
                <a:cs typeface="Roche Sans Light"/>
                <a:sym typeface="Roche Sans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9523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0" y="1446"/>
            <a:ext cx="12192000" cy="6855111"/>
          </a:xfrm>
          <a:prstGeom prst="rect">
            <a:avLst/>
          </a:prstGeom>
          <a:noFill/>
          <a:ln>
            <a:noFill/>
          </a:ln>
        </p:spPr>
      </p:pic>
      <p:sp>
        <p:nvSpPr>
          <p:cNvPr id="24" name="Google Shape;24;p5"/>
          <p:cNvSpPr txBox="1">
            <a:spLocks noGrp="1"/>
          </p:cNvSpPr>
          <p:nvPr>
            <p:ph type="ctrTitle"/>
          </p:nvPr>
        </p:nvSpPr>
        <p:spPr>
          <a:xfrm>
            <a:off x="508000" y="2349420"/>
            <a:ext cx="11040400" cy="147000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sz="4267"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5" name="Google Shape;25;p5"/>
          <p:cNvPicPr preferRelativeResize="0"/>
          <p:nvPr/>
        </p:nvPicPr>
        <p:blipFill rotWithShape="1">
          <a:blip r:embed="rId3">
            <a:alphaModFix/>
          </a:blip>
          <a:srcRect/>
          <a:stretch/>
        </p:blipFill>
        <p:spPr>
          <a:xfrm>
            <a:off x="10889767" y="338215"/>
            <a:ext cx="940509" cy="484799"/>
          </a:xfrm>
          <a:prstGeom prst="rect">
            <a:avLst/>
          </a:prstGeom>
          <a:noFill/>
          <a:ln>
            <a:noFill/>
          </a:ln>
        </p:spPr>
      </p:pic>
    </p:spTree>
    <p:extLst>
      <p:ext uri="{BB962C8B-B14F-4D97-AF65-F5344CB8AC3E}">
        <p14:creationId xmlns:p14="http://schemas.microsoft.com/office/powerpoint/2010/main" val="385023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xmlns:c15="http://schemas.microsoft.com/office/drawing/2012/chart">
      <p:transition spd="slow">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5"/>
        <p:cNvGrpSpPr/>
        <p:nvPr/>
      </p:nvGrpSpPr>
      <p:grpSpPr>
        <a:xfrm>
          <a:off x="0" y="0"/>
          <a:ext cx="0" cy="0"/>
          <a:chOff x="0" y="0"/>
          <a:chExt cx="0" cy="0"/>
        </a:xfrm>
      </p:grpSpPr>
      <p:sp>
        <p:nvSpPr>
          <p:cNvPr id="46" name="Google Shape;46;p193"/>
          <p:cNvSpPr txBox="1">
            <a:spLocks noGrp="1"/>
          </p:cNvSpPr>
          <p:nvPr>
            <p:ph type="title"/>
          </p:nvPr>
        </p:nvSpPr>
        <p:spPr>
          <a:xfrm>
            <a:off x="508001" y="723505"/>
            <a:ext cx="10293200" cy="82920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193"/>
          <p:cNvSpPr txBox="1">
            <a:spLocks noGrp="1"/>
          </p:cNvSpPr>
          <p:nvPr>
            <p:ph type="body" idx="1"/>
          </p:nvPr>
        </p:nvSpPr>
        <p:spPr>
          <a:xfrm>
            <a:off x="508007" y="1892300"/>
            <a:ext cx="11178000" cy="4190800"/>
          </a:xfrm>
          <a:prstGeom prst="rect">
            <a:avLst/>
          </a:prstGeom>
          <a:noFill/>
          <a:ln>
            <a:noFill/>
          </a:ln>
        </p:spPr>
        <p:txBody>
          <a:bodyPr spcFirstLastPara="1" wrap="square" lIns="0" tIns="45700" rIns="91425" bIns="45700" anchor="t" anchorCtr="0">
            <a:noAutofit/>
          </a:bodyPr>
          <a:lstStyle>
            <a:lvl1pPr marL="609585" lvl="0" indent="-457189" algn="l">
              <a:lnSpc>
                <a:spcPct val="100000"/>
              </a:lnSpc>
              <a:spcBef>
                <a:spcPts val="0"/>
              </a:spcBef>
              <a:spcAft>
                <a:spcPts val="0"/>
              </a:spcAft>
              <a:buClr>
                <a:schemeClr val="dk1"/>
              </a:buClr>
              <a:buSzPts val="1800"/>
              <a:buChar char="•"/>
              <a:defRPr/>
            </a:lvl1pPr>
            <a:lvl2pPr marL="1219170" lvl="1" indent="-440256" algn="l">
              <a:lnSpc>
                <a:spcPct val="100000"/>
              </a:lnSpc>
              <a:spcBef>
                <a:spcPts val="533"/>
              </a:spcBef>
              <a:spcAft>
                <a:spcPts val="0"/>
              </a:spcAft>
              <a:buClr>
                <a:schemeClr val="dk1"/>
              </a:buClr>
              <a:buSzPts val="1600"/>
              <a:buChar char="–"/>
              <a:defRPr/>
            </a:lvl2pPr>
            <a:lvl3pPr marL="1828754" lvl="2" indent="-440256" algn="l">
              <a:lnSpc>
                <a:spcPct val="100000"/>
              </a:lnSpc>
              <a:spcBef>
                <a:spcPts val="533"/>
              </a:spcBef>
              <a:spcAft>
                <a:spcPts val="0"/>
              </a:spcAft>
              <a:buClr>
                <a:schemeClr val="dk1"/>
              </a:buClr>
              <a:buSzPts val="1600"/>
              <a:buChar char="•"/>
              <a:defRPr/>
            </a:lvl3pPr>
            <a:lvl4pPr marL="2438339" lvl="3" indent="-423323" algn="l">
              <a:lnSpc>
                <a:spcPct val="100000"/>
              </a:lnSpc>
              <a:spcBef>
                <a:spcPts val="533"/>
              </a:spcBef>
              <a:spcAft>
                <a:spcPts val="0"/>
              </a:spcAft>
              <a:buClr>
                <a:schemeClr val="dk1"/>
              </a:buClr>
              <a:buSzPts val="1400"/>
              <a:buChar char="–"/>
              <a:defRPr/>
            </a:lvl4pPr>
            <a:lvl5pPr marL="3047924" lvl="4" indent="-406390" algn="l">
              <a:lnSpc>
                <a:spcPct val="100000"/>
              </a:lnSpc>
              <a:spcBef>
                <a:spcPts val="533"/>
              </a:spcBef>
              <a:spcAft>
                <a:spcPts val="0"/>
              </a:spcAft>
              <a:buClr>
                <a:schemeClr val="dk1"/>
              </a:buClr>
              <a:buSzPts val="1200"/>
              <a:buChar char="»"/>
              <a:defRPr/>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48" name="Google Shape;48;p193"/>
          <p:cNvSpPr txBox="1">
            <a:spLocks noGrp="1"/>
          </p:cNvSpPr>
          <p:nvPr>
            <p:ph type="body" idx="2"/>
          </p:nvPr>
        </p:nvSpPr>
        <p:spPr>
          <a:xfrm>
            <a:off x="508001" y="6159817"/>
            <a:ext cx="998000" cy="143600"/>
          </a:xfrm>
          <a:prstGeom prst="rect">
            <a:avLst/>
          </a:prstGeom>
          <a:noFill/>
          <a:ln>
            <a:noFill/>
          </a:ln>
        </p:spPr>
        <p:txBody>
          <a:bodyPr spcFirstLastPara="1" wrap="square" lIns="0" tIns="0" rIns="0" bIns="0" anchor="b" anchorCtr="0">
            <a:noAutofit/>
          </a:bodyPr>
          <a:lstStyle>
            <a:lvl1pPr marL="609585" lvl="0" indent="-304792" algn="l">
              <a:lnSpc>
                <a:spcPct val="100000"/>
              </a:lnSpc>
              <a:spcBef>
                <a:spcPts val="0"/>
              </a:spcBef>
              <a:spcAft>
                <a:spcPts val="0"/>
              </a:spcAft>
              <a:buClr>
                <a:schemeClr val="dk1"/>
              </a:buClr>
              <a:buSzPts val="700"/>
              <a:buNone/>
              <a:defRPr sz="933"/>
            </a:lvl1pPr>
            <a:lvl2pPr marL="1219170" lvl="1" indent="-304792" algn="l">
              <a:lnSpc>
                <a:spcPct val="100000"/>
              </a:lnSpc>
              <a:spcBef>
                <a:spcPts val="0"/>
              </a:spcBef>
              <a:spcAft>
                <a:spcPts val="0"/>
              </a:spcAft>
              <a:buClr>
                <a:schemeClr val="dk1"/>
              </a:buClr>
              <a:buSzPts val="1000"/>
              <a:buNone/>
              <a:defRPr sz="1333"/>
            </a:lvl2pPr>
            <a:lvl3pPr marL="1828754" lvl="2" indent="-304792" algn="l">
              <a:lnSpc>
                <a:spcPct val="100000"/>
              </a:lnSpc>
              <a:spcBef>
                <a:spcPts val="533"/>
              </a:spcBef>
              <a:spcAft>
                <a:spcPts val="0"/>
              </a:spcAft>
              <a:buClr>
                <a:schemeClr val="dk1"/>
              </a:buClr>
              <a:buSzPts val="1000"/>
              <a:buNone/>
              <a:defRPr sz="1333"/>
            </a:lvl3pPr>
            <a:lvl4pPr marL="2438339" lvl="3" indent="-304792" algn="l">
              <a:lnSpc>
                <a:spcPct val="100000"/>
              </a:lnSpc>
              <a:spcBef>
                <a:spcPts val="533"/>
              </a:spcBef>
              <a:spcAft>
                <a:spcPts val="0"/>
              </a:spcAft>
              <a:buClr>
                <a:schemeClr val="dk1"/>
              </a:buClr>
              <a:buSzPts val="1000"/>
              <a:buNone/>
              <a:defRPr sz="1333"/>
            </a:lvl4pPr>
            <a:lvl5pPr marL="3047924" lvl="4" indent="-304792" algn="l">
              <a:lnSpc>
                <a:spcPct val="100000"/>
              </a:lnSpc>
              <a:spcBef>
                <a:spcPts val="533"/>
              </a:spcBef>
              <a:spcAft>
                <a:spcPts val="0"/>
              </a:spcAft>
              <a:buClr>
                <a:schemeClr val="dk1"/>
              </a:buClr>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49" name="Google Shape;49;p193"/>
          <p:cNvSpPr txBox="1">
            <a:spLocks noGrp="1"/>
          </p:cNvSpPr>
          <p:nvPr>
            <p:ph type="body" idx="3"/>
          </p:nvPr>
        </p:nvSpPr>
        <p:spPr>
          <a:xfrm>
            <a:off x="10533160" y="6159817"/>
            <a:ext cx="1030000" cy="143600"/>
          </a:xfrm>
          <a:prstGeom prst="rect">
            <a:avLst/>
          </a:prstGeom>
          <a:noFill/>
          <a:ln>
            <a:noFill/>
          </a:ln>
        </p:spPr>
        <p:txBody>
          <a:bodyPr spcFirstLastPara="1" wrap="square" lIns="0" tIns="0" rIns="0" bIns="0" anchor="b" anchorCtr="0">
            <a:noAutofit/>
          </a:bodyPr>
          <a:lstStyle>
            <a:lvl1pPr marL="609585" lvl="0" indent="-304792" algn="r">
              <a:lnSpc>
                <a:spcPct val="100000"/>
              </a:lnSpc>
              <a:spcBef>
                <a:spcPts val="0"/>
              </a:spcBef>
              <a:spcAft>
                <a:spcPts val="0"/>
              </a:spcAft>
              <a:buClr>
                <a:schemeClr val="dk1"/>
              </a:buClr>
              <a:buSzPts val="700"/>
              <a:buNone/>
              <a:defRPr sz="933"/>
            </a:lvl1pPr>
            <a:lvl2pPr marL="1219170" lvl="1" indent="-304792" algn="l">
              <a:lnSpc>
                <a:spcPct val="100000"/>
              </a:lnSpc>
              <a:spcBef>
                <a:spcPts val="0"/>
              </a:spcBef>
              <a:spcAft>
                <a:spcPts val="0"/>
              </a:spcAft>
              <a:buClr>
                <a:schemeClr val="dk1"/>
              </a:buClr>
              <a:buSzPts val="1000"/>
              <a:buNone/>
              <a:defRPr sz="1333"/>
            </a:lvl2pPr>
            <a:lvl3pPr marL="1828754" lvl="2" indent="-304792" algn="l">
              <a:lnSpc>
                <a:spcPct val="100000"/>
              </a:lnSpc>
              <a:spcBef>
                <a:spcPts val="533"/>
              </a:spcBef>
              <a:spcAft>
                <a:spcPts val="0"/>
              </a:spcAft>
              <a:buClr>
                <a:schemeClr val="dk1"/>
              </a:buClr>
              <a:buSzPts val="1000"/>
              <a:buNone/>
              <a:defRPr sz="1333"/>
            </a:lvl3pPr>
            <a:lvl4pPr marL="2438339" lvl="3" indent="-304792" algn="l">
              <a:lnSpc>
                <a:spcPct val="100000"/>
              </a:lnSpc>
              <a:spcBef>
                <a:spcPts val="533"/>
              </a:spcBef>
              <a:spcAft>
                <a:spcPts val="0"/>
              </a:spcAft>
              <a:buClr>
                <a:schemeClr val="dk1"/>
              </a:buClr>
              <a:buSzPts val="1000"/>
              <a:buNone/>
              <a:defRPr sz="1333"/>
            </a:lvl4pPr>
            <a:lvl5pPr marL="3047924" lvl="4" indent="-304792" algn="l">
              <a:lnSpc>
                <a:spcPct val="100000"/>
              </a:lnSpc>
              <a:spcBef>
                <a:spcPts val="533"/>
              </a:spcBef>
              <a:spcAft>
                <a:spcPts val="0"/>
              </a:spcAft>
              <a:buClr>
                <a:schemeClr val="dk1"/>
              </a:buClr>
              <a:buSzPts val="1000"/>
              <a:buNone/>
              <a:defRPr sz="1333"/>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pic>
        <p:nvPicPr>
          <p:cNvPr id="50" name="Google Shape;50;p193"/>
          <p:cNvPicPr preferRelativeResize="0"/>
          <p:nvPr/>
        </p:nvPicPr>
        <p:blipFill rotWithShape="1">
          <a:blip r:embed="rId2">
            <a:alphaModFix/>
          </a:blip>
          <a:srcRect/>
          <a:stretch/>
        </p:blipFill>
        <p:spPr>
          <a:xfrm>
            <a:off x="3" y="178938"/>
            <a:ext cx="478303" cy="516311"/>
          </a:xfrm>
          <a:prstGeom prst="rect">
            <a:avLst/>
          </a:prstGeom>
          <a:noFill/>
          <a:ln>
            <a:noFill/>
          </a:ln>
        </p:spPr>
      </p:pic>
      <p:sp>
        <p:nvSpPr>
          <p:cNvPr id="51" name="Google Shape;51;p193"/>
          <p:cNvSpPr txBox="1">
            <a:spLocks noGrp="1"/>
          </p:cNvSpPr>
          <p:nvPr>
            <p:ph type="body" idx="4"/>
          </p:nvPr>
        </p:nvSpPr>
        <p:spPr>
          <a:xfrm>
            <a:off x="508001" y="187365"/>
            <a:ext cx="4197200" cy="516400"/>
          </a:xfrm>
          <a:prstGeom prst="rect">
            <a:avLst/>
          </a:prstGeom>
          <a:solidFill>
            <a:schemeClr val="lt2"/>
          </a:solidFill>
          <a:ln>
            <a:noFill/>
          </a:ln>
        </p:spPr>
        <p:txBody>
          <a:bodyPr spcFirstLastPara="1" wrap="square" lIns="72000" tIns="45700" rIns="72000" bIns="45700" anchor="ctr" anchorCtr="0">
            <a:noAutofit/>
          </a:bodyPr>
          <a:lstStyle>
            <a:lvl1pPr marL="609585" lvl="0" indent="-304792" algn="l">
              <a:lnSpc>
                <a:spcPct val="100000"/>
              </a:lnSpc>
              <a:spcBef>
                <a:spcPts val="0"/>
              </a:spcBef>
              <a:spcAft>
                <a:spcPts val="0"/>
              </a:spcAft>
              <a:buClr>
                <a:srgbClr val="F8F8F8"/>
              </a:buClr>
              <a:buSzPts val="1400"/>
              <a:buFont typeface="Arial"/>
              <a:buNone/>
              <a:defRPr sz="1867">
                <a:solidFill>
                  <a:srgbClr val="F8F8F8"/>
                </a:solidFill>
              </a:defRPr>
            </a:lvl1pPr>
            <a:lvl2pPr marL="1219170" lvl="1" indent="-304792" algn="l">
              <a:lnSpc>
                <a:spcPct val="100000"/>
              </a:lnSpc>
              <a:spcBef>
                <a:spcPts val="533"/>
              </a:spcBef>
              <a:spcAft>
                <a:spcPts val="0"/>
              </a:spcAft>
              <a:buClr>
                <a:schemeClr val="dk1"/>
              </a:buClr>
              <a:buSzPts val="1400"/>
              <a:buFont typeface="Arial"/>
              <a:buNone/>
              <a:defRPr sz="1867"/>
            </a:lvl2pPr>
            <a:lvl3pPr marL="1828754" lvl="2" indent="-304792" algn="l">
              <a:lnSpc>
                <a:spcPct val="100000"/>
              </a:lnSpc>
              <a:spcBef>
                <a:spcPts val="533"/>
              </a:spcBef>
              <a:spcAft>
                <a:spcPts val="0"/>
              </a:spcAft>
              <a:buClr>
                <a:schemeClr val="dk1"/>
              </a:buClr>
              <a:buSzPts val="1400"/>
              <a:buFont typeface="Arial"/>
              <a:buNone/>
              <a:defRPr sz="1867"/>
            </a:lvl3pPr>
            <a:lvl4pPr marL="2438339" lvl="3" indent="-304792" algn="l">
              <a:lnSpc>
                <a:spcPct val="100000"/>
              </a:lnSpc>
              <a:spcBef>
                <a:spcPts val="533"/>
              </a:spcBef>
              <a:spcAft>
                <a:spcPts val="0"/>
              </a:spcAft>
              <a:buClr>
                <a:schemeClr val="dk1"/>
              </a:buClr>
              <a:buSzPts val="1400"/>
              <a:buFont typeface="Arial"/>
              <a:buNone/>
              <a:defRPr sz="1867"/>
            </a:lvl4pPr>
            <a:lvl5pPr marL="3047924" lvl="4" indent="-304792" algn="l">
              <a:lnSpc>
                <a:spcPct val="100000"/>
              </a:lnSpc>
              <a:spcBef>
                <a:spcPts val="533"/>
              </a:spcBef>
              <a:spcAft>
                <a:spcPts val="0"/>
              </a:spcAft>
              <a:buClr>
                <a:schemeClr val="dk1"/>
              </a:buClr>
              <a:buSzPts val="1400"/>
              <a:buFont typeface="Arial"/>
              <a:buNone/>
              <a:defRPr sz="1867"/>
            </a:lvl5pPr>
            <a:lvl6pPr marL="3657509" lvl="5" indent="-457189" algn="l">
              <a:lnSpc>
                <a:spcPct val="100000"/>
              </a:lnSpc>
              <a:spcBef>
                <a:spcPts val="533"/>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676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215">
          <p15:clr>
            <a:srgbClr val="FBAE40"/>
          </p15:clr>
        </p15:guide>
        <p15:guide id="2" orient="horz" pos="2225">
          <p15:clr>
            <a:srgbClr val="FBAE40"/>
          </p15:clr>
        </p15:guide>
        <p15:guide id="3" orient="horz" pos="21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520-4EF9-FB2B-3773-AE95293D796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24E179F-EED7-EE81-1857-CA24BE8E3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FF722C6-A704-78C3-E629-27343453EB43}"/>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53B2A0AB-B6E1-1813-D534-F6636961028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1E1BE9D-9ECA-DA71-4705-0042C59779F8}"/>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428256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9926-397A-B5D4-8532-D20E18ADE0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FDF169C4-E4DF-C44F-26AE-414B361D3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F7536A-4342-F292-9B27-29992C283BB0}"/>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DB161445-AB4B-845A-0471-8AFADF80F77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769F66E-8030-085D-534A-58B915271D86}"/>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281879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3610-AA62-0D3A-A0F4-8AB77A2D035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0ECC55D-8065-6B81-4037-E608D22BF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D0B96079-A6C5-EAB4-A8F7-FBA6A37D5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154E79BD-E928-3640-CFBA-E9EE37DBB5C1}"/>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6" name="Footer Placeholder 5">
            <a:extLst>
              <a:ext uri="{FF2B5EF4-FFF2-40B4-BE49-F238E27FC236}">
                <a16:creationId xmlns:a16="http://schemas.microsoft.com/office/drawing/2014/main" id="{DC83C573-11B2-D6FE-37AC-A88C2998D94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B9FF137-1298-2528-FF00-825DC601EABF}"/>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244793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7A20-0D40-1165-686B-97B89B4B7DDD}"/>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B31CDD2-B9AD-A15B-4B8F-ADFFE9196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794F1D-9BE2-604B-2070-F879A477B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9F6E000-55B0-FFE7-0711-B85E951C4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CBC7D-CE1F-053C-47E4-F448B1BF9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E1A560D-F331-B7BC-E19F-2984766D5048}"/>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8" name="Footer Placeholder 7">
            <a:extLst>
              <a:ext uri="{FF2B5EF4-FFF2-40B4-BE49-F238E27FC236}">
                <a16:creationId xmlns:a16="http://schemas.microsoft.com/office/drawing/2014/main" id="{4976A6CC-3904-7D84-DD1B-EDEEB4466DB1}"/>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00DFFC75-A383-F59B-9D35-A36AE5ECB34F}"/>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256225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8645-D426-C88B-0684-8DB43EFE8EA7}"/>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79D01160-9BCC-C94E-FA8B-2A7A00EB39FD}"/>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4" name="Footer Placeholder 3">
            <a:extLst>
              <a:ext uri="{FF2B5EF4-FFF2-40B4-BE49-F238E27FC236}">
                <a16:creationId xmlns:a16="http://schemas.microsoft.com/office/drawing/2014/main" id="{50213821-09E7-FF74-2784-E862AFFB0DBC}"/>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6E5529C0-7248-3D77-C26D-47C9DABE55EE}"/>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18771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6B48-ACD7-C989-534D-B713E8EA5BF6}"/>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3" name="Footer Placeholder 2">
            <a:extLst>
              <a:ext uri="{FF2B5EF4-FFF2-40B4-BE49-F238E27FC236}">
                <a16:creationId xmlns:a16="http://schemas.microsoft.com/office/drawing/2014/main" id="{55A3592B-1D1F-473F-1C3E-5BB61B7F6E64}"/>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DEB288E6-69F2-A832-844E-9975D2975471}"/>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31149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BA7D-88A4-C445-FF10-90B2AA17A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BC5BE4F6-53E9-68FD-16DE-5A30698A0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F6EA75B3-7E2F-1BA4-D7A3-18F80691C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64D30-00CA-608F-28BE-4DF016DDC40D}"/>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6" name="Footer Placeholder 5">
            <a:extLst>
              <a:ext uri="{FF2B5EF4-FFF2-40B4-BE49-F238E27FC236}">
                <a16:creationId xmlns:a16="http://schemas.microsoft.com/office/drawing/2014/main" id="{0DD0F6A1-AA99-C4C6-A31C-B07C442D5DB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F8361EE6-36A5-5F56-A5CE-5130C43ADA7C}"/>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10638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67AA-6EDE-A086-A0FE-DFDFF3432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280BAD37-C825-7B98-F3F8-C04F2B715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C23E97D9-0354-D7CE-71F0-30AA89413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2DE15-339D-337B-CC44-F3147944ADBB}"/>
              </a:ext>
            </a:extLst>
          </p:cNvPr>
          <p:cNvSpPr>
            <a:spLocks noGrp="1"/>
          </p:cNvSpPr>
          <p:nvPr>
            <p:ph type="dt" sz="half" idx="10"/>
          </p:nvPr>
        </p:nvSpPr>
        <p:spPr/>
        <p:txBody>
          <a:bodyPr/>
          <a:lstStyle/>
          <a:p>
            <a:fld id="{A5C08A0B-C6F8-6644-BE4F-9FFF12F25941}" type="datetimeFigureOut">
              <a:rPr lang="tr-TR" smtClean="0"/>
              <a:t>26.04.2025</a:t>
            </a:fld>
            <a:endParaRPr lang="tr-TR"/>
          </a:p>
        </p:txBody>
      </p:sp>
      <p:sp>
        <p:nvSpPr>
          <p:cNvPr id="6" name="Footer Placeholder 5">
            <a:extLst>
              <a:ext uri="{FF2B5EF4-FFF2-40B4-BE49-F238E27FC236}">
                <a16:creationId xmlns:a16="http://schemas.microsoft.com/office/drawing/2014/main" id="{26FEFCDC-5020-00FA-0D5C-6A9CCD590FF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DC4672EF-6B2F-16C9-DBD3-55D1F52B493D}"/>
              </a:ext>
            </a:extLst>
          </p:cNvPr>
          <p:cNvSpPr>
            <a:spLocks noGrp="1"/>
          </p:cNvSpPr>
          <p:nvPr>
            <p:ph type="sldNum" sz="quarter" idx="12"/>
          </p:nvPr>
        </p:nvSpPr>
        <p:spPr/>
        <p:txBody>
          <a:bodyPr/>
          <a:lstStyle/>
          <a:p>
            <a:fld id="{9B91D248-3405-DA4F-993D-4C57B557A603}" type="slidenum">
              <a:rPr lang="tr-TR" smtClean="0"/>
              <a:t>‹#›</a:t>
            </a:fld>
            <a:endParaRPr lang="tr-TR"/>
          </a:p>
        </p:txBody>
      </p:sp>
    </p:spTree>
    <p:extLst>
      <p:ext uri="{BB962C8B-B14F-4D97-AF65-F5344CB8AC3E}">
        <p14:creationId xmlns:p14="http://schemas.microsoft.com/office/powerpoint/2010/main" val="21229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B5262-8C8C-3E09-2E78-9BDA802AF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3EC5AA9-3F27-A1BF-FB85-E86E8D51E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CDAFCA8-33F3-9F9C-E140-90BC17FBC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08A0B-C6F8-6644-BE4F-9FFF12F25941}" type="datetimeFigureOut">
              <a:rPr lang="tr-TR" smtClean="0"/>
              <a:t>26.04.2025</a:t>
            </a:fld>
            <a:endParaRPr lang="tr-TR"/>
          </a:p>
        </p:txBody>
      </p:sp>
      <p:sp>
        <p:nvSpPr>
          <p:cNvPr id="5" name="Footer Placeholder 4">
            <a:extLst>
              <a:ext uri="{FF2B5EF4-FFF2-40B4-BE49-F238E27FC236}">
                <a16:creationId xmlns:a16="http://schemas.microsoft.com/office/drawing/2014/main" id="{1725273A-7C90-E0C8-7762-00C65A886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3B6799AC-1067-3D2C-BD4A-A65889DEAB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1D248-3405-DA4F-993D-4C57B557A603}" type="slidenum">
              <a:rPr lang="tr-TR" smtClean="0"/>
              <a:t>‹#›</a:t>
            </a:fld>
            <a:endParaRPr lang="tr-TR"/>
          </a:p>
        </p:txBody>
      </p:sp>
    </p:spTree>
    <p:extLst>
      <p:ext uri="{BB962C8B-B14F-4D97-AF65-F5344CB8AC3E}">
        <p14:creationId xmlns:p14="http://schemas.microsoft.com/office/powerpoint/2010/main" val="96147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classic.clinicaltrials.gov/ct2/show/NCT04408638"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961B-F3AA-E72A-D61E-AFB791320A21}"/>
              </a:ext>
            </a:extLst>
          </p:cNvPr>
          <p:cNvSpPr>
            <a:spLocks noGrp="1"/>
          </p:cNvSpPr>
          <p:nvPr>
            <p:ph type="ctrTitle"/>
          </p:nvPr>
        </p:nvSpPr>
        <p:spPr/>
        <p:txBody>
          <a:bodyPr>
            <a:normAutofit fontScale="90000"/>
          </a:bodyPr>
          <a:lstStyle/>
          <a:p>
            <a:r>
              <a:rPr lang="en-US" dirty="0" err="1"/>
              <a:t>Relaps</a:t>
            </a:r>
            <a:r>
              <a:rPr lang="en-US" dirty="0"/>
              <a:t>- </a:t>
            </a:r>
            <a:r>
              <a:rPr lang="en-US" dirty="0" err="1"/>
              <a:t>Refrakter</a:t>
            </a:r>
            <a:r>
              <a:rPr lang="en-US" dirty="0"/>
              <a:t> B </a:t>
            </a:r>
            <a:r>
              <a:rPr lang="en-US" dirty="0" err="1"/>
              <a:t>Hücreli</a:t>
            </a:r>
            <a:r>
              <a:rPr lang="en-US" dirty="0"/>
              <a:t> </a:t>
            </a:r>
            <a:r>
              <a:rPr lang="en-US" dirty="0" err="1"/>
              <a:t>Lenfomalarda</a:t>
            </a:r>
            <a:r>
              <a:rPr lang="en-US" dirty="0"/>
              <a:t> </a:t>
            </a:r>
            <a:r>
              <a:rPr lang="en-US" dirty="0" err="1"/>
              <a:t>Tedavi</a:t>
            </a:r>
            <a:r>
              <a:rPr lang="en-US" dirty="0"/>
              <a:t> </a:t>
            </a:r>
            <a:r>
              <a:rPr lang="en-US" dirty="0" err="1"/>
              <a:t>Seçenekleri</a:t>
            </a:r>
            <a:endParaRPr lang="tr-TR" dirty="0"/>
          </a:p>
        </p:txBody>
      </p:sp>
      <p:sp>
        <p:nvSpPr>
          <p:cNvPr id="3" name="Subtitle 2">
            <a:extLst>
              <a:ext uri="{FF2B5EF4-FFF2-40B4-BE49-F238E27FC236}">
                <a16:creationId xmlns:a16="http://schemas.microsoft.com/office/drawing/2014/main" id="{9596F30B-412D-2CD9-2624-1781B2B1E44A}"/>
              </a:ext>
            </a:extLst>
          </p:cNvPr>
          <p:cNvSpPr>
            <a:spLocks noGrp="1"/>
          </p:cNvSpPr>
          <p:nvPr>
            <p:ph type="subTitle" idx="1"/>
          </p:nvPr>
        </p:nvSpPr>
        <p:spPr>
          <a:xfrm>
            <a:off x="675610" y="4087219"/>
            <a:ext cx="10352314" cy="2612571"/>
          </a:xfrm>
        </p:spPr>
        <p:txBody>
          <a:bodyPr/>
          <a:lstStyle/>
          <a:p>
            <a:r>
              <a:rPr lang="tr-TR" dirty="0"/>
              <a:t>Doç. Dr. Mahmut Bakır KOYUNCU </a:t>
            </a:r>
          </a:p>
          <a:p>
            <a:r>
              <a:rPr lang="tr-TR" dirty="0"/>
              <a:t>VM </a:t>
            </a:r>
            <a:r>
              <a:rPr lang="tr-TR" dirty="0" err="1"/>
              <a:t>Medical</a:t>
            </a:r>
            <a:r>
              <a:rPr lang="tr-TR" dirty="0"/>
              <a:t> Park Mersin Hastanesi </a:t>
            </a:r>
          </a:p>
        </p:txBody>
      </p:sp>
      <p:pic>
        <p:nvPicPr>
          <p:cNvPr id="1026" name="Picture 2">
            <a:extLst>
              <a:ext uri="{FF2B5EF4-FFF2-40B4-BE49-F238E27FC236}">
                <a16:creationId xmlns:a16="http://schemas.microsoft.com/office/drawing/2014/main" id="{8F6F6F6C-9B91-D5E0-A8FB-E57C0DB31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582" y="158210"/>
            <a:ext cx="1574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264822-7BA0-93B1-2487-CDBE6E733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6" y="4679004"/>
            <a:ext cx="3354897" cy="202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94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r>
              <a:rPr lang="tr-TR" dirty="0"/>
              <a:t>R-CHOP</a:t>
            </a: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7438878" y="227271"/>
            <a:ext cx="15268722" cy="6403457"/>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Tree>
    <p:extLst>
      <p:ext uri="{BB962C8B-B14F-4D97-AF65-F5344CB8AC3E}">
        <p14:creationId xmlns:p14="http://schemas.microsoft.com/office/powerpoint/2010/main" val="21401128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r>
              <a:rPr lang="tr-TR" dirty="0"/>
              <a:t>R-CHOP</a:t>
            </a: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1495278" y="227271"/>
            <a:ext cx="15268722" cy="6403457"/>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Tree>
    <p:extLst>
      <p:ext uri="{BB962C8B-B14F-4D97-AF65-F5344CB8AC3E}">
        <p14:creationId xmlns:p14="http://schemas.microsoft.com/office/powerpoint/2010/main" val="19618815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r>
              <a:rPr lang="tr-TR" dirty="0"/>
              <a:t>R-CHOP</a:t>
            </a: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8639322" y="227271"/>
            <a:ext cx="15268722" cy="6403457"/>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
        <p:nvSpPr>
          <p:cNvPr id="3" name="TextBox 2">
            <a:extLst>
              <a:ext uri="{FF2B5EF4-FFF2-40B4-BE49-F238E27FC236}">
                <a16:creationId xmlns:a16="http://schemas.microsoft.com/office/drawing/2014/main" id="{AE82D27F-66F3-9B6C-ACF3-DFD336BC437B}"/>
              </a:ext>
            </a:extLst>
          </p:cNvPr>
          <p:cNvSpPr txBox="1"/>
          <p:nvPr/>
        </p:nvSpPr>
        <p:spPr>
          <a:xfrm>
            <a:off x="6858000" y="1143000"/>
            <a:ext cx="4495800" cy="707886"/>
          </a:xfrm>
          <a:prstGeom prst="rect">
            <a:avLst/>
          </a:prstGeom>
          <a:noFill/>
        </p:spPr>
        <p:txBody>
          <a:bodyPr wrap="square" rtlCol="0">
            <a:spAutoFit/>
          </a:bodyPr>
          <a:lstStyle/>
          <a:p>
            <a:r>
              <a:rPr lang="tr-TR" sz="4000" dirty="0"/>
              <a:t>CAR-T çağı </a:t>
            </a:r>
          </a:p>
        </p:txBody>
      </p:sp>
    </p:spTree>
    <p:extLst>
      <p:ext uri="{BB962C8B-B14F-4D97-AF65-F5344CB8AC3E}">
        <p14:creationId xmlns:p14="http://schemas.microsoft.com/office/powerpoint/2010/main" val="177665258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r>
              <a:rPr lang="tr-TR" dirty="0"/>
              <a:t>R-CHOP</a:t>
            </a: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11506200" y="227271"/>
            <a:ext cx="15268722" cy="6403457"/>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
        <p:nvSpPr>
          <p:cNvPr id="3" name="TextBox 2">
            <a:extLst>
              <a:ext uri="{FF2B5EF4-FFF2-40B4-BE49-F238E27FC236}">
                <a16:creationId xmlns:a16="http://schemas.microsoft.com/office/drawing/2014/main" id="{AE82D27F-66F3-9B6C-ACF3-DFD336BC437B}"/>
              </a:ext>
            </a:extLst>
          </p:cNvPr>
          <p:cNvSpPr txBox="1"/>
          <p:nvPr/>
        </p:nvSpPr>
        <p:spPr>
          <a:xfrm>
            <a:off x="6858000" y="1143000"/>
            <a:ext cx="4495800" cy="707886"/>
          </a:xfrm>
          <a:prstGeom prst="rect">
            <a:avLst/>
          </a:prstGeom>
          <a:noFill/>
        </p:spPr>
        <p:txBody>
          <a:bodyPr wrap="square" rtlCol="0">
            <a:spAutoFit/>
          </a:bodyPr>
          <a:lstStyle/>
          <a:p>
            <a:r>
              <a:rPr lang="tr-TR" sz="4000" dirty="0" err="1"/>
              <a:t>Pola</a:t>
            </a:r>
            <a:r>
              <a:rPr lang="tr-TR" sz="4000" dirty="0"/>
              <a:t>-R-</a:t>
            </a:r>
            <a:r>
              <a:rPr lang="tr-TR" sz="4000" dirty="0" err="1"/>
              <a:t>bendamustin</a:t>
            </a:r>
            <a:endParaRPr lang="tr-TR" sz="4000" dirty="0"/>
          </a:p>
        </p:txBody>
      </p:sp>
    </p:spTree>
    <p:extLst>
      <p:ext uri="{BB962C8B-B14F-4D97-AF65-F5344CB8AC3E}">
        <p14:creationId xmlns:p14="http://schemas.microsoft.com/office/powerpoint/2010/main" val="69217778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A3513FC-035E-DCB0-6C12-2570512C11A6}"/>
              </a:ext>
            </a:extLst>
          </p:cNvPr>
          <p:cNvSpPr>
            <a:spLocks noGrp="1"/>
          </p:cNvSpPr>
          <p:nvPr>
            <p:ph idx="1"/>
          </p:nvPr>
        </p:nvSpPr>
        <p:spPr/>
        <p:txBody>
          <a:bodyPr/>
          <a:lstStyle/>
          <a:p>
            <a:endParaRPr lang="tr-T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10611" y="346798"/>
            <a:ext cx="12105190" cy="5673002"/>
          </a:xfrm>
          <a:prstGeom prst="rect">
            <a:avLst/>
          </a:prstGeom>
        </p:spPr>
      </p:pic>
    </p:spTree>
    <p:extLst>
      <p:ext uri="{BB962C8B-B14F-4D97-AF65-F5344CB8AC3E}">
        <p14:creationId xmlns:p14="http://schemas.microsoft.com/office/powerpoint/2010/main" val="367531389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A3513FC-035E-DCB0-6C12-2570512C11A6}"/>
              </a:ext>
            </a:extLst>
          </p:cNvPr>
          <p:cNvSpPr>
            <a:spLocks noGrp="1"/>
          </p:cNvSpPr>
          <p:nvPr>
            <p:ph idx="1"/>
          </p:nvPr>
        </p:nvSpPr>
        <p:spPr/>
        <p:txBody>
          <a:bodyPr/>
          <a:lstStyle/>
          <a:p>
            <a:endParaRPr lang="tr-T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9220200" y="346798"/>
            <a:ext cx="12105190" cy="5673002"/>
          </a:xfrm>
          <a:prstGeom prst="rect">
            <a:avLst/>
          </a:prstGeom>
        </p:spPr>
      </p:pic>
      <p:pic>
        <p:nvPicPr>
          <p:cNvPr id="1026" name="Picture 2" descr="Combination mechanism of action of tafasitamab and lenalidomide. 41 |  Download Scientific Diagram">
            <a:extLst>
              <a:ext uri="{FF2B5EF4-FFF2-40B4-BE49-F238E27FC236}">
                <a16:creationId xmlns:a16="http://schemas.microsoft.com/office/drawing/2014/main" id="{D4E2861D-1F16-3B9A-D919-AA56FEFA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658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1039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A3513FC-035E-DCB0-6C12-2570512C11A6}"/>
              </a:ext>
            </a:extLst>
          </p:cNvPr>
          <p:cNvSpPr>
            <a:spLocks noGrp="1"/>
          </p:cNvSpPr>
          <p:nvPr>
            <p:ph idx="1"/>
          </p:nvPr>
        </p:nvSpPr>
        <p:spPr/>
        <p:txBody>
          <a:bodyPr/>
          <a:lstStyle/>
          <a:p>
            <a:r>
              <a:rPr lang="tr-TR" dirty="0"/>
              <a:t>L-MIND faz 2 ile FDA onayı </a:t>
            </a:r>
          </a:p>
          <a:p>
            <a:r>
              <a:rPr lang="tr-TR" dirty="0"/>
              <a:t>ORR: %60 </a:t>
            </a:r>
            <a:r>
              <a:rPr lang="tr-TR" dirty="0" err="1"/>
              <a:t>larda</a:t>
            </a:r>
            <a:r>
              <a:rPr lang="tr-TR" dirty="0"/>
              <a:t> </a:t>
            </a:r>
          </a:p>
          <a:p>
            <a:r>
              <a:rPr lang="tr-TR" dirty="0" err="1"/>
              <a:t>mPFS</a:t>
            </a:r>
            <a:r>
              <a:rPr lang="tr-TR" dirty="0"/>
              <a:t> 12 ay civarı</a:t>
            </a: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9220200" y="346798"/>
            <a:ext cx="12105190" cy="5673002"/>
          </a:xfrm>
          <a:prstGeom prst="rect">
            <a:avLst/>
          </a:prstGeom>
        </p:spPr>
      </p:pic>
      <p:pic>
        <p:nvPicPr>
          <p:cNvPr id="1026" name="Picture 2" descr="Combination mechanism of action of tafasitamab and lenalidomide. 41 |  Download Scientific Diagram">
            <a:extLst>
              <a:ext uri="{FF2B5EF4-FFF2-40B4-BE49-F238E27FC236}">
                <a16:creationId xmlns:a16="http://schemas.microsoft.com/office/drawing/2014/main" id="{D4E2861D-1F16-3B9A-D919-AA56FEFA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905000" cy="170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6114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A3513FC-035E-DCB0-6C12-2570512C11A6}"/>
              </a:ext>
            </a:extLst>
          </p:cNvPr>
          <p:cNvSpPr>
            <a:spLocks noGrp="1"/>
          </p:cNvSpPr>
          <p:nvPr>
            <p:ph idx="1"/>
          </p:nvPr>
        </p:nvSpPr>
        <p:spPr/>
        <p:txBody>
          <a:bodyPr/>
          <a:lstStyle/>
          <a:p>
            <a:r>
              <a:rPr lang="tr-TR" dirty="0"/>
              <a:t>L-MIND faz 2 ile FDA onayı </a:t>
            </a:r>
          </a:p>
          <a:p>
            <a:r>
              <a:rPr lang="tr-TR" dirty="0"/>
              <a:t>ORR: %60 </a:t>
            </a:r>
            <a:r>
              <a:rPr lang="tr-TR" dirty="0" err="1"/>
              <a:t>larda</a:t>
            </a:r>
            <a:r>
              <a:rPr lang="tr-TR" dirty="0"/>
              <a:t> </a:t>
            </a:r>
          </a:p>
          <a:p>
            <a:r>
              <a:rPr lang="tr-TR" dirty="0" err="1"/>
              <a:t>mPFS</a:t>
            </a:r>
            <a:r>
              <a:rPr lang="tr-TR" dirty="0"/>
              <a:t> 12 ay civarı</a:t>
            </a: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9220200" y="346798"/>
            <a:ext cx="12105190" cy="5673002"/>
          </a:xfrm>
          <a:prstGeom prst="rect">
            <a:avLst/>
          </a:prstGeom>
        </p:spPr>
      </p:pic>
      <p:pic>
        <p:nvPicPr>
          <p:cNvPr id="1026" name="Picture 2" descr="Combination mechanism of action of tafasitamab and lenalidomide. 41 |  Download Scientific Diagram">
            <a:extLst>
              <a:ext uri="{FF2B5EF4-FFF2-40B4-BE49-F238E27FC236}">
                <a16:creationId xmlns:a16="http://schemas.microsoft.com/office/drawing/2014/main" id="{D4E2861D-1F16-3B9A-D919-AA56FEFA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905000" cy="1705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7BDBB87-BF86-E340-2FE9-2101405AB3C3}"/>
              </a:ext>
            </a:extLst>
          </p:cNvPr>
          <p:cNvPicPr>
            <a:picLocks noChangeAspect="1"/>
          </p:cNvPicPr>
          <p:nvPr/>
        </p:nvPicPr>
        <p:blipFill>
          <a:blip r:embed="rId4"/>
          <a:stretch>
            <a:fillRect/>
          </a:stretch>
        </p:blipFill>
        <p:spPr>
          <a:xfrm>
            <a:off x="457200" y="346798"/>
            <a:ext cx="7772400" cy="5575592"/>
          </a:xfrm>
          <a:prstGeom prst="rect">
            <a:avLst/>
          </a:prstGeom>
        </p:spPr>
      </p:pic>
    </p:spTree>
    <p:extLst>
      <p:ext uri="{BB962C8B-B14F-4D97-AF65-F5344CB8AC3E}">
        <p14:creationId xmlns:p14="http://schemas.microsoft.com/office/powerpoint/2010/main" val="26454131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A3513FC-035E-DCB0-6C12-2570512C11A6}"/>
              </a:ext>
            </a:extLst>
          </p:cNvPr>
          <p:cNvSpPr>
            <a:spLocks noGrp="1"/>
          </p:cNvSpPr>
          <p:nvPr>
            <p:ph idx="1"/>
          </p:nvPr>
        </p:nvSpPr>
        <p:spPr/>
        <p:txBody>
          <a:bodyPr/>
          <a:lstStyle/>
          <a:p>
            <a:r>
              <a:rPr lang="tr-TR" dirty="0"/>
              <a:t>ORR: %30 </a:t>
            </a:r>
            <a:r>
              <a:rPr lang="tr-TR" dirty="0" err="1"/>
              <a:t>larda</a:t>
            </a:r>
            <a:r>
              <a:rPr lang="tr-TR" dirty="0"/>
              <a:t> </a:t>
            </a:r>
          </a:p>
          <a:p>
            <a:r>
              <a:rPr lang="tr-TR" dirty="0" err="1"/>
              <a:t>mPFS</a:t>
            </a:r>
            <a:r>
              <a:rPr lang="tr-TR" dirty="0"/>
              <a:t> 6 ay civarı</a:t>
            </a: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9220200" y="346798"/>
            <a:ext cx="12105190" cy="5673002"/>
          </a:xfrm>
          <a:prstGeom prst="rect">
            <a:avLst/>
          </a:prstGeom>
        </p:spPr>
      </p:pic>
      <p:pic>
        <p:nvPicPr>
          <p:cNvPr id="1026" name="Picture 2" descr="Combination mechanism of action of tafasitamab and lenalidomide. 41 |  Download Scientific Diagram">
            <a:extLst>
              <a:ext uri="{FF2B5EF4-FFF2-40B4-BE49-F238E27FC236}">
                <a16:creationId xmlns:a16="http://schemas.microsoft.com/office/drawing/2014/main" id="{D4E2861D-1F16-3B9A-D919-AA56FEFA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905000" cy="1705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7BDBB87-BF86-E340-2FE9-2101405AB3C3}"/>
              </a:ext>
            </a:extLst>
          </p:cNvPr>
          <p:cNvPicPr>
            <a:picLocks noChangeAspect="1"/>
          </p:cNvPicPr>
          <p:nvPr/>
        </p:nvPicPr>
        <p:blipFill>
          <a:blip r:embed="rId4"/>
          <a:stretch>
            <a:fillRect/>
          </a:stretch>
        </p:blipFill>
        <p:spPr>
          <a:xfrm>
            <a:off x="457200" y="346798"/>
            <a:ext cx="7772400" cy="1478827"/>
          </a:xfrm>
          <a:prstGeom prst="rect">
            <a:avLst/>
          </a:prstGeom>
        </p:spPr>
      </p:pic>
    </p:spTree>
    <p:extLst>
      <p:ext uri="{BB962C8B-B14F-4D97-AF65-F5344CB8AC3E}">
        <p14:creationId xmlns:p14="http://schemas.microsoft.com/office/powerpoint/2010/main" val="315337654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2"/>
          <a:stretch>
            <a:fillRect/>
          </a:stretch>
        </p:blipFill>
        <p:spPr>
          <a:xfrm>
            <a:off x="7086600" y="346798"/>
            <a:ext cx="12105190" cy="5673002"/>
          </a:xfrm>
          <a:prstGeom prst="rect">
            <a:avLst/>
          </a:prstGeom>
        </p:spPr>
      </p:pic>
      <p:pic>
        <p:nvPicPr>
          <p:cNvPr id="3074" name="Picture 2" descr="Loncastuximab Tesirine in the Treatment of Relapsed or Refractory Diffuse  Large B-Cell Lymphoma">
            <a:extLst>
              <a:ext uri="{FF2B5EF4-FFF2-40B4-BE49-F238E27FC236}">
                <a16:creationId xmlns:a16="http://schemas.microsoft.com/office/drawing/2014/main" id="{73C025ED-570F-AD4E-81E9-A02E430921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7518" y="1672362"/>
            <a:ext cx="46863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583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NHL'de karşılanmamış gereksinimler: Tüm dünyadaki en yaygın </a:t>
            </a:r>
            <a:r>
              <a:rPr lang="en" sz="2533" dirty="0">
                <a:solidFill>
                  <a:srgbClr val="0066CC"/>
                </a:solidFill>
                <a:latin typeface="Arial"/>
                <a:ea typeface="Arial"/>
                <a:cs typeface="Arial"/>
                <a:sym typeface="Arial"/>
              </a:rPr>
              <a:t/>
            </a:r>
            <a:br>
              <a:rPr lang="en" sz="2533" dirty="0">
                <a:solidFill>
                  <a:srgbClr val="0066CC"/>
                </a:solidFill>
                <a:latin typeface="Arial"/>
                <a:ea typeface="Arial"/>
                <a:cs typeface="Arial"/>
                <a:sym typeface="Arial"/>
              </a:rPr>
            </a:br>
            <a:r>
              <a:rPr lang="tr-TR" sz="2533" dirty="0">
                <a:solidFill>
                  <a:srgbClr val="0066CC"/>
                </a:solidFill>
                <a:latin typeface="Arial"/>
                <a:ea typeface="Arial"/>
                <a:cs typeface="Arial"/>
                <a:sym typeface="Arial"/>
              </a:rPr>
              <a:t>hematolojik malignite</a:t>
            </a:r>
          </a:p>
        </p:txBody>
      </p:sp>
      <p:sp>
        <p:nvSpPr>
          <p:cNvPr id="284" name="Google Shape;284;p43"/>
          <p:cNvSpPr/>
          <p:nvPr/>
        </p:nvSpPr>
        <p:spPr>
          <a:xfrm>
            <a:off x="3809600" y="2305900"/>
            <a:ext cx="4572800" cy="360000"/>
          </a:xfrm>
          <a:prstGeom prst="roundRect">
            <a:avLst>
              <a:gd name="adj" fmla="val 19019"/>
            </a:avLst>
          </a:prstGeom>
          <a:solidFill>
            <a:schemeClr val="accent2"/>
          </a:solidFill>
          <a:ln>
            <a:noFill/>
          </a:ln>
        </p:spPr>
        <p:txBody>
          <a:bodyPr spcFirstLastPara="1" wrap="square" lIns="121900" tIns="60933" rIns="121900" bIns="60933" anchor="ctr" anchorCtr="0">
            <a:noAutofit/>
          </a:bodyPr>
          <a:lstStyle/>
          <a:p>
            <a:pPr algn="ctr">
              <a:buClr>
                <a:srgbClr val="000000"/>
              </a:buClr>
              <a:buSzPts val="1100"/>
            </a:pPr>
            <a:r>
              <a:rPr lang="tr-TR" sz="1600" b="1" dirty="0">
                <a:solidFill>
                  <a:schemeClr val="lt1"/>
                </a:solidFill>
                <a:latin typeface="Arial"/>
                <a:ea typeface="Arial"/>
                <a:cs typeface="Arial"/>
                <a:sym typeface="Arial"/>
              </a:rPr>
              <a:t>Yaygın B hücreli NHL alt-tiplerinin sıklığı</a:t>
            </a:r>
            <a:r>
              <a:rPr lang="tr-TR" sz="1600" b="1" baseline="30000" dirty="0">
                <a:solidFill>
                  <a:schemeClr val="lt1"/>
                </a:solidFill>
                <a:latin typeface="Arial"/>
                <a:ea typeface="Arial"/>
                <a:cs typeface="Arial"/>
                <a:sym typeface="Arial"/>
              </a:rPr>
              <a:t>1</a:t>
            </a:r>
          </a:p>
        </p:txBody>
      </p:sp>
      <p:sp>
        <p:nvSpPr>
          <p:cNvPr id="285" name="Google Shape;285;p43"/>
          <p:cNvSpPr txBox="1"/>
          <p:nvPr/>
        </p:nvSpPr>
        <p:spPr>
          <a:xfrm>
            <a:off x="6474516" y="2708073"/>
            <a:ext cx="12956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i="1" dirty="0">
                <a:solidFill>
                  <a:schemeClr val="dk1"/>
                </a:solidFill>
                <a:latin typeface="Arial"/>
                <a:ea typeface="Arial"/>
                <a:cs typeface="Arial"/>
                <a:sym typeface="Arial"/>
              </a:rPr>
              <a:t>İndolent</a:t>
            </a:r>
          </a:p>
        </p:txBody>
      </p:sp>
      <p:sp>
        <p:nvSpPr>
          <p:cNvPr id="286" name="Google Shape;286;p43"/>
          <p:cNvSpPr txBox="1"/>
          <p:nvPr/>
        </p:nvSpPr>
        <p:spPr>
          <a:xfrm>
            <a:off x="4539531" y="2708073"/>
            <a:ext cx="16228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i="1" dirty="0">
                <a:solidFill>
                  <a:schemeClr val="dk1"/>
                </a:solidFill>
                <a:latin typeface="Arial"/>
                <a:ea typeface="Arial"/>
                <a:cs typeface="Arial"/>
                <a:sym typeface="Arial"/>
              </a:rPr>
              <a:t>Agresif</a:t>
            </a:r>
          </a:p>
        </p:txBody>
      </p:sp>
      <p:cxnSp>
        <p:nvCxnSpPr>
          <p:cNvPr id="287" name="Google Shape;287;p43"/>
          <p:cNvCxnSpPr/>
          <p:nvPr/>
        </p:nvCxnSpPr>
        <p:spPr>
          <a:xfrm flipH="1">
            <a:off x="6085387" y="3241301"/>
            <a:ext cx="21200" cy="2366000"/>
          </a:xfrm>
          <a:prstGeom prst="straightConnector1">
            <a:avLst/>
          </a:prstGeom>
          <a:noFill/>
          <a:ln w="12700" cap="flat" cmpd="sng">
            <a:solidFill>
              <a:schemeClr val="dk1"/>
            </a:solidFill>
            <a:prstDash val="lgDash"/>
            <a:round/>
            <a:headEnd type="none" w="sm" len="sm"/>
            <a:tailEnd type="none" w="sm" len="sm"/>
          </a:ln>
        </p:spPr>
      </p:cxnSp>
      <p:sp>
        <p:nvSpPr>
          <p:cNvPr id="288" name="Google Shape;288;p43"/>
          <p:cNvSpPr txBox="1"/>
          <p:nvPr/>
        </p:nvSpPr>
        <p:spPr>
          <a:xfrm>
            <a:off x="5051996" y="3193591"/>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DLBCL</a:t>
            </a:r>
          </a:p>
        </p:txBody>
      </p:sp>
      <p:sp>
        <p:nvSpPr>
          <p:cNvPr id="289" name="Google Shape;289;p43"/>
          <p:cNvSpPr txBox="1"/>
          <p:nvPr/>
        </p:nvSpPr>
        <p:spPr>
          <a:xfrm>
            <a:off x="5051996" y="3891304"/>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MHL</a:t>
            </a:r>
          </a:p>
        </p:txBody>
      </p:sp>
      <p:sp>
        <p:nvSpPr>
          <p:cNvPr id="290" name="Google Shape;290;p43"/>
          <p:cNvSpPr txBox="1"/>
          <p:nvPr/>
        </p:nvSpPr>
        <p:spPr>
          <a:xfrm>
            <a:off x="5051996" y="4583617"/>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BL</a:t>
            </a:r>
          </a:p>
        </p:txBody>
      </p:sp>
      <p:sp>
        <p:nvSpPr>
          <p:cNvPr id="291" name="Google Shape;291;p43"/>
          <p:cNvSpPr txBox="1"/>
          <p:nvPr/>
        </p:nvSpPr>
        <p:spPr>
          <a:xfrm>
            <a:off x="6951839" y="3182683"/>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FL</a:t>
            </a:r>
          </a:p>
        </p:txBody>
      </p:sp>
      <p:sp>
        <p:nvSpPr>
          <p:cNvPr id="292" name="Google Shape;292;p43"/>
          <p:cNvSpPr txBox="1"/>
          <p:nvPr/>
        </p:nvSpPr>
        <p:spPr>
          <a:xfrm>
            <a:off x="6951839" y="3876216"/>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MZL</a:t>
            </a:r>
          </a:p>
        </p:txBody>
      </p:sp>
      <p:sp>
        <p:nvSpPr>
          <p:cNvPr id="293" name="Google Shape;293;p43"/>
          <p:cNvSpPr txBox="1"/>
          <p:nvPr/>
        </p:nvSpPr>
        <p:spPr>
          <a:xfrm>
            <a:off x="6951839" y="4565169"/>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KLL/SLL</a:t>
            </a:r>
          </a:p>
        </p:txBody>
      </p:sp>
      <p:sp>
        <p:nvSpPr>
          <p:cNvPr id="294" name="Google Shape;294;p43"/>
          <p:cNvSpPr txBox="1"/>
          <p:nvPr/>
        </p:nvSpPr>
        <p:spPr>
          <a:xfrm>
            <a:off x="6951839" y="5261324"/>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LPL</a:t>
            </a:r>
          </a:p>
        </p:txBody>
      </p:sp>
      <p:sp>
        <p:nvSpPr>
          <p:cNvPr id="295" name="Google Shape;295;p43"/>
          <p:cNvSpPr txBox="1"/>
          <p:nvPr/>
        </p:nvSpPr>
        <p:spPr>
          <a:xfrm>
            <a:off x="8206238" y="6532196"/>
            <a:ext cx="3966279" cy="283200"/>
          </a:xfrm>
          <a:prstGeom prst="rect">
            <a:avLst/>
          </a:prstGeom>
          <a:noFill/>
          <a:ln>
            <a:noFill/>
          </a:ln>
        </p:spPr>
        <p:txBody>
          <a:bodyPr spcFirstLastPara="1" wrap="square" lIns="0" tIns="0" rIns="0" bIns="0" anchor="b" anchorCtr="0">
            <a:noAutofit/>
          </a:bodyPr>
          <a:lstStyle/>
          <a:p>
            <a:pPr algn="r">
              <a:buClr>
                <a:schemeClr val="lt2"/>
              </a:buClr>
              <a:buSzPts val="700"/>
            </a:pPr>
            <a:r>
              <a:rPr lang="tr-TR" sz="667" dirty="0">
                <a:sym typeface="Arial"/>
              </a:rPr>
              <a:t>1 . </a:t>
            </a:r>
            <a:r>
              <a:rPr lang="tr-TR" sz="667" dirty="0">
                <a:latin typeface="+mj-lt"/>
                <a:sym typeface="Arial"/>
              </a:rPr>
              <a:t>Thandra KC, et al. </a:t>
            </a:r>
            <a:r>
              <a:rPr lang="tr-TR" sz="667" dirty="0">
                <a:latin typeface="+mj-lt"/>
              </a:rPr>
              <a:t>Epidemiology of Non-Hodgkin’s Lymphoma</a:t>
            </a:r>
          </a:p>
          <a:p>
            <a:pPr algn="r">
              <a:buClr>
                <a:schemeClr val="lt2"/>
              </a:buClr>
              <a:buSzPts val="700"/>
            </a:pPr>
            <a:r>
              <a:rPr lang="tr-TR" sz="667" dirty="0">
                <a:latin typeface="+mj-lt"/>
                <a:sym typeface="Arial"/>
              </a:rPr>
              <a:t>Med Sci (Basel) 2021;9:5. </a:t>
            </a:r>
            <a:r>
              <a:rPr lang="en" sz="667" u="sng" dirty="0">
                <a:latin typeface="+mj-lt"/>
                <a:sym typeface="Arial"/>
              </a:rPr>
              <a:t/>
            </a:r>
            <a:br>
              <a:rPr lang="en" sz="667" u="sng" dirty="0">
                <a:latin typeface="+mj-lt"/>
                <a:sym typeface="Arial"/>
              </a:rPr>
            </a:br>
            <a:r>
              <a:rPr lang="tr-TR" sz="667" dirty="0">
                <a:sym typeface="Arial"/>
              </a:rPr>
              <a:t>2. </a:t>
            </a:r>
            <a:r>
              <a:rPr lang="tr-TR" sz="667" dirty="0">
                <a:latin typeface="+mj-lt"/>
                <a:sym typeface="Arial"/>
              </a:rPr>
              <a:t>Vitolo U, et al. </a:t>
            </a:r>
            <a:r>
              <a:rPr lang="tr-TR" sz="667" dirty="0">
                <a:latin typeface="+mj-lt"/>
              </a:rPr>
              <a:t>Obinutuzumab or Rituximab Plus Cyclophosphamide, Doxorubicin, Vincristine, and Prednisone in Previously Untreated Diffuse Large B-Cell Lymphoma.</a:t>
            </a:r>
          </a:p>
          <a:p>
            <a:pPr algn="r">
              <a:buClr>
                <a:schemeClr val="lt2"/>
              </a:buClr>
              <a:buSzPts val="700"/>
            </a:pPr>
            <a:r>
              <a:rPr lang="tr-TR" sz="667" dirty="0">
                <a:latin typeface="+mj-lt"/>
                <a:sym typeface="Arial"/>
              </a:rPr>
              <a:t> JCO 2017;35:3529‒37. </a:t>
            </a:r>
            <a:r>
              <a:rPr lang="en" sz="667" dirty="0">
                <a:sym typeface="Arial"/>
              </a:rPr>
              <a:t/>
            </a:r>
            <a:br>
              <a:rPr lang="en" sz="667" dirty="0">
                <a:sym typeface="Arial"/>
              </a:rPr>
            </a:br>
            <a:r>
              <a:rPr lang="tr-TR" sz="667" dirty="0">
                <a:sym typeface="Arial"/>
              </a:rPr>
              <a:t>3. </a:t>
            </a:r>
            <a:r>
              <a:rPr lang="tr-TR" sz="667" dirty="0">
                <a:latin typeface="+mj-lt"/>
                <a:sym typeface="Arial"/>
              </a:rPr>
              <a:t>Sehn L &amp; Salles G. </a:t>
            </a:r>
            <a:r>
              <a:rPr lang="tr-TR" sz="667" dirty="0">
                <a:latin typeface="+mj-lt"/>
              </a:rPr>
              <a:t>Diffuse Large B-Cell Lymphoma. </a:t>
            </a:r>
            <a:r>
              <a:rPr lang="tr-TR" sz="667" dirty="0">
                <a:latin typeface="+mj-lt"/>
                <a:sym typeface="Arial"/>
              </a:rPr>
              <a:t>NEJM 2021;384:842‒58. </a:t>
            </a:r>
            <a:r>
              <a:rPr lang="en" sz="667" dirty="0">
                <a:latin typeface="+mj-lt"/>
                <a:sym typeface="Arial"/>
              </a:rPr>
              <a:t/>
            </a:r>
            <a:br>
              <a:rPr lang="en" sz="667" dirty="0">
                <a:latin typeface="+mj-lt"/>
                <a:sym typeface="Arial"/>
              </a:rPr>
            </a:br>
            <a:r>
              <a:rPr lang="tr-TR" sz="667" dirty="0">
                <a:sym typeface="Arial"/>
              </a:rPr>
              <a:t>4. </a:t>
            </a:r>
            <a:r>
              <a:rPr lang="tr-TR" sz="667" dirty="0">
                <a:latin typeface="+mj-lt"/>
                <a:sym typeface="Arial"/>
              </a:rPr>
              <a:t>Martin P, et al. </a:t>
            </a:r>
            <a:r>
              <a:rPr lang="en-US" sz="667" dirty="0" err="1">
                <a:latin typeface="+mj-lt"/>
              </a:rPr>
              <a:t>Postibrutinib</a:t>
            </a:r>
            <a:r>
              <a:rPr lang="en-US" sz="667" dirty="0">
                <a:latin typeface="+mj-lt"/>
              </a:rPr>
              <a:t> outcomes in patients with mantle cell lymphoma</a:t>
            </a:r>
            <a:r>
              <a:rPr lang="tr-TR" sz="667" dirty="0">
                <a:latin typeface="+mj-lt"/>
              </a:rPr>
              <a:t>. </a:t>
            </a:r>
            <a:r>
              <a:rPr lang="tr-TR" sz="667" dirty="0">
                <a:latin typeface="+mj-lt"/>
                <a:sym typeface="Arial"/>
              </a:rPr>
              <a:t>Blood 2016;127:1559‒63</a:t>
            </a:r>
            <a:r>
              <a:rPr lang="tr-TR" sz="667" dirty="0">
                <a:sym typeface="Arial"/>
              </a:rPr>
              <a:t>. </a:t>
            </a:r>
            <a:r>
              <a:rPr lang="en" sz="667" dirty="0">
                <a:sym typeface="Arial"/>
              </a:rPr>
              <a:t/>
            </a:r>
            <a:br>
              <a:rPr lang="en" sz="667" dirty="0">
                <a:sym typeface="Arial"/>
              </a:rPr>
            </a:br>
            <a:r>
              <a:rPr lang="tr-TR" sz="667" dirty="0">
                <a:sym typeface="Arial"/>
              </a:rPr>
              <a:t>5. Rivas-Delgado A, et al.</a:t>
            </a:r>
            <a:r>
              <a:rPr lang="en-US" sz="667" dirty="0"/>
              <a:t> Response duration and survival shorten after each relapse in patients with follicular lymphoma treated in the rituximab era</a:t>
            </a:r>
            <a:r>
              <a:rPr lang="tr-TR" sz="667" dirty="0"/>
              <a:t>. </a:t>
            </a:r>
            <a:r>
              <a:rPr lang="tr-TR" sz="667" dirty="0">
                <a:sym typeface="Arial"/>
              </a:rPr>
              <a:t>Br J Haematol 2019;184:753‒59</a:t>
            </a:r>
            <a:r>
              <a:rPr lang="tr-TR" sz="800" dirty="0">
                <a:sym typeface="Arial"/>
              </a:rPr>
              <a:t>.</a:t>
            </a:r>
          </a:p>
        </p:txBody>
      </p:sp>
      <p:sp>
        <p:nvSpPr>
          <p:cNvPr id="296" name="Google Shape;296;p43"/>
          <p:cNvSpPr txBox="1">
            <a:spLocks noGrp="1"/>
          </p:cNvSpPr>
          <p:nvPr>
            <p:ph type="body" idx="1"/>
          </p:nvPr>
        </p:nvSpPr>
        <p:spPr>
          <a:xfrm>
            <a:off x="508000" y="6283267"/>
            <a:ext cx="6787213" cy="226395"/>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BL, Burkitt lenfoma; BTKi, Bruton tirozin kinaz inhibitörü; KLL/SLL, kronik lenfositik lösemi/küçük hücreli lenfositik lenfoma; DLBCL, diffüz büyük B hücreli lenfoma; FL, foliküler lenfoma; LPL, lenfoplazmasitik lenfoma; MHL, mantle hücreli lenfoma; MZL, marjinal zon lenfoma; PD, progresif hastalık; R-CHOP, rituximab artı siklofosfamid, doksorubisin, vinkristin ve prednizon.</a:t>
            </a:r>
          </a:p>
        </p:txBody>
      </p:sp>
      <p:sp>
        <p:nvSpPr>
          <p:cNvPr id="297" name="Google Shape;297;p43"/>
          <p:cNvSpPr/>
          <p:nvPr/>
        </p:nvSpPr>
        <p:spPr>
          <a:xfrm>
            <a:off x="711532" y="2771227"/>
            <a:ext cx="3252800" cy="1668000"/>
          </a:xfrm>
          <a:prstGeom prst="wedgeRoundRectCallout">
            <a:avLst>
              <a:gd name="adj1" fmla="val 51806"/>
              <a:gd name="adj2" fmla="val 8975"/>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1267" b="1" dirty="0">
                <a:latin typeface="Arial"/>
                <a:ea typeface="Arial"/>
                <a:cs typeface="Arial"/>
                <a:sym typeface="Arial"/>
              </a:rPr>
              <a:t>DLBCL</a:t>
            </a:r>
          </a:p>
          <a:p>
            <a:pPr marL="228594" indent="-228594">
              <a:buClr>
                <a:srgbClr val="0B41CD"/>
              </a:buClr>
              <a:buSzPts val="1000"/>
              <a:buFont typeface="Arial"/>
              <a:buChar char="•"/>
            </a:pPr>
            <a:r>
              <a:rPr lang="tr-TR" sz="1267" dirty="0">
                <a:latin typeface="Arial"/>
                <a:ea typeface="Arial"/>
                <a:cs typeface="Arial"/>
                <a:sym typeface="Arial"/>
              </a:rPr>
              <a:t>DLBCL hastalarının üçte birinden fazlasında standart 1L tedavi R-CHOP ile tam iyileşme elde edilmemektedir</a:t>
            </a:r>
            <a:r>
              <a:rPr lang="tr-TR" sz="1267" baseline="30000" dirty="0">
                <a:latin typeface="Arial"/>
                <a:ea typeface="Arial"/>
                <a:cs typeface="Arial"/>
                <a:sym typeface="Arial"/>
              </a:rPr>
              <a:t>2</a:t>
            </a:r>
          </a:p>
          <a:p>
            <a:pPr marL="228594" indent="-228594">
              <a:spcBef>
                <a:spcPts val="800"/>
              </a:spcBef>
              <a:buClr>
                <a:srgbClr val="0B41CD"/>
              </a:buClr>
              <a:buSzPts val="1000"/>
              <a:buFont typeface="Arial"/>
              <a:buChar char="•"/>
            </a:pPr>
            <a:r>
              <a:rPr lang="tr-TR" sz="1267" dirty="0">
                <a:latin typeface="Arial"/>
                <a:ea typeface="Arial"/>
                <a:cs typeface="Arial"/>
                <a:sym typeface="Arial"/>
              </a:rPr>
              <a:t>R/R DLBCL hastalarında, özellikle de hastalığı refrakter olan hastalarda kötü sonuçlar bildirilmiştir</a:t>
            </a:r>
            <a:r>
              <a:rPr lang="tr-TR" sz="1267" baseline="30000" dirty="0">
                <a:latin typeface="Arial"/>
                <a:ea typeface="Arial"/>
                <a:cs typeface="Arial"/>
                <a:sym typeface="Arial"/>
              </a:rPr>
              <a:t>3</a:t>
            </a:r>
          </a:p>
        </p:txBody>
      </p:sp>
      <p:sp>
        <p:nvSpPr>
          <p:cNvPr id="298" name="Google Shape;298;p43"/>
          <p:cNvSpPr/>
          <p:nvPr/>
        </p:nvSpPr>
        <p:spPr>
          <a:xfrm>
            <a:off x="711532" y="4515076"/>
            <a:ext cx="3252800" cy="911200"/>
          </a:xfrm>
          <a:prstGeom prst="wedgeRoundRectCallout">
            <a:avLst>
              <a:gd name="adj1" fmla="val 51839"/>
              <a:gd name="adj2" fmla="val -38135"/>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1267" b="1" dirty="0">
                <a:solidFill>
                  <a:schemeClr val="dk1"/>
                </a:solidFill>
                <a:latin typeface="Arial"/>
                <a:ea typeface="Arial"/>
                <a:cs typeface="Arial"/>
                <a:sym typeface="Arial"/>
              </a:rPr>
              <a:t>MHL</a:t>
            </a:r>
          </a:p>
          <a:p>
            <a:pPr marL="228594" indent="-228594">
              <a:buClr>
                <a:srgbClr val="0B41CD"/>
              </a:buClr>
              <a:buSzPts val="1000"/>
              <a:buFont typeface="Arial"/>
              <a:buChar char="•"/>
            </a:pPr>
            <a:r>
              <a:rPr lang="tr-TR" sz="1267" dirty="0">
                <a:latin typeface="Arial"/>
                <a:ea typeface="Arial"/>
                <a:cs typeface="Arial"/>
                <a:sym typeface="Arial"/>
              </a:rPr>
              <a:t>R/R MHL hastalarında, özellikle BTKi tedavisinden sonra PD saptanan hastalarda prognoz kötüdür</a:t>
            </a:r>
            <a:r>
              <a:rPr lang="tr-TR" sz="1267" baseline="30000" dirty="0">
                <a:latin typeface="Arial"/>
                <a:ea typeface="Arial"/>
                <a:cs typeface="Arial"/>
                <a:sym typeface="Arial"/>
              </a:rPr>
              <a:t>4</a:t>
            </a:r>
          </a:p>
        </p:txBody>
      </p:sp>
      <p:sp>
        <p:nvSpPr>
          <p:cNvPr id="299" name="Google Shape;299;p43"/>
          <p:cNvSpPr/>
          <p:nvPr/>
        </p:nvSpPr>
        <p:spPr>
          <a:xfrm>
            <a:off x="8318100" y="2766867"/>
            <a:ext cx="3116800" cy="1414800"/>
          </a:xfrm>
          <a:prstGeom prst="wedgeRoundRectCallout">
            <a:avLst>
              <a:gd name="adj1" fmla="val -52187"/>
              <a:gd name="adj2" fmla="val 11800"/>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1267" b="1" dirty="0">
                <a:solidFill>
                  <a:schemeClr val="dk1"/>
                </a:solidFill>
                <a:latin typeface="Arial"/>
                <a:ea typeface="Arial"/>
                <a:cs typeface="Arial"/>
                <a:sym typeface="Arial"/>
              </a:rPr>
              <a:t>FL</a:t>
            </a:r>
          </a:p>
          <a:p>
            <a:pPr marL="228594" indent="-228594">
              <a:buClr>
                <a:srgbClr val="0B41CD"/>
              </a:buClr>
              <a:buSzPts val="1000"/>
              <a:buFont typeface="Arial"/>
              <a:buChar char="•"/>
            </a:pPr>
            <a:r>
              <a:rPr lang="tr-TR" sz="1267" dirty="0">
                <a:latin typeface="Arial"/>
                <a:ea typeface="Arial"/>
                <a:cs typeface="Arial"/>
                <a:sym typeface="Arial"/>
              </a:rPr>
              <a:t>FL, rekürren relapslarla </a:t>
            </a:r>
            <a:r>
              <a:rPr lang="en" sz="1267" dirty="0">
                <a:latin typeface="Arial"/>
                <a:ea typeface="Arial"/>
                <a:cs typeface="Arial"/>
                <a:sym typeface="Arial"/>
              </a:rPr>
              <a:t/>
            </a:r>
            <a:br>
              <a:rPr lang="en" sz="1267" dirty="0">
                <a:latin typeface="Arial"/>
                <a:ea typeface="Arial"/>
                <a:cs typeface="Arial"/>
                <a:sym typeface="Arial"/>
              </a:rPr>
            </a:br>
            <a:r>
              <a:rPr lang="tr-TR" sz="1267" dirty="0">
                <a:latin typeface="Arial"/>
                <a:ea typeface="Arial"/>
                <a:cs typeface="Arial"/>
                <a:sym typeface="Arial"/>
              </a:rPr>
              <a:t>karakterizedir</a:t>
            </a:r>
            <a:r>
              <a:rPr lang="tr-TR" sz="1267" baseline="30000" dirty="0">
                <a:latin typeface="Arial"/>
                <a:ea typeface="Arial"/>
                <a:cs typeface="Arial"/>
                <a:sym typeface="Arial"/>
              </a:rPr>
              <a:t>5</a:t>
            </a:r>
          </a:p>
          <a:p>
            <a:pPr marL="228594" indent="-228594">
              <a:spcBef>
                <a:spcPts val="800"/>
              </a:spcBef>
              <a:buClr>
                <a:srgbClr val="0B41CD"/>
              </a:buClr>
              <a:buSzPts val="1000"/>
              <a:buFont typeface="Arial"/>
              <a:buChar char="•"/>
            </a:pPr>
            <a:r>
              <a:rPr lang="tr-TR" sz="1267" dirty="0">
                <a:latin typeface="Arial"/>
                <a:ea typeface="Arial"/>
                <a:cs typeface="Arial"/>
                <a:sym typeface="Arial"/>
              </a:rPr>
              <a:t>Konvansiyonel ajanlarla, daha sonraki tedavi basamaklarında yanıt oranı azalmakta ve yanıt süresi kısalmaktadır</a:t>
            </a:r>
          </a:p>
        </p:txBody>
      </p:sp>
      <p:sp>
        <p:nvSpPr>
          <p:cNvPr id="300" name="Google Shape;300;p43"/>
          <p:cNvSpPr txBox="1"/>
          <p:nvPr/>
        </p:nvSpPr>
        <p:spPr>
          <a:xfrm>
            <a:off x="435984" y="1458134"/>
            <a:ext cx="11320000" cy="369277"/>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tr-TR" sz="1600" dirty="0">
                <a:latin typeface="Arial"/>
                <a:ea typeface="Arial"/>
                <a:cs typeface="Arial"/>
                <a:sym typeface="Arial"/>
              </a:rPr>
              <a:t>NHL, tüm dünyadaki kanser tanıları ve ölümlerinin yaklaşık %3'ünü oluşturmaktadır</a:t>
            </a:r>
            <a:r>
              <a:rPr lang="tr-TR" sz="1600" dirty="0"/>
              <a:t> ve</a:t>
            </a:r>
            <a:r>
              <a:rPr lang="tr-TR" sz="1600" dirty="0">
                <a:latin typeface="Arial"/>
                <a:ea typeface="Arial"/>
                <a:cs typeface="Arial"/>
                <a:sym typeface="Arial"/>
              </a:rPr>
              <a:t> 40’dan fazla majör alt-tipi vardır.</a:t>
            </a:r>
          </a:p>
        </p:txBody>
      </p:sp>
      <p:cxnSp>
        <p:nvCxnSpPr>
          <p:cNvPr id="301" name="Google Shape;301;p43"/>
          <p:cNvCxnSpPr/>
          <p:nvPr/>
        </p:nvCxnSpPr>
        <p:spPr>
          <a:xfrm>
            <a:off x="697833" y="1370367"/>
            <a:ext cx="10862400" cy="0"/>
          </a:xfrm>
          <a:prstGeom prst="straightConnector1">
            <a:avLst/>
          </a:prstGeom>
          <a:noFill/>
          <a:ln w="28575" cap="flat" cmpd="sng">
            <a:solidFill>
              <a:schemeClr val="dk2"/>
            </a:solidFill>
            <a:prstDash val="solid"/>
            <a:round/>
            <a:headEnd type="none" w="sm" len="sm"/>
            <a:tailEnd type="none" w="sm" len="sm"/>
          </a:ln>
        </p:spPr>
      </p:cxnSp>
      <p:cxnSp>
        <p:nvCxnSpPr>
          <p:cNvPr id="302" name="Google Shape;302;p43"/>
          <p:cNvCxnSpPr/>
          <p:nvPr/>
        </p:nvCxnSpPr>
        <p:spPr>
          <a:xfrm rot="10800000" flipH="1">
            <a:off x="697835" y="1948567"/>
            <a:ext cx="10862400" cy="28400"/>
          </a:xfrm>
          <a:prstGeom prst="straightConnector1">
            <a:avLst/>
          </a:prstGeom>
          <a:noFill/>
          <a:ln w="28575" cap="flat" cmpd="sng">
            <a:solidFill>
              <a:schemeClr val="dk2"/>
            </a:solidFill>
            <a:prstDash val="solid"/>
            <a:round/>
            <a:headEnd type="none" w="sm" len="sm"/>
            <a:tailEnd type="none" w="sm" len="sm"/>
          </a:ln>
        </p:spPr>
      </p:cxnSp>
      <p:sp>
        <p:nvSpPr>
          <p:cNvPr id="303" name="Google Shape;303;p43"/>
          <p:cNvSpPr txBox="1"/>
          <p:nvPr/>
        </p:nvSpPr>
        <p:spPr>
          <a:xfrm>
            <a:off x="4392163" y="3193591"/>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~%31</a:t>
            </a:r>
          </a:p>
        </p:txBody>
      </p:sp>
      <p:sp>
        <p:nvSpPr>
          <p:cNvPr id="304" name="Google Shape;304;p43"/>
          <p:cNvSpPr txBox="1"/>
          <p:nvPr/>
        </p:nvSpPr>
        <p:spPr>
          <a:xfrm>
            <a:off x="4392163" y="3891305"/>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~%6</a:t>
            </a:r>
          </a:p>
        </p:txBody>
      </p:sp>
      <p:sp>
        <p:nvSpPr>
          <p:cNvPr id="305" name="Google Shape;305;p43"/>
          <p:cNvSpPr txBox="1"/>
          <p:nvPr/>
        </p:nvSpPr>
        <p:spPr>
          <a:xfrm>
            <a:off x="4392163" y="4583618"/>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~%2</a:t>
            </a:r>
          </a:p>
        </p:txBody>
      </p:sp>
      <p:sp>
        <p:nvSpPr>
          <p:cNvPr id="306" name="Google Shape;306;p43"/>
          <p:cNvSpPr txBox="1"/>
          <p:nvPr/>
        </p:nvSpPr>
        <p:spPr>
          <a:xfrm>
            <a:off x="6288605" y="3182683"/>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~%22</a:t>
            </a:r>
          </a:p>
        </p:txBody>
      </p:sp>
      <p:sp>
        <p:nvSpPr>
          <p:cNvPr id="307" name="Google Shape;307;p43"/>
          <p:cNvSpPr txBox="1"/>
          <p:nvPr/>
        </p:nvSpPr>
        <p:spPr>
          <a:xfrm>
            <a:off x="6288605" y="3876217"/>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~%8</a:t>
            </a:r>
          </a:p>
        </p:txBody>
      </p:sp>
      <p:sp>
        <p:nvSpPr>
          <p:cNvPr id="308" name="Google Shape;308;p43"/>
          <p:cNvSpPr txBox="1"/>
          <p:nvPr/>
        </p:nvSpPr>
        <p:spPr>
          <a:xfrm>
            <a:off x="6288605" y="4565169"/>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~%6</a:t>
            </a:r>
          </a:p>
        </p:txBody>
      </p:sp>
      <p:sp>
        <p:nvSpPr>
          <p:cNvPr id="309" name="Google Shape;309;p43"/>
          <p:cNvSpPr txBox="1"/>
          <p:nvPr/>
        </p:nvSpPr>
        <p:spPr>
          <a:xfrm>
            <a:off x="6288605" y="5261325"/>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~%1</a:t>
            </a:r>
          </a:p>
        </p:txBody>
      </p:sp>
    </p:spTree>
    <p:extLst>
      <p:ext uri="{BB962C8B-B14F-4D97-AF65-F5344CB8AC3E}">
        <p14:creationId xmlns:p14="http://schemas.microsoft.com/office/powerpoint/2010/main" val="17383061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pic>
        <p:nvPicPr>
          <p:cNvPr id="3074" name="Picture 2" descr="Loncastuximab Tesirine in the Treatment of Relapsed or Refractory Diffuse  Large B-Cell Lymphoma">
            <a:extLst>
              <a:ext uri="{FF2B5EF4-FFF2-40B4-BE49-F238E27FC236}">
                <a16:creationId xmlns:a16="http://schemas.microsoft.com/office/drawing/2014/main" id="{73C025ED-570F-AD4E-81E9-A02E430921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518" y="1672362"/>
            <a:ext cx="46863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3"/>
          <a:stretch>
            <a:fillRect/>
          </a:stretch>
        </p:blipFill>
        <p:spPr>
          <a:xfrm>
            <a:off x="4887410" y="346798"/>
            <a:ext cx="12105190" cy="5673002"/>
          </a:xfrm>
          <a:prstGeom prst="rect">
            <a:avLst/>
          </a:prstGeom>
        </p:spPr>
      </p:pic>
    </p:spTree>
    <p:extLst>
      <p:ext uri="{BB962C8B-B14F-4D97-AF65-F5344CB8AC3E}">
        <p14:creationId xmlns:p14="http://schemas.microsoft.com/office/powerpoint/2010/main" val="5106451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A95-B511-C9E8-2A20-D9D774B8A406}"/>
              </a:ext>
            </a:extLst>
          </p:cNvPr>
          <p:cNvSpPr>
            <a:spLocks noGrp="1"/>
          </p:cNvSpPr>
          <p:nvPr>
            <p:ph type="title"/>
          </p:nvPr>
        </p:nvSpPr>
        <p:spPr/>
        <p:txBody>
          <a:bodyPr/>
          <a:lstStyle/>
          <a:p>
            <a:endParaRPr lang="tr-TR"/>
          </a:p>
        </p:txBody>
      </p:sp>
      <p:pic>
        <p:nvPicPr>
          <p:cNvPr id="3074" name="Picture 2" descr="Loncastuximab Tesirine in the Treatment of Relapsed or Refractory Diffuse  Large B-Cell Lymphoma">
            <a:extLst>
              <a:ext uri="{FF2B5EF4-FFF2-40B4-BE49-F238E27FC236}">
                <a16:creationId xmlns:a16="http://schemas.microsoft.com/office/drawing/2014/main" id="{73C025ED-570F-AD4E-81E9-A02E430921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518" y="1672362"/>
            <a:ext cx="46863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5BAFDA6-811F-9077-5EFD-31FA543799CC}"/>
              </a:ext>
            </a:extLst>
          </p:cNvPr>
          <p:cNvPicPr>
            <a:picLocks noChangeAspect="1"/>
          </p:cNvPicPr>
          <p:nvPr/>
        </p:nvPicPr>
        <p:blipFill>
          <a:blip r:embed="rId3"/>
          <a:stretch>
            <a:fillRect/>
          </a:stretch>
        </p:blipFill>
        <p:spPr>
          <a:xfrm>
            <a:off x="-3810000" y="346798"/>
            <a:ext cx="12105190" cy="5673002"/>
          </a:xfrm>
          <a:prstGeom prst="rect">
            <a:avLst/>
          </a:prstGeom>
        </p:spPr>
      </p:pic>
    </p:spTree>
    <p:extLst>
      <p:ext uri="{BB962C8B-B14F-4D97-AF65-F5344CB8AC3E}">
        <p14:creationId xmlns:p14="http://schemas.microsoft.com/office/powerpoint/2010/main" val="244797778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2"/>
          <p:cNvSpPr txBox="1">
            <a:spLocks noGrp="1"/>
          </p:cNvSpPr>
          <p:nvPr>
            <p:ph type="body" idx="1"/>
          </p:nvPr>
        </p:nvSpPr>
        <p:spPr>
          <a:xfrm>
            <a:off x="501433" y="6446933"/>
            <a:ext cx="1665600" cy="143600"/>
          </a:xfrm>
          <a:prstGeom prst="rect">
            <a:avLst/>
          </a:prstGeom>
          <a:noFill/>
          <a:ln>
            <a:noFill/>
          </a:ln>
        </p:spPr>
        <p:txBody>
          <a:bodyPr spcFirstLastPara="1" wrap="square" lIns="0" tIns="0" rIns="0" bIns="0" anchor="b" anchorCtr="0">
            <a:noAutofit/>
          </a:bodyPr>
          <a:lstStyle/>
          <a:p>
            <a:pPr marL="0" indent="0"/>
            <a:r>
              <a:rPr lang="tr-TR" dirty="0">
                <a:solidFill>
                  <a:srgbClr val="000000"/>
                </a:solidFill>
              </a:rPr>
              <a:t>TCR, T hücresi reseptörü.</a:t>
            </a:r>
          </a:p>
        </p:txBody>
      </p:sp>
      <p:sp>
        <p:nvSpPr>
          <p:cNvPr id="623" name="Google Shape;623;p52"/>
          <p:cNvSpPr txBox="1"/>
          <p:nvPr/>
        </p:nvSpPr>
        <p:spPr>
          <a:xfrm>
            <a:off x="304800"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Anti-CD20xCD3 bispesifik antikorlar, endojen spesifik olmayan T hücrelerini, malign B hücrelerine bağlanarak bunları ortadan kaldırmak üzere tekrar yönlendirmektedir</a:t>
            </a:r>
          </a:p>
        </p:txBody>
      </p:sp>
      <p:pic>
        <p:nvPicPr>
          <p:cNvPr id="624" name="Google Shape;624;p52"/>
          <p:cNvPicPr preferRelativeResize="0"/>
          <p:nvPr/>
        </p:nvPicPr>
        <p:blipFill rotWithShape="1">
          <a:blip r:embed="rId3">
            <a:alphaModFix/>
          </a:blip>
          <a:srcRect t="8102" b="8095"/>
          <a:stretch/>
        </p:blipFill>
        <p:spPr>
          <a:xfrm>
            <a:off x="394473" y="1732113"/>
            <a:ext cx="11189064" cy="2939333"/>
          </a:xfrm>
          <a:prstGeom prst="rect">
            <a:avLst/>
          </a:prstGeom>
          <a:noFill/>
          <a:ln>
            <a:noFill/>
          </a:ln>
        </p:spPr>
      </p:pic>
      <p:sp>
        <p:nvSpPr>
          <p:cNvPr id="625" name="Google Shape;625;p52"/>
          <p:cNvSpPr/>
          <p:nvPr/>
        </p:nvSpPr>
        <p:spPr>
          <a:xfrm>
            <a:off x="355533" y="4832500"/>
            <a:ext cx="2385200" cy="829200"/>
          </a:xfrm>
          <a:prstGeom prst="rect">
            <a:avLst/>
          </a:prstGeom>
          <a:noFill/>
          <a:ln>
            <a:noFill/>
          </a:ln>
        </p:spPr>
        <p:txBody>
          <a:bodyPr spcFirstLastPara="1" wrap="square" lIns="0" tIns="0" rIns="0" bIns="0" anchor="t" anchorCtr="0">
            <a:noAutofit/>
          </a:bodyPr>
          <a:lstStyle/>
          <a:p>
            <a:pPr algn="ctr">
              <a:lnSpc>
                <a:spcPct val="115000"/>
              </a:lnSpc>
              <a:buClr>
                <a:srgbClr val="5F5F5F"/>
              </a:buClr>
              <a:buSzPts val="1100"/>
            </a:pPr>
            <a:r>
              <a:rPr lang="tr-TR" sz="1467" b="1" dirty="0">
                <a:latin typeface="Arial"/>
                <a:ea typeface="Arial"/>
                <a:cs typeface="Arial"/>
                <a:sym typeface="Arial"/>
              </a:rPr>
              <a:t>I. T hücresi</a:t>
            </a:r>
            <a:r>
              <a:rPr lang="tr-TR" sz="1867" b="1" dirty="0">
                <a:latin typeface="Arial"/>
                <a:ea typeface="Arial"/>
                <a:cs typeface="Arial"/>
                <a:sym typeface="Arial"/>
              </a:rPr>
              <a:t> </a:t>
            </a:r>
            <a:r>
              <a:rPr lang="tr-TR" sz="1467" b="1" dirty="0">
                <a:latin typeface="Arial"/>
                <a:ea typeface="Arial"/>
                <a:cs typeface="Arial"/>
                <a:sym typeface="Arial"/>
              </a:rPr>
              <a:t>proliferasyonu</a:t>
            </a:r>
          </a:p>
          <a:p>
            <a:pPr>
              <a:buClr>
                <a:srgbClr val="524646"/>
              </a:buClr>
              <a:buSzPts val="1100"/>
            </a:pPr>
            <a:r>
              <a:rPr lang="tr-TR" sz="1333" dirty="0">
                <a:latin typeface="Arial"/>
                <a:ea typeface="Arial"/>
                <a:cs typeface="Arial"/>
                <a:sym typeface="Arial"/>
              </a:rPr>
              <a:t>T hücreleri prolifere olur ve tümör bölgesinde genişler</a:t>
            </a:r>
          </a:p>
        </p:txBody>
      </p:sp>
      <p:sp>
        <p:nvSpPr>
          <p:cNvPr id="626" name="Google Shape;626;p52"/>
          <p:cNvSpPr txBox="1"/>
          <p:nvPr/>
        </p:nvSpPr>
        <p:spPr>
          <a:xfrm>
            <a:off x="-406400" y="1660767"/>
            <a:ext cx="12192000" cy="533504"/>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tr-TR" sz="1867" b="1" dirty="0">
                <a:latin typeface="Arial"/>
                <a:ea typeface="Arial"/>
                <a:cs typeface="Arial"/>
                <a:sym typeface="Arial"/>
              </a:rPr>
              <a:t>T hücresi aracılığıyla tümörün öldürülmesi</a:t>
            </a:r>
          </a:p>
        </p:txBody>
      </p:sp>
      <p:sp>
        <p:nvSpPr>
          <p:cNvPr id="627" name="Google Shape;627;p52"/>
          <p:cNvSpPr/>
          <p:nvPr/>
        </p:nvSpPr>
        <p:spPr>
          <a:xfrm>
            <a:off x="3367791" y="2547612"/>
            <a:ext cx="944668" cy="451600"/>
          </a:xfrm>
          <a:prstGeom prst="rect">
            <a:avLst/>
          </a:prstGeom>
          <a:noFill/>
          <a:ln>
            <a:noFill/>
          </a:ln>
        </p:spPr>
        <p:txBody>
          <a:bodyPr spcFirstLastPara="1" wrap="square" lIns="0" tIns="0" rIns="0" bIns="0" anchor="t" anchorCtr="0">
            <a:noAutofit/>
          </a:bodyPr>
          <a:lstStyle/>
          <a:p>
            <a:pPr algn="r">
              <a:buClr>
                <a:srgbClr val="5F5F5F"/>
              </a:buClr>
              <a:buSzPts val="1100"/>
            </a:pPr>
            <a:r>
              <a:rPr lang="tr-TR" sz="1467" dirty="0">
                <a:latin typeface="Arial"/>
                <a:ea typeface="Arial"/>
                <a:cs typeface="Arial"/>
                <a:sym typeface="Arial"/>
              </a:rPr>
              <a:t>Sitotoksik</a:t>
            </a:r>
          </a:p>
          <a:p>
            <a:pPr algn="r">
              <a:buClr>
                <a:srgbClr val="5F5F5F"/>
              </a:buClr>
              <a:buSzPts val="1100"/>
            </a:pPr>
            <a:r>
              <a:rPr lang="tr-TR" sz="1467" dirty="0">
                <a:latin typeface="Arial"/>
                <a:ea typeface="Arial"/>
                <a:cs typeface="Arial"/>
                <a:sym typeface="Arial"/>
              </a:rPr>
              <a:t>T hücresi</a:t>
            </a:r>
          </a:p>
        </p:txBody>
      </p:sp>
      <p:sp>
        <p:nvSpPr>
          <p:cNvPr id="628" name="Google Shape;628;p52"/>
          <p:cNvSpPr/>
          <p:nvPr/>
        </p:nvSpPr>
        <p:spPr>
          <a:xfrm>
            <a:off x="7877527" y="2523799"/>
            <a:ext cx="1446400" cy="451600"/>
          </a:xfrm>
          <a:prstGeom prst="rect">
            <a:avLst/>
          </a:prstGeom>
          <a:noFill/>
          <a:ln>
            <a:noFill/>
          </a:ln>
        </p:spPr>
        <p:txBody>
          <a:bodyPr spcFirstLastPara="1" wrap="square" lIns="0" tIns="0" rIns="0" bIns="0" anchor="t" anchorCtr="0">
            <a:noAutofit/>
          </a:bodyPr>
          <a:lstStyle/>
          <a:p>
            <a:pPr>
              <a:buClr>
                <a:srgbClr val="5F5F5F"/>
              </a:buClr>
              <a:buSzPts val="1100"/>
            </a:pPr>
            <a:r>
              <a:rPr lang="tr-TR" sz="1467" dirty="0">
                <a:latin typeface="Arial"/>
                <a:ea typeface="Arial"/>
                <a:cs typeface="Arial"/>
                <a:sym typeface="Arial"/>
              </a:rPr>
              <a:t>Tümöral B hücresi</a:t>
            </a:r>
          </a:p>
        </p:txBody>
      </p:sp>
      <p:sp>
        <p:nvSpPr>
          <p:cNvPr id="629" name="Google Shape;629;p52"/>
          <p:cNvSpPr/>
          <p:nvPr/>
        </p:nvSpPr>
        <p:spPr>
          <a:xfrm>
            <a:off x="5415641" y="4152439"/>
            <a:ext cx="490800" cy="225600"/>
          </a:xfrm>
          <a:prstGeom prst="rect">
            <a:avLst/>
          </a:prstGeom>
          <a:noFill/>
          <a:ln>
            <a:noFill/>
          </a:ln>
        </p:spPr>
        <p:txBody>
          <a:bodyPr spcFirstLastPara="1" wrap="square" lIns="0" tIns="0" rIns="0" bIns="0" anchor="t" anchorCtr="0">
            <a:noAutofit/>
          </a:bodyPr>
          <a:lstStyle/>
          <a:p>
            <a:pPr>
              <a:buClr>
                <a:srgbClr val="5F5F5F"/>
              </a:buClr>
              <a:buSzPts val="1100"/>
            </a:pPr>
            <a:r>
              <a:rPr lang="tr-TR" sz="1467" dirty="0">
                <a:solidFill>
                  <a:srgbClr val="524646"/>
                </a:solidFill>
                <a:latin typeface="Arial"/>
                <a:ea typeface="Arial"/>
                <a:cs typeface="Arial"/>
                <a:sym typeface="Arial"/>
              </a:rPr>
              <a:t>CD3ε</a:t>
            </a:r>
          </a:p>
        </p:txBody>
      </p:sp>
      <p:sp>
        <p:nvSpPr>
          <p:cNvPr id="630" name="Google Shape;630;p52"/>
          <p:cNvSpPr txBox="1"/>
          <p:nvPr/>
        </p:nvSpPr>
        <p:spPr>
          <a:xfrm>
            <a:off x="4581833" y="4832500"/>
            <a:ext cx="3385600" cy="1326285"/>
          </a:xfrm>
          <a:prstGeom prst="rect">
            <a:avLst/>
          </a:prstGeom>
          <a:noFill/>
          <a:ln>
            <a:noFill/>
          </a:ln>
        </p:spPr>
        <p:txBody>
          <a:bodyPr spcFirstLastPara="1" wrap="square" lIns="121900" tIns="121900" rIns="121900" bIns="121900" anchor="t" anchorCtr="0">
            <a:spAutoFit/>
          </a:bodyPr>
          <a:lstStyle/>
          <a:p>
            <a:pPr algn="ctr">
              <a:lnSpc>
                <a:spcPct val="115000"/>
              </a:lnSpc>
              <a:buClr>
                <a:srgbClr val="000000"/>
              </a:buClr>
              <a:buSzPts val="1100"/>
            </a:pPr>
            <a:r>
              <a:rPr lang="tr-TR" sz="1467" b="1" dirty="0">
                <a:latin typeface="Arial"/>
                <a:ea typeface="Arial"/>
                <a:cs typeface="Arial"/>
                <a:sym typeface="Arial"/>
              </a:rPr>
              <a:t>II. T hücresi aktivasyonu</a:t>
            </a:r>
          </a:p>
          <a:p>
            <a:pPr>
              <a:buClr>
                <a:srgbClr val="000000"/>
              </a:buClr>
              <a:buSzPts val="1000"/>
            </a:pPr>
            <a:r>
              <a:rPr lang="tr-TR" sz="1333" dirty="0">
                <a:latin typeface="Arial"/>
                <a:ea typeface="Arial"/>
                <a:cs typeface="Arial"/>
                <a:sym typeface="Arial"/>
              </a:rPr>
              <a:t>T hücresi aktivasyonu, TCR'ye bağlanma yoluyla tetiklenen sinyal iletim olaylarıyla gerçekleşir ve sitotoksik granüllerin sekresyonuna yol açar</a:t>
            </a:r>
          </a:p>
        </p:txBody>
      </p:sp>
      <p:sp>
        <p:nvSpPr>
          <p:cNvPr id="631" name="Google Shape;631;p52"/>
          <p:cNvSpPr txBox="1"/>
          <p:nvPr/>
        </p:nvSpPr>
        <p:spPr>
          <a:xfrm>
            <a:off x="4801833" y="2124501"/>
            <a:ext cx="2945600" cy="471948"/>
          </a:xfrm>
          <a:prstGeom prst="rect">
            <a:avLst/>
          </a:prstGeom>
          <a:noFill/>
          <a:ln>
            <a:noFill/>
          </a:ln>
        </p:spPr>
        <p:txBody>
          <a:bodyPr spcFirstLastPara="1" wrap="square" lIns="121900" tIns="121900" rIns="121900" bIns="121900" anchor="t" anchorCtr="0">
            <a:spAutoFit/>
          </a:bodyPr>
          <a:lstStyle/>
          <a:p>
            <a:pPr algn="ctr">
              <a:buClr>
                <a:srgbClr val="000000"/>
              </a:buClr>
              <a:buSzPts val="1100"/>
            </a:pPr>
            <a:r>
              <a:rPr lang="tr-TR" sz="1467" dirty="0">
                <a:latin typeface="Arial"/>
                <a:ea typeface="Arial"/>
                <a:cs typeface="Arial"/>
                <a:sym typeface="Arial"/>
              </a:rPr>
              <a:t>Sitotoksik granüller</a:t>
            </a:r>
          </a:p>
        </p:txBody>
      </p:sp>
      <p:sp>
        <p:nvSpPr>
          <p:cNvPr id="632" name="Google Shape;632;p52"/>
          <p:cNvSpPr txBox="1"/>
          <p:nvPr/>
        </p:nvSpPr>
        <p:spPr>
          <a:xfrm>
            <a:off x="9416884" y="4173867"/>
            <a:ext cx="2261200" cy="471948"/>
          </a:xfrm>
          <a:prstGeom prst="rect">
            <a:avLst/>
          </a:prstGeom>
          <a:noFill/>
          <a:ln>
            <a:noFill/>
          </a:ln>
        </p:spPr>
        <p:txBody>
          <a:bodyPr spcFirstLastPara="1" wrap="square" lIns="121900" tIns="121900" rIns="121900" bIns="121900" anchor="t" anchorCtr="0">
            <a:spAutoFit/>
          </a:bodyPr>
          <a:lstStyle/>
          <a:p>
            <a:pPr algn="ctr">
              <a:buClr>
                <a:srgbClr val="000000"/>
              </a:buClr>
              <a:buSzPts val="1100"/>
            </a:pPr>
            <a:r>
              <a:rPr lang="tr-TR" sz="1467" dirty="0">
                <a:latin typeface="Arial"/>
                <a:ea typeface="Arial"/>
                <a:cs typeface="Arial"/>
                <a:sym typeface="Arial"/>
              </a:rPr>
              <a:t>Apoptoz</a:t>
            </a:r>
          </a:p>
        </p:txBody>
      </p:sp>
      <p:sp>
        <p:nvSpPr>
          <p:cNvPr id="633" name="Google Shape;633;p52"/>
          <p:cNvSpPr/>
          <p:nvPr/>
        </p:nvSpPr>
        <p:spPr>
          <a:xfrm>
            <a:off x="6527260" y="4481600"/>
            <a:ext cx="1665600" cy="225600"/>
          </a:xfrm>
          <a:prstGeom prst="rect">
            <a:avLst/>
          </a:prstGeom>
          <a:noFill/>
          <a:ln>
            <a:noFill/>
          </a:ln>
        </p:spPr>
        <p:txBody>
          <a:bodyPr spcFirstLastPara="1" wrap="square" lIns="0" tIns="0" rIns="0" bIns="0" anchor="t" anchorCtr="0">
            <a:noAutofit/>
          </a:bodyPr>
          <a:lstStyle/>
          <a:p>
            <a:pPr>
              <a:buClr>
                <a:srgbClr val="5F5F5F"/>
              </a:buClr>
              <a:buSzPts val="1100"/>
            </a:pPr>
            <a:r>
              <a:rPr lang="tr-TR" sz="1467" dirty="0">
                <a:latin typeface="Arial"/>
                <a:ea typeface="Arial"/>
                <a:cs typeface="Arial"/>
                <a:sym typeface="Arial"/>
              </a:rPr>
              <a:t>Bispesifik antikor</a:t>
            </a:r>
          </a:p>
        </p:txBody>
      </p:sp>
      <p:sp>
        <p:nvSpPr>
          <p:cNvPr id="634" name="Google Shape;634;p52"/>
          <p:cNvSpPr txBox="1"/>
          <p:nvPr/>
        </p:nvSpPr>
        <p:spPr>
          <a:xfrm>
            <a:off x="9591697" y="4832501"/>
            <a:ext cx="1911600" cy="923482"/>
          </a:xfrm>
          <a:prstGeom prst="rect">
            <a:avLst/>
          </a:prstGeom>
          <a:noFill/>
          <a:ln>
            <a:noFill/>
          </a:ln>
        </p:spPr>
        <p:txBody>
          <a:bodyPr spcFirstLastPara="1" wrap="square" lIns="121900" tIns="121900" rIns="121900" bIns="121900" anchor="t" anchorCtr="0">
            <a:spAutoFit/>
          </a:bodyPr>
          <a:lstStyle/>
          <a:p>
            <a:pPr algn="ctr">
              <a:buClr>
                <a:srgbClr val="000000"/>
              </a:buClr>
              <a:buSzPts val="1100"/>
            </a:pPr>
            <a:r>
              <a:rPr lang="tr-TR" sz="1467" b="1" dirty="0">
                <a:latin typeface="Arial"/>
                <a:ea typeface="Arial"/>
                <a:cs typeface="Arial"/>
                <a:sym typeface="Arial"/>
              </a:rPr>
              <a:t>III. Tümör hücrelerinin seri lizisi</a:t>
            </a:r>
          </a:p>
        </p:txBody>
      </p:sp>
      <p:cxnSp>
        <p:nvCxnSpPr>
          <p:cNvPr id="635" name="Google Shape;635;p52"/>
          <p:cNvCxnSpPr/>
          <p:nvPr/>
        </p:nvCxnSpPr>
        <p:spPr>
          <a:xfrm rot="10800000" flipH="1">
            <a:off x="5674151" y="3942051"/>
            <a:ext cx="164000" cy="210400"/>
          </a:xfrm>
          <a:prstGeom prst="straightConnector1">
            <a:avLst/>
          </a:prstGeom>
          <a:noFill/>
          <a:ln w="9525" cap="flat" cmpd="sng">
            <a:solidFill>
              <a:srgbClr val="524646"/>
            </a:solidFill>
            <a:prstDash val="solid"/>
            <a:round/>
            <a:headEnd type="none" w="sm" len="sm"/>
            <a:tailEnd type="none" w="sm" len="sm"/>
          </a:ln>
          <a:effectLst>
            <a:outerShdw dist="9525" dir="2760000" algn="bl" rotWithShape="0">
              <a:srgbClr val="FFFFFF"/>
            </a:outerShdw>
          </a:effectLst>
        </p:spPr>
      </p:cxnSp>
      <p:sp>
        <p:nvSpPr>
          <p:cNvPr id="636" name="Google Shape;636;p52"/>
          <p:cNvSpPr/>
          <p:nvPr/>
        </p:nvSpPr>
        <p:spPr>
          <a:xfrm>
            <a:off x="6776741" y="4152072"/>
            <a:ext cx="490800" cy="225600"/>
          </a:xfrm>
          <a:prstGeom prst="rect">
            <a:avLst/>
          </a:prstGeom>
          <a:noFill/>
          <a:ln>
            <a:noFill/>
          </a:ln>
        </p:spPr>
        <p:txBody>
          <a:bodyPr spcFirstLastPara="1" wrap="square" lIns="0" tIns="0" rIns="0" bIns="0" anchor="t" anchorCtr="0">
            <a:noAutofit/>
          </a:bodyPr>
          <a:lstStyle/>
          <a:p>
            <a:pPr>
              <a:buClr>
                <a:srgbClr val="5F5F5F"/>
              </a:buClr>
              <a:buSzPts val="1100"/>
            </a:pPr>
            <a:r>
              <a:rPr lang="tr-TR" sz="1467" dirty="0">
                <a:solidFill>
                  <a:srgbClr val="524646"/>
                </a:solidFill>
                <a:latin typeface="Arial"/>
                <a:ea typeface="Arial"/>
                <a:cs typeface="Arial"/>
                <a:sym typeface="Arial"/>
              </a:rPr>
              <a:t>CD20</a:t>
            </a:r>
          </a:p>
        </p:txBody>
      </p:sp>
      <p:cxnSp>
        <p:nvCxnSpPr>
          <p:cNvPr id="637" name="Google Shape;637;p52"/>
          <p:cNvCxnSpPr/>
          <p:nvPr/>
        </p:nvCxnSpPr>
        <p:spPr>
          <a:xfrm rot="10800000">
            <a:off x="6642875" y="3920072"/>
            <a:ext cx="191600" cy="232000"/>
          </a:xfrm>
          <a:prstGeom prst="straightConnector1">
            <a:avLst/>
          </a:prstGeom>
          <a:noFill/>
          <a:ln w="9525" cap="flat" cmpd="sng">
            <a:solidFill>
              <a:srgbClr val="524646"/>
            </a:solidFill>
            <a:prstDash val="solid"/>
            <a:round/>
            <a:headEnd type="none" w="sm" len="sm"/>
            <a:tailEnd type="none" w="sm" len="sm"/>
          </a:ln>
          <a:effectLst>
            <a:outerShdw dist="9525" dir="9360000" algn="bl" rotWithShape="0">
              <a:srgbClr val="FFFFFF"/>
            </a:outerShdw>
          </a:effectLst>
        </p:spPr>
      </p:cxnSp>
      <p:cxnSp>
        <p:nvCxnSpPr>
          <p:cNvPr id="638" name="Google Shape;638;p52"/>
          <p:cNvCxnSpPr/>
          <p:nvPr/>
        </p:nvCxnSpPr>
        <p:spPr>
          <a:xfrm rot="10800000">
            <a:off x="6273127" y="4593200"/>
            <a:ext cx="220000" cy="1200"/>
          </a:xfrm>
          <a:prstGeom prst="straightConnector1">
            <a:avLst/>
          </a:prstGeom>
          <a:noFill/>
          <a:ln w="9525" cap="flat" cmpd="sng">
            <a:solidFill>
              <a:srgbClr val="524646"/>
            </a:solidFill>
            <a:prstDash val="solid"/>
            <a:round/>
            <a:headEnd type="none" w="sm" len="sm"/>
            <a:tailEnd type="none" w="sm" len="sm"/>
          </a:ln>
          <a:effectLst>
            <a:outerShdw dist="9525" dir="3420000" algn="bl" rotWithShape="0">
              <a:srgbClr val="FFFFFF"/>
            </a:outerShdw>
          </a:effectLst>
        </p:spPr>
      </p:cxnSp>
      <p:sp>
        <p:nvSpPr>
          <p:cNvPr id="3" name="Rectangle 2"/>
          <p:cNvSpPr>
            <a:spLocks noChangeArrowheads="1"/>
          </p:cNvSpPr>
          <p:nvPr/>
        </p:nvSpPr>
        <p:spPr bwMode="auto">
          <a:xfrm>
            <a:off x="6929561" y="6324393"/>
            <a:ext cx="5324273" cy="53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Bacac M, Fauti T, Sam J, et al. "A Novel ROR1-Targeting Bispecific Antibody Prevents ROR1 Signaling and Shows Therapeutic Efficacy in Preclinical Models of Hematologic and Solid Cancers." Clinical Cancer Research. 2018;24(20):4785–4797.</a:t>
            </a:r>
          </a:p>
          <a:p>
            <a:pPr algn="r" defTabSz="1219170" eaLnBrk="0" fontAlgn="base" hangingPunct="0">
              <a:spcBef>
                <a:spcPct val="0"/>
              </a:spcBef>
              <a:spcAft>
                <a:spcPct val="0"/>
              </a:spcAft>
            </a:pPr>
            <a:r>
              <a:rPr lang="tr-TR" altLang="tr-TR" sz="667" dirty="0">
                <a:latin typeface="+mj-lt"/>
              </a:rPr>
              <a:t>2. Aldoss I, Song JY, Stiller T, et al. "Correlative Analyses of Cytokine Release Syndrome and Neurotoxicity in Adults with Relapsed/Refractory Acute Lymphoblastic Leukemia Treated with CS19 CAR T-Cell Therapy." Leukemia. 2017;31(5):777–787.</a:t>
            </a:r>
          </a:p>
        </p:txBody>
      </p:sp>
    </p:spTree>
    <p:extLst>
      <p:ext uri="{BB962C8B-B14F-4D97-AF65-F5344CB8AC3E}">
        <p14:creationId xmlns:p14="http://schemas.microsoft.com/office/powerpoint/2010/main" val="28340533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body" idx="2"/>
          </p:nvPr>
        </p:nvSpPr>
        <p:spPr>
          <a:xfrm>
            <a:off x="507997" y="6442427"/>
            <a:ext cx="5529200" cy="146400"/>
          </a:xfrm>
          <a:prstGeom prst="rect">
            <a:avLst/>
          </a:prstGeom>
          <a:noFill/>
          <a:ln>
            <a:noFill/>
          </a:ln>
        </p:spPr>
        <p:txBody>
          <a:bodyPr spcFirstLastPara="1" wrap="square" lIns="0" tIns="0" rIns="0" bIns="0" anchor="b" anchorCtr="0">
            <a:noAutofit/>
          </a:bodyPr>
          <a:lstStyle/>
          <a:p>
            <a:pPr marL="0" indent="0">
              <a:buClr>
                <a:srgbClr val="000000"/>
              </a:buClr>
            </a:pPr>
            <a:r>
              <a:rPr lang="tr-TR" dirty="0"/>
              <a:t>ADCC, antikora bağımlı hücre aracılı sitotoksisite; ADCP, antikora bağımlı hücresel fagositoz; </a:t>
            </a:r>
            <a:br>
              <a:rPr lang="tr-TR" dirty="0"/>
            </a:br>
            <a:r>
              <a:rPr lang="tr-TR" dirty="0"/>
              <a:t>BiTE, bispesifik T hücresi bağlayıcı; CDC, komplemana bağımlı sitotoksisite; Fab, antijen bağlayan fragman; Fc, kristalize fragman; FR, Fab bölgesi; IgG1, immünoglobulin G1; TCR, T hücresi reseptörü.</a:t>
            </a:r>
          </a:p>
        </p:txBody>
      </p:sp>
      <p:sp>
        <p:nvSpPr>
          <p:cNvPr id="655" name="Google Shape;655;p54"/>
          <p:cNvSpPr txBox="1"/>
          <p:nvPr/>
        </p:nvSpPr>
        <p:spPr>
          <a:xfrm>
            <a:off x="304800"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Glofitamab, 2:1 formatında (CD20:CD3) CD20'ye bağlanan iki ve CD3'e bağlanan bir 'Fab' bölgesi olan tam uzunlukta, hümanize bir IgG1 bispesifik antikordur.</a:t>
            </a:r>
          </a:p>
        </p:txBody>
      </p:sp>
      <p:cxnSp>
        <p:nvCxnSpPr>
          <p:cNvPr id="656" name="Google Shape;656;p54"/>
          <p:cNvCxnSpPr/>
          <p:nvPr/>
        </p:nvCxnSpPr>
        <p:spPr>
          <a:xfrm rot="10800000">
            <a:off x="2959200" y="4876767"/>
            <a:ext cx="2357200" cy="0"/>
          </a:xfrm>
          <a:prstGeom prst="straightConnector1">
            <a:avLst/>
          </a:prstGeom>
          <a:noFill/>
          <a:ln w="9525" cap="flat" cmpd="sng">
            <a:solidFill>
              <a:schemeClr val="dk1"/>
            </a:solidFill>
            <a:prstDash val="solid"/>
            <a:round/>
            <a:headEnd type="none" w="sm" len="sm"/>
            <a:tailEnd type="none" w="sm" len="sm"/>
          </a:ln>
          <a:effectLst>
            <a:outerShdw dist="9525" dir="3720001" algn="bl" rotWithShape="0">
              <a:schemeClr val="lt1"/>
            </a:outerShdw>
          </a:effectLst>
        </p:spPr>
      </p:cxnSp>
      <p:grpSp>
        <p:nvGrpSpPr>
          <p:cNvPr id="657" name="Google Shape;657;p54"/>
          <p:cNvGrpSpPr/>
          <p:nvPr/>
        </p:nvGrpSpPr>
        <p:grpSpPr>
          <a:xfrm>
            <a:off x="914105" y="1415299"/>
            <a:ext cx="10251824" cy="4446863"/>
            <a:chOff x="145483" y="784725"/>
            <a:chExt cx="8272042" cy="3720602"/>
          </a:xfrm>
        </p:grpSpPr>
        <p:pic>
          <p:nvPicPr>
            <p:cNvPr id="658" name="Google Shape;658;p54"/>
            <p:cNvPicPr preferRelativeResize="0"/>
            <p:nvPr/>
          </p:nvPicPr>
          <p:blipFill rotWithShape="1">
            <a:blip r:embed="rId3">
              <a:alphaModFix/>
            </a:blip>
            <a:srcRect l="3822" r="3823"/>
            <a:stretch/>
          </p:blipFill>
          <p:spPr>
            <a:xfrm>
              <a:off x="2753175" y="784725"/>
              <a:ext cx="2238175" cy="3720602"/>
            </a:xfrm>
            <a:prstGeom prst="rect">
              <a:avLst/>
            </a:prstGeom>
            <a:noFill/>
            <a:ln>
              <a:noFill/>
            </a:ln>
          </p:spPr>
        </p:pic>
        <p:sp>
          <p:nvSpPr>
            <p:cNvPr id="659" name="Google Shape;659;p54"/>
            <p:cNvSpPr/>
            <p:nvPr/>
          </p:nvSpPr>
          <p:spPr>
            <a:xfrm>
              <a:off x="4437175" y="1766225"/>
              <a:ext cx="337200" cy="337200"/>
            </a:xfrm>
            <a:prstGeom prst="ellipse">
              <a:avLst/>
            </a:prstGeom>
            <a:noFill/>
            <a:ln w="952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dirty="0">
                <a:solidFill>
                  <a:srgbClr val="000000"/>
                </a:solidFill>
                <a:latin typeface="Arial"/>
                <a:ea typeface="Arial"/>
                <a:cs typeface="Arial"/>
                <a:sym typeface="Arial"/>
              </a:endParaRPr>
            </a:p>
          </p:txBody>
        </p:sp>
        <p:sp>
          <p:nvSpPr>
            <p:cNvPr id="660" name="Google Shape;660;p54"/>
            <p:cNvSpPr/>
            <p:nvPr/>
          </p:nvSpPr>
          <p:spPr>
            <a:xfrm>
              <a:off x="145483" y="1335094"/>
              <a:ext cx="2840993" cy="621900"/>
            </a:xfrm>
            <a:prstGeom prst="rect">
              <a:avLst/>
            </a:prstGeom>
            <a:noFill/>
            <a:ln>
              <a:noFill/>
            </a:ln>
          </p:spPr>
          <p:txBody>
            <a:bodyPr spcFirstLastPara="1" wrap="square" lIns="0" tIns="0" rIns="0" bIns="0" anchor="t" anchorCtr="0">
              <a:noAutofit/>
            </a:bodyPr>
            <a:lstStyle/>
            <a:p>
              <a:pPr>
                <a:lnSpc>
                  <a:spcPct val="115000"/>
                </a:lnSpc>
                <a:buClr>
                  <a:srgbClr val="000000"/>
                </a:buClr>
                <a:buSzPts val="900"/>
              </a:pPr>
              <a:r>
                <a:rPr lang="tr-TR" sz="1467" b="1" dirty="0">
                  <a:solidFill>
                    <a:srgbClr val="A61C00"/>
                  </a:solidFill>
                  <a:latin typeface="Arial"/>
                  <a:ea typeface="Arial"/>
                  <a:cs typeface="Arial"/>
                  <a:sym typeface="Arial"/>
                </a:rPr>
                <a:t>İki CD20 antijen bağlanma bölgesi</a:t>
              </a:r>
              <a:r>
                <a:rPr lang="tr-TR" sz="1467" b="1" baseline="30000" dirty="0">
                  <a:solidFill>
                    <a:srgbClr val="A61C00"/>
                  </a:solidFill>
                  <a:latin typeface="Arial"/>
                  <a:ea typeface="Arial"/>
                  <a:cs typeface="Arial"/>
                  <a:sym typeface="Arial"/>
                </a:rPr>
                <a:t>1,2</a:t>
              </a:r>
            </a:p>
            <a:p>
              <a:pPr>
                <a:buClr>
                  <a:srgbClr val="000000"/>
                </a:buClr>
                <a:buSzPts val="900"/>
              </a:pPr>
              <a:r>
                <a:rPr lang="tr-TR" sz="1333" dirty="0">
                  <a:latin typeface="Arial"/>
                  <a:ea typeface="Arial"/>
                  <a:cs typeface="Arial"/>
                  <a:sym typeface="Arial"/>
                </a:rPr>
                <a:t>B hücrelerinin yüzeyinde eksprese edilen CD20'ye yüksek aviditeli, bivalent bağlanma,</a:t>
              </a:r>
              <a:r>
                <a:rPr lang="tr-TR" sz="1333" baseline="30000" dirty="0">
                  <a:latin typeface="Arial"/>
                  <a:ea typeface="Arial"/>
                  <a:cs typeface="Arial"/>
                  <a:sym typeface="Arial"/>
                </a:rPr>
                <a:t>1-3</a:t>
              </a:r>
              <a:r>
                <a:rPr lang="tr-TR" sz="1333" dirty="0">
                  <a:latin typeface="Arial"/>
                  <a:ea typeface="Arial"/>
                  <a:cs typeface="Arial"/>
                  <a:sym typeface="Arial"/>
                </a:rPr>
                <a:t> tümörü hedeflemeyi ve tutulmayı desteklemekte ve standart tedaviyi oluşturan </a:t>
              </a:r>
              <a:r>
                <a:rPr lang="en" sz="1333" dirty="0">
                  <a:latin typeface="Arial"/>
                  <a:ea typeface="Arial"/>
                  <a:cs typeface="Arial"/>
                  <a:sym typeface="Arial"/>
                </a:rPr>
                <a:t/>
              </a:r>
              <a:br>
                <a:rPr lang="en" sz="1333" dirty="0">
                  <a:latin typeface="Arial"/>
                  <a:ea typeface="Arial"/>
                  <a:cs typeface="Arial"/>
                  <a:sym typeface="Arial"/>
                </a:rPr>
              </a:br>
              <a:r>
                <a:rPr lang="tr-TR" sz="1333" dirty="0">
                  <a:latin typeface="Arial"/>
                  <a:ea typeface="Arial"/>
                  <a:cs typeface="Arial"/>
                  <a:sym typeface="Arial"/>
                </a:rPr>
                <a:t>anti-CD20 monoklonal antikorlarla </a:t>
              </a:r>
              <a:r>
                <a:rPr lang="en" sz="1333" dirty="0">
                  <a:latin typeface="Arial"/>
                  <a:ea typeface="Arial"/>
                  <a:cs typeface="Arial"/>
                  <a:sym typeface="Arial"/>
                </a:rPr>
                <a:t/>
              </a:r>
              <a:br>
                <a:rPr lang="en" sz="1333" dirty="0">
                  <a:latin typeface="Arial"/>
                  <a:ea typeface="Arial"/>
                  <a:cs typeface="Arial"/>
                  <a:sym typeface="Arial"/>
                </a:rPr>
              </a:br>
              <a:r>
                <a:rPr lang="tr-TR" sz="1333" dirty="0">
                  <a:latin typeface="Arial"/>
                  <a:ea typeface="Arial"/>
                  <a:cs typeface="Arial"/>
                  <a:sym typeface="Arial"/>
                </a:rPr>
                <a:t>kombinasyon tedavisini kolaylaştırmaktadır</a:t>
              </a:r>
              <a:r>
                <a:rPr lang="tr-TR" sz="1333" baseline="30000" dirty="0">
                  <a:latin typeface="Arial"/>
                  <a:ea typeface="Arial"/>
                  <a:cs typeface="Arial"/>
                  <a:sym typeface="Arial"/>
                </a:rPr>
                <a:t>2</a:t>
              </a:r>
            </a:p>
          </p:txBody>
        </p:sp>
        <p:sp>
          <p:nvSpPr>
            <p:cNvPr id="661" name="Google Shape;661;p54"/>
            <p:cNvSpPr/>
            <p:nvPr/>
          </p:nvSpPr>
          <p:spPr>
            <a:xfrm>
              <a:off x="423514" y="3494732"/>
              <a:ext cx="2841000" cy="621900"/>
            </a:xfrm>
            <a:prstGeom prst="rect">
              <a:avLst/>
            </a:prstGeom>
            <a:noFill/>
            <a:ln>
              <a:noFill/>
            </a:ln>
          </p:spPr>
          <p:txBody>
            <a:bodyPr spcFirstLastPara="1" wrap="square" lIns="0" tIns="0" rIns="0" bIns="0" anchor="t" anchorCtr="0">
              <a:noAutofit/>
            </a:bodyPr>
            <a:lstStyle/>
            <a:p>
              <a:pPr>
                <a:lnSpc>
                  <a:spcPct val="115000"/>
                </a:lnSpc>
                <a:buClr>
                  <a:srgbClr val="000000"/>
                </a:buClr>
                <a:buSzPts val="900"/>
              </a:pPr>
              <a:r>
                <a:rPr lang="tr-TR" sz="1467" b="1" dirty="0">
                  <a:latin typeface="Arial"/>
                  <a:ea typeface="Arial"/>
                  <a:cs typeface="Arial"/>
                  <a:sym typeface="Arial"/>
                </a:rPr>
                <a:t>Sessiz Fc bölgesi</a:t>
              </a:r>
              <a:r>
                <a:rPr lang="tr-TR" sz="1467" b="1" baseline="30000" dirty="0">
                  <a:latin typeface="Arial"/>
                  <a:ea typeface="Arial"/>
                  <a:cs typeface="Arial"/>
                  <a:sym typeface="Arial"/>
                </a:rPr>
                <a:t>1,2</a:t>
              </a:r>
            </a:p>
            <a:p>
              <a:pPr>
                <a:buClr>
                  <a:srgbClr val="000000"/>
                </a:buClr>
                <a:buSzPts val="900"/>
              </a:pPr>
              <a:r>
                <a:rPr lang="tr-TR" sz="1200" dirty="0">
                  <a:latin typeface="Arial"/>
                  <a:ea typeface="Arial"/>
                  <a:cs typeface="Arial"/>
                  <a:sym typeface="Arial"/>
                </a:rPr>
                <a:t>Glofitamabın, yarılanma ömrünü BiTE'lere kıyasla uzatan bir Fc bölgesi vardır. Bu sessiz bölge, T hücresi lizisini önlemek için ADCC/ADCP/CDC'yi ortadan kaldırmaktadır</a:t>
              </a:r>
              <a:r>
                <a:rPr lang="tr-TR" sz="1200" baseline="30000" dirty="0">
                  <a:latin typeface="Arial"/>
                  <a:ea typeface="Arial"/>
                  <a:cs typeface="Arial"/>
                  <a:sym typeface="Arial"/>
                </a:rPr>
                <a:t>1,2</a:t>
              </a:r>
            </a:p>
          </p:txBody>
        </p:sp>
        <p:sp>
          <p:nvSpPr>
            <p:cNvPr id="662" name="Google Shape;662;p54"/>
            <p:cNvSpPr/>
            <p:nvPr/>
          </p:nvSpPr>
          <p:spPr>
            <a:xfrm>
              <a:off x="5110625" y="1872450"/>
              <a:ext cx="3306900" cy="621900"/>
            </a:xfrm>
            <a:prstGeom prst="rect">
              <a:avLst/>
            </a:prstGeom>
            <a:noFill/>
            <a:ln>
              <a:noFill/>
            </a:ln>
          </p:spPr>
          <p:txBody>
            <a:bodyPr spcFirstLastPara="1" wrap="square" lIns="0" tIns="0" rIns="0" bIns="0" anchor="t" anchorCtr="0">
              <a:noAutofit/>
            </a:bodyPr>
            <a:lstStyle/>
            <a:p>
              <a:pPr>
                <a:lnSpc>
                  <a:spcPct val="115000"/>
                </a:lnSpc>
                <a:buClr>
                  <a:srgbClr val="000000"/>
                </a:buClr>
                <a:buSzPts val="900"/>
              </a:pPr>
              <a:r>
                <a:rPr lang="tr-TR" sz="1467" b="1" dirty="0">
                  <a:latin typeface="Arial"/>
                  <a:ea typeface="Arial"/>
                  <a:cs typeface="Arial"/>
                  <a:sym typeface="Arial"/>
                </a:rPr>
                <a:t>Esnek bağlayıcı</a:t>
              </a:r>
            </a:p>
            <a:p>
              <a:pPr>
                <a:buClr>
                  <a:srgbClr val="000000"/>
                </a:buClr>
                <a:buSzPts val="900"/>
              </a:pPr>
              <a:r>
                <a:rPr lang="tr-TR" sz="1333" dirty="0">
                  <a:latin typeface="Arial"/>
                  <a:ea typeface="Arial"/>
                  <a:cs typeface="Arial"/>
                  <a:sym typeface="Arial"/>
                </a:rPr>
                <a:t>B</a:t>
              </a:r>
              <a:r>
                <a:rPr lang="tr-TR" sz="1333" b="1" dirty="0">
                  <a:latin typeface="Arial"/>
                  <a:ea typeface="Arial"/>
                  <a:cs typeface="Arial"/>
                  <a:sym typeface="Arial"/>
                </a:rPr>
                <a:t> </a:t>
              </a:r>
              <a:r>
                <a:rPr lang="tr-TR" sz="1333" dirty="0">
                  <a:latin typeface="Arial"/>
                  <a:ea typeface="Arial"/>
                  <a:cs typeface="Arial"/>
                  <a:sym typeface="Arial"/>
                </a:rPr>
                <a:t>ve T hücresi bağlanma bölgelerinin baştan sona füzyonu</a:t>
              </a:r>
              <a:r>
                <a:rPr lang="tr-TR" sz="1333" baseline="30000" dirty="0">
                  <a:latin typeface="Arial"/>
                  <a:ea typeface="Arial"/>
                  <a:cs typeface="Arial"/>
                  <a:sym typeface="Arial"/>
                </a:rPr>
                <a:t>1,2</a:t>
              </a:r>
            </a:p>
            <a:p>
              <a:pPr>
                <a:buClr>
                  <a:srgbClr val="000000"/>
                </a:buClr>
                <a:buSzPts val="900"/>
              </a:pPr>
              <a:endParaRPr sz="1200" dirty="0">
                <a:solidFill>
                  <a:srgbClr val="5F5F5F"/>
                </a:solidFill>
                <a:latin typeface="Arial"/>
                <a:ea typeface="Arial"/>
                <a:cs typeface="Arial"/>
                <a:sym typeface="Arial"/>
              </a:endParaRPr>
            </a:p>
          </p:txBody>
        </p:sp>
        <p:sp>
          <p:nvSpPr>
            <p:cNvPr id="663" name="Google Shape;663;p54"/>
            <p:cNvSpPr/>
            <p:nvPr/>
          </p:nvSpPr>
          <p:spPr>
            <a:xfrm>
              <a:off x="5110615" y="2494342"/>
              <a:ext cx="2841000" cy="621900"/>
            </a:xfrm>
            <a:prstGeom prst="rect">
              <a:avLst/>
            </a:prstGeom>
            <a:noFill/>
            <a:ln>
              <a:noFill/>
            </a:ln>
          </p:spPr>
          <p:txBody>
            <a:bodyPr spcFirstLastPara="1" wrap="square" lIns="0" tIns="0" rIns="0" bIns="0" anchor="t" anchorCtr="0">
              <a:noAutofit/>
            </a:bodyPr>
            <a:lstStyle/>
            <a:p>
              <a:pPr>
                <a:lnSpc>
                  <a:spcPct val="115000"/>
                </a:lnSpc>
                <a:buClr>
                  <a:srgbClr val="000000"/>
                </a:buClr>
                <a:buSzPts val="900"/>
              </a:pPr>
              <a:r>
                <a:rPr lang="tr-TR" sz="1467" b="1" dirty="0">
                  <a:latin typeface="Arial"/>
                  <a:ea typeface="Arial"/>
                  <a:cs typeface="Arial"/>
                  <a:sym typeface="Arial"/>
                </a:rPr>
                <a:t>CD3 antijen bağlanma bölgesi</a:t>
              </a:r>
              <a:r>
                <a:rPr lang="tr-TR" sz="1467" b="1" baseline="30000" dirty="0">
                  <a:latin typeface="Arial"/>
                  <a:ea typeface="Arial"/>
                  <a:cs typeface="Arial"/>
                  <a:sym typeface="Arial"/>
                </a:rPr>
                <a:t>1,2</a:t>
              </a:r>
            </a:p>
            <a:p>
              <a:pPr>
                <a:buClr>
                  <a:srgbClr val="000000"/>
                </a:buClr>
                <a:buSzPts val="900"/>
              </a:pPr>
              <a:r>
                <a:rPr lang="tr-TR" sz="1333" dirty="0">
                  <a:latin typeface="Arial"/>
                  <a:ea typeface="Arial"/>
                  <a:cs typeface="Arial"/>
                  <a:sym typeface="Arial"/>
                </a:rPr>
                <a:t>T hücrelerinin yüzeyindeki TCR kompleksinin bir bileşeni olan CD3ε'e monovalent bağlanma</a:t>
              </a:r>
              <a:r>
                <a:rPr lang="tr-TR" sz="1333" baseline="30000" dirty="0">
                  <a:latin typeface="Arial"/>
                  <a:ea typeface="Arial"/>
                  <a:cs typeface="Arial"/>
                  <a:sym typeface="Arial"/>
                </a:rPr>
                <a:t>1,2,4,5</a:t>
              </a:r>
            </a:p>
          </p:txBody>
        </p:sp>
        <p:cxnSp>
          <p:nvCxnSpPr>
            <p:cNvPr id="664" name="Google Shape;664;p54"/>
            <p:cNvCxnSpPr/>
            <p:nvPr/>
          </p:nvCxnSpPr>
          <p:spPr>
            <a:xfrm rot="10800000">
              <a:off x="2777650" y="1430975"/>
              <a:ext cx="1646700" cy="10200"/>
            </a:xfrm>
            <a:prstGeom prst="straightConnector1">
              <a:avLst/>
            </a:prstGeom>
            <a:noFill/>
            <a:ln w="9525" cap="flat" cmpd="sng">
              <a:solidFill>
                <a:schemeClr val="dk1"/>
              </a:solidFill>
              <a:prstDash val="solid"/>
              <a:round/>
              <a:headEnd type="none" w="sm" len="sm"/>
              <a:tailEnd type="none" w="sm" len="sm"/>
            </a:ln>
            <a:effectLst>
              <a:outerShdw dist="9525" dir="3720001" algn="bl" rotWithShape="0">
                <a:schemeClr val="lt1"/>
              </a:outerShdw>
            </a:effectLst>
          </p:spPr>
        </p:cxnSp>
        <p:cxnSp>
          <p:nvCxnSpPr>
            <p:cNvPr id="665" name="Google Shape;665;p54"/>
            <p:cNvCxnSpPr/>
            <p:nvPr/>
          </p:nvCxnSpPr>
          <p:spPr>
            <a:xfrm rot="10800000">
              <a:off x="3224350" y="1441250"/>
              <a:ext cx="0" cy="753900"/>
            </a:xfrm>
            <a:prstGeom prst="straightConnector1">
              <a:avLst/>
            </a:prstGeom>
            <a:noFill/>
            <a:ln w="9525" cap="flat" cmpd="sng">
              <a:solidFill>
                <a:schemeClr val="dk1"/>
              </a:solidFill>
              <a:prstDash val="solid"/>
              <a:round/>
              <a:headEnd type="none" w="sm" len="sm"/>
              <a:tailEnd type="none" w="sm" len="sm"/>
            </a:ln>
            <a:effectLst>
              <a:outerShdw dist="9525" dir="3720001" algn="bl" rotWithShape="0">
                <a:schemeClr val="lt1"/>
              </a:outerShdw>
            </a:effectLst>
          </p:spPr>
        </p:cxnSp>
        <p:cxnSp>
          <p:nvCxnSpPr>
            <p:cNvPr id="666" name="Google Shape;666;p54"/>
            <p:cNvCxnSpPr>
              <a:endCxn id="659" idx="6"/>
            </p:cNvCxnSpPr>
            <p:nvPr/>
          </p:nvCxnSpPr>
          <p:spPr>
            <a:xfrm rot="10800000">
              <a:off x="4774375" y="1934825"/>
              <a:ext cx="267900" cy="0"/>
            </a:xfrm>
            <a:prstGeom prst="straightConnector1">
              <a:avLst/>
            </a:prstGeom>
            <a:noFill/>
            <a:ln w="9525" cap="flat" cmpd="sng">
              <a:solidFill>
                <a:schemeClr val="dk1"/>
              </a:solidFill>
              <a:prstDash val="solid"/>
              <a:round/>
              <a:headEnd type="none" w="sm" len="sm"/>
              <a:tailEnd type="none" w="sm" len="sm"/>
            </a:ln>
            <a:effectLst>
              <a:outerShdw dist="9525" dir="3720001" algn="bl" rotWithShape="0">
                <a:schemeClr val="lt1"/>
              </a:outerShdw>
            </a:effectLst>
          </p:spPr>
        </p:cxnSp>
        <p:cxnSp>
          <p:nvCxnSpPr>
            <p:cNvPr id="667" name="Google Shape;667;p54"/>
            <p:cNvCxnSpPr/>
            <p:nvPr/>
          </p:nvCxnSpPr>
          <p:spPr>
            <a:xfrm rot="10800000">
              <a:off x="4277875" y="2578900"/>
              <a:ext cx="764400" cy="0"/>
            </a:xfrm>
            <a:prstGeom prst="straightConnector1">
              <a:avLst/>
            </a:prstGeom>
            <a:noFill/>
            <a:ln w="9525" cap="flat" cmpd="sng">
              <a:solidFill>
                <a:schemeClr val="dk1"/>
              </a:solidFill>
              <a:prstDash val="solid"/>
              <a:round/>
              <a:headEnd type="none" w="sm" len="sm"/>
              <a:tailEnd type="none" w="sm" len="sm"/>
            </a:ln>
            <a:effectLst>
              <a:outerShdw dist="9525" dir="3720001" algn="bl" rotWithShape="0">
                <a:schemeClr val="lt1"/>
              </a:outerShdw>
            </a:effectLst>
          </p:spPr>
        </p:cxnSp>
        <p:sp>
          <p:nvSpPr>
            <p:cNvPr id="668" name="Google Shape;668;p54"/>
            <p:cNvSpPr/>
            <p:nvPr/>
          </p:nvSpPr>
          <p:spPr>
            <a:xfrm>
              <a:off x="5110625" y="1335100"/>
              <a:ext cx="2375700" cy="621900"/>
            </a:xfrm>
            <a:prstGeom prst="rect">
              <a:avLst/>
            </a:prstGeom>
            <a:noFill/>
            <a:ln>
              <a:noFill/>
            </a:ln>
          </p:spPr>
          <p:txBody>
            <a:bodyPr spcFirstLastPara="1" wrap="square" lIns="0" tIns="0" rIns="0" bIns="0" anchor="t" anchorCtr="0">
              <a:noAutofit/>
            </a:bodyPr>
            <a:lstStyle/>
            <a:p>
              <a:pPr>
                <a:buClr>
                  <a:srgbClr val="000000"/>
                </a:buClr>
                <a:buSzPts val="900"/>
              </a:pPr>
              <a:r>
                <a:rPr lang="tr-TR" sz="1467" b="1" dirty="0">
                  <a:latin typeface="Arial"/>
                  <a:ea typeface="Arial"/>
                  <a:cs typeface="Arial"/>
                  <a:sym typeface="Arial"/>
                </a:rPr>
                <a:t>3x Fab Bölgesi (FR olarak belirtilmiştir)</a:t>
              </a:r>
            </a:p>
          </p:txBody>
        </p:sp>
        <p:sp>
          <p:nvSpPr>
            <p:cNvPr id="669" name="Google Shape;669;p54"/>
            <p:cNvSpPr/>
            <p:nvPr/>
          </p:nvSpPr>
          <p:spPr>
            <a:xfrm>
              <a:off x="3187325" y="2288193"/>
              <a:ext cx="267900" cy="290700"/>
            </a:xfrm>
            <a:prstGeom prst="rect">
              <a:avLst/>
            </a:prstGeom>
            <a:noFill/>
            <a:ln>
              <a:noFill/>
            </a:ln>
          </p:spPr>
          <p:txBody>
            <a:bodyPr spcFirstLastPara="1" wrap="square" lIns="0" tIns="0" rIns="0" bIns="0" anchor="t" anchorCtr="0">
              <a:noAutofit/>
            </a:bodyPr>
            <a:lstStyle/>
            <a:p>
              <a:pPr>
                <a:buClr>
                  <a:srgbClr val="000000"/>
                </a:buClr>
                <a:buSzPts val="900"/>
              </a:pPr>
              <a:r>
                <a:rPr lang="tr-TR" sz="1467" b="1" dirty="0">
                  <a:solidFill>
                    <a:srgbClr val="A61C00"/>
                  </a:solidFill>
                  <a:latin typeface="Arial"/>
                  <a:ea typeface="Arial"/>
                  <a:cs typeface="Arial"/>
                  <a:sym typeface="Arial"/>
                </a:rPr>
                <a:t>FR</a:t>
              </a:r>
            </a:p>
          </p:txBody>
        </p:sp>
        <p:sp>
          <p:nvSpPr>
            <p:cNvPr id="670" name="Google Shape;670;p54"/>
            <p:cNvSpPr/>
            <p:nvPr/>
          </p:nvSpPr>
          <p:spPr>
            <a:xfrm>
              <a:off x="4526125" y="1335100"/>
              <a:ext cx="267900" cy="290700"/>
            </a:xfrm>
            <a:prstGeom prst="rect">
              <a:avLst/>
            </a:prstGeom>
            <a:noFill/>
            <a:ln>
              <a:noFill/>
            </a:ln>
          </p:spPr>
          <p:txBody>
            <a:bodyPr spcFirstLastPara="1" wrap="square" lIns="0" tIns="0" rIns="0" bIns="0" anchor="t" anchorCtr="0">
              <a:noAutofit/>
            </a:bodyPr>
            <a:lstStyle/>
            <a:p>
              <a:pPr>
                <a:buClr>
                  <a:srgbClr val="000000"/>
                </a:buClr>
                <a:buSzPts val="900"/>
              </a:pPr>
              <a:r>
                <a:rPr lang="tr-TR" sz="1467" b="1" dirty="0">
                  <a:solidFill>
                    <a:srgbClr val="A61C00"/>
                  </a:solidFill>
                  <a:latin typeface="Arial"/>
                  <a:ea typeface="Arial"/>
                  <a:cs typeface="Arial"/>
                  <a:sym typeface="Arial"/>
                </a:rPr>
                <a:t>FR</a:t>
              </a:r>
            </a:p>
          </p:txBody>
        </p:sp>
        <p:sp>
          <p:nvSpPr>
            <p:cNvPr id="671" name="Google Shape;671;p54"/>
            <p:cNvSpPr/>
            <p:nvPr/>
          </p:nvSpPr>
          <p:spPr>
            <a:xfrm>
              <a:off x="4133250" y="2288193"/>
              <a:ext cx="267900" cy="290700"/>
            </a:xfrm>
            <a:prstGeom prst="rect">
              <a:avLst/>
            </a:prstGeom>
            <a:noFill/>
            <a:ln>
              <a:noFill/>
            </a:ln>
          </p:spPr>
          <p:txBody>
            <a:bodyPr spcFirstLastPara="1" wrap="square" lIns="0" tIns="0" rIns="0" bIns="0" anchor="t" anchorCtr="0">
              <a:noAutofit/>
            </a:bodyPr>
            <a:lstStyle/>
            <a:p>
              <a:pPr>
                <a:buClr>
                  <a:srgbClr val="000000"/>
                </a:buClr>
                <a:buSzPts val="900"/>
              </a:pPr>
              <a:r>
                <a:rPr lang="tr-TR" sz="1467" b="1" dirty="0">
                  <a:solidFill>
                    <a:schemeClr val="accent1"/>
                  </a:solidFill>
                  <a:latin typeface="Arial"/>
                  <a:ea typeface="Arial"/>
                  <a:cs typeface="Arial"/>
                  <a:sym typeface="Arial"/>
                </a:rPr>
                <a:t>FR</a:t>
              </a:r>
            </a:p>
          </p:txBody>
        </p:sp>
      </p:grpSp>
      <p:sp>
        <p:nvSpPr>
          <p:cNvPr id="2" name="Rectangle 1"/>
          <p:cNvSpPr>
            <a:spLocks noChangeArrowheads="1"/>
          </p:cNvSpPr>
          <p:nvPr/>
        </p:nvSpPr>
        <p:spPr bwMode="auto">
          <a:xfrm>
            <a:off x="7119444" y="5932459"/>
            <a:ext cx="5159857" cy="9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Bacac M, Fauti T, Sam J, et al. "A novel ROR1-targeting bispecific antibody prevents ROR1 signaling and shows therapeutic efficacy in preclinical models of hematologic and solid cancers." OncoImmunology. 2016;5(5)</a:t>
            </a:r>
          </a:p>
          <a:p>
            <a:pPr algn="r" defTabSz="1219170" eaLnBrk="0" fontAlgn="base" hangingPunct="0">
              <a:spcBef>
                <a:spcPct val="0"/>
              </a:spcBef>
              <a:spcAft>
                <a:spcPct val="0"/>
              </a:spcAft>
            </a:pPr>
            <a:r>
              <a:rPr lang="tr-TR" altLang="tr-TR" sz="667" dirty="0">
                <a:latin typeface="+mj-lt"/>
              </a:rPr>
              <a:t>2. Bacac M, Fauti T, Sam J, et al. "A Novel ROR1-Targeting Bispecific Antibody Prevents ROR1 Signaling and Shows Therapeutic Efficacy in Preclinical Models of Hematologic and Solid Cancers." Clinical Cancer Research. 2018;24(20):4785–4797.</a:t>
            </a:r>
          </a:p>
          <a:p>
            <a:pPr algn="r" defTabSz="1219170" eaLnBrk="0" fontAlgn="base" hangingPunct="0">
              <a:spcBef>
                <a:spcPct val="0"/>
              </a:spcBef>
              <a:spcAft>
                <a:spcPct val="0"/>
              </a:spcAft>
            </a:pPr>
            <a:r>
              <a:rPr lang="tr-TR" altLang="tr-TR" sz="667" dirty="0">
                <a:latin typeface="+mj-lt"/>
              </a:rPr>
              <a:t>3. Payandeh Z, Yarahmadi R, Narimani M, Sadeghi S, Mard-Soltani M. "Immune therapy of cancer: from monoclonal antibodies to immune checkpoint inhibitors and CAR-T cells." Biomedicine &amp; Pharmacotherapy. 2019;109:2415–2426.</a:t>
            </a:r>
          </a:p>
          <a:p>
            <a:pPr algn="r" defTabSz="1219170" eaLnBrk="0" fontAlgn="base" hangingPunct="0">
              <a:spcBef>
                <a:spcPct val="0"/>
              </a:spcBef>
              <a:spcAft>
                <a:spcPct val="0"/>
              </a:spcAft>
            </a:pPr>
            <a:r>
              <a:rPr lang="tr-TR" altLang="tr-TR" sz="667" dirty="0">
                <a:latin typeface="+mj-lt"/>
              </a:rPr>
              <a:t>4. Kontermann RE, Brinkmann U. "Bispecific antibodies." Drug Discovery Today. 2015;20(7):838–847.</a:t>
            </a:r>
          </a:p>
          <a:p>
            <a:pPr algn="r" defTabSz="1219170" eaLnBrk="0" fontAlgn="base" hangingPunct="0">
              <a:spcBef>
                <a:spcPct val="0"/>
              </a:spcBef>
              <a:spcAft>
                <a:spcPct val="0"/>
              </a:spcAft>
            </a:pPr>
            <a:r>
              <a:rPr lang="tr-TR" altLang="tr-TR" sz="667" dirty="0">
                <a:latin typeface="+mj-lt"/>
              </a:rPr>
              <a:t>5. Nelson AL. "Antibody fragments: hope and hype." mAbs. 2010;2(1):77–83.</a:t>
            </a:r>
          </a:p>
        </p:txBody>
      </p:sp>
    </p:spTree>
    <p:extLst>
      <p:ext uri="{BB962C8B-B14F-4D97-AF65-F5344CB8AC3E}">
        <p14:creationId xmlns:p14="http://schemas.microsoft.com/office/powerpoint/2010/main" val="11489688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5"/>
          <p:cNvSpPr txBox="1">
            <a:spLocks noGrp="1"/>
          </p:cNvSpPr>
          <p:nvPr>
            <p:ph type="body" idx="1"/>
          </p:nvPr>
        </p:nvSpPr>
        <p:spPr>
          <a:xfrm>
            <a:off x="472600" y="6448916"/>
            <a:ext cx="2830000" cy="143600"/>
          </a:xfrm>
          <a:prstGeom prst="rect">
            <a:avLst/>
          </a:prstGeom>
          <a:noFill/>
          <a:ln>
            <a:noFill/>
          </a:ln>
        </p:spPr>
        <p:txBody>
          <a:bodyPr spcFirstLastPara="1" wrap="square" lIns="0" tIns="0" rIns="0" bIns="0" anchor="b" anchorCtr="0">
            <a:noAutofit/>
          </a:bodyPr>
          <a:lstStyle/>
          <a:p>
            <a:pPr marL="0" indent="0"/>
            <a:r>
              <a:rPr lang="tr-TR" dirty="0"/>
              <a:t> </a:t>
            </a:r>
            <a:r>
              <a:rPr lang="tr-TR" dirty="0">
                <a:solidFill>
                  <a:srgbClr val="000000"/>
                </a:solidFill>
              </a:rPr>
              <a:t>TCR, T hücresi reseptörü.</a:t>
            </a:r>
          </a:p>
        </p:txBody>
      </p:sp>
      <p:sp>
        <p:nvSpPr>
          <p:cNvPr id="679" name="Google Shape;679;p55"/>
          <p:cNvSpPr/>
          <p:nvPr/>
        </p:nvSpPr>
        <p:spPr>
          <a:xfrm>
            <a:off x="7867300" y="1459133"/>
            <a:ext cx="3623600" cy="1638000"/>
          </a:xfrm>
          <a:prstGeom prst="rect">
            <a:avLst/>
          </a:prstGeom>
          <a:solidFill>
            <a:srgbClr val="FFE5CC"/>
          </a:solidFill>
          <a:ln w="9525"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000"/>
            </a:pPr>
            <a:r>
              <a:rPr lang="tr-TR" sz="1333" b="1" dirty="0">
                <a:latin typeface="Arial"/>
                <a:ea typeface="Arial"/>
                <a:cs typeface="Arial"/>
                <a:sym typeface="Arial"/>
              </a:rPr>
              <a:t>2:1 formatı (CD20:CD3) CD3'e ve 2 x CD20'ye bağlanmayı sağlamaktadır</a:t>
            </a:r>
          </a:p>
          <a:p>
            <a:pPr marL="304792" indent="-237061">
              <a:spcBef>
                <a:spcPts val="800"/>
              </a:spcBef>
              <a:buClr>
                <a:srgbClr val="0B41CD"/>
              </a:buClr>
              <a:buSzPts val="1000"/>
              <a:buFont typeface="Arial"/>
              <a:buChar char="●"/>
            </a:pPr>
            <a:r>
              <a:rPr lang="tr-TR" sz="1333" dirty="0">
                <a:latin typeface="Arial"/>
                <a:ea typeface="Arial"/>
                <a:cs typeface="Arial"/>
                <a:sym typeface="Arial"/>
              </a:rPr>
              <a:t>Glofitamab, T hücrelerinin yüzeyindeki TCR kompleksinin bir bileşeni olan CD3ε'e ve B hücrelerinin yüzeyindeki iki CD20 antijenine eş zamanlı olarak bağlanmaktadır</a:t>
            </a:r>
            <a:r>
              <a:rPr lang="tr-TR" sz="1333" baseline="30000" dirty="0">
                <a:latin typeface="Arial"/>
                <a:ea typeface="Arial"/>
                <a:cs typeface="Arial"/>
                <a:sym typeface="Arial"/>
              </a:rPr>
              <a:t>1-4</a:t>
            </a:r>
          </a:p>
        </p:txBody>
      </p:sp>
      <p:sp>
        <p:nvSpPr>
          <p:cNvPr id="680" name="Google Shape;680;p55"/>
          <p:cNvSpPr/>
          <p:nvPr/>
        </p:nvSpPr>
        <p:spPr>
          <a:xfrm>
            <a:off x="7867300" y="3275767"/>
            <a:ext cx="3623600" cy="2243600"/>
          </a:xfrm>
          <a:prstGeom prst="rect">
            <a:avLst/>
          </a:prstGeom>
          <a:solidFill>
            <a:srgbClr val="FFE5CC"/>
          </a:solidFill>
          <a:ln w="9525"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000"/>
            </a:pPr>
            <a:r>
              <a:rPr lang="tr-TR" sz="1333" b="1" dirty="0">
                <a:latin typeface="Arial"/>
                <a:ea typeface="Arial"/>
                <a:cs typeface="Arial"/>
                <a:sym typeface="Arial"/>
              </a:rPr>
              <a:t>Sinaps oluşumu</a:t>
            </a:r>
          </a:p>
          <a:p>
            <a:pPr marL="304792" indent="-237061">
              <a:spcBef>
                <a:spcPts val="800"/>
              </a:spcBef>
              <a:buClr>
                <a:srgbClr val="0B41CD"/>
              </a:buClr>
              <a:buSzPts val="1000"/>
              <a:buFont typeface="Arial"/>
              <a:buChar char="●"/>
            </a:pPr>
            <a:r>
              <a:rPr lang="tr-TR" sz="1333" dirty="0">
                <a:latin typeface="Arial"/>
                <a:ea typeface="Arial"/>
                <a:cs typeface="Arial"/>
                <a:sym typeface="Arial"/>
              </a:rPr>
              <a:t>Glofitamabın bağlanması (yani CD3ε ve 2 x CD20'ye bağlanma), TCR'nin çapraz bağ oluşturmasına ve bir immünolojik sinaps oluşumuna yol açmaktadır </a:t>
            </a:r>
          </a:p>
          <a:p>
            <a:pPr marL="304792" indent="-237061">
              <a:buClr>
                <a:srgbClr val="0B41CD"/>
              </a:buClr>
              <a:buSzPts val="1000"/>
              <a:buFont typeface="Arial"/>
              <a:buChar char="●"/>
            </a:pPr>
            <a:r>
              <a:rPr lang="tr-TR" sz="1333" dirty="0">
                <a:latin typeface="Arial"/>
                <a:ea typeface="Arial"/>
                <a:cs typeface="Arial"/>
                <a:sym typeface="Arial"/>
              </a:rPr>
              <a:t>Daha sonra T hücreleri aktive olmakta ve CD20 eksprese eden tümör hücrelerinin güçlü bir lizise uğramasına ve hızlı ve uzun süreli T hücresi aktivasyonu ve proliferasyonuna yol açmaktadır</a:t>
            </a:r>
            <a:r>
              <a:rPr lang="tr-TR" sz="1333" baseline="30000" dirty="0">
                <a:latin typeface="Arial"/>
                <a:ea typeface="Arial"/>
                <a:cs typeface="Arial"/>
                <a:sym typeface="Arial"/>
              </a:rPr>
              <a:t>2-4</a:t>
            </a:r>
          </a:p>
        </p:txBody>
      </p:sp>
      <p:sp>
        <p:nvSpPr>
          <p:cNvPr id="681" name="Google Shape;681;p55"/>
          <p:cNvSpPr txBox="1"/>
          <p:nvPr/>
        </p:nvSpPr>
        <p:spPr>
          <a:xfrm>
            <a:off x="3630425" y="3008963"/>
            <a:ext cx="620800" cy="266800"/>
          </a:xfrm>
          <a:prstGeom prst="rect">
            <a:avLst/>
          </a:prstGeom>
          <a:noFill/>
          <a:ln>
            <a:noFill/>
          </a:ln>
        </p:spPr>
        <p:txBody>
          <a:bodyPr spcFirstLastPara="1" wrap="square" lIns="121900" tIns="60933" rIns="121900" bIns="60933" anchor="t" anchorCtr="0">
            <a:noAutofit/>
          </a:bodyPr>
          <a:lstStyle/>
          <a:p>
            <a:pPr algn="ctr">
              <a:buClr>
                <a:schemeClr val="lt1"/>
              </a:buClr>
              <a:buSzPts val="700"/>
            </a:pPr>
            <a:r>
              <a:rPr lang="tr-TR" sz="933" b="1" dirty="0">
                <a:solidFill>
                  <a:schemeClr val="lt1"/>
                </a:solidFill>
                <a:latin typeface="Arial"/>
                <a:ea typeface="Arial"/>
                <a:cs typeface="Arial"/>
                <a:sym typeface="Arial"/>
              </a:rPr>
              <a:t>CD3</a:t>
            </a:r>
          </a:p>
        </p:txBody>
      </p:sp>
      <p:sp>
        <p:nvSpPr>
          <p:cNvPr id="682" name="Google Shape;682;p55"/>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Glofitamabın 2:1 (CD20:CD3) moleküler formatı, CD20'ye bivalent ve C3'e monovalent bağlanmaya olanak sağlamaktadır </a:t>
            </a:r>
          </a:p>
        </p:txBody>
      </p:sp>
      <p:pic>
        <p:nvPicPr>
          <p:cNvPr id="683" name="Google Shape;683;p55"/>
          <p:cNvPicPr preferRelativeResize="0"/>
          <p:nvPr/>
        </p:nvPicPr>
        <p:blipFill rotWithShape="1">
          <a:blip r:embed="rId3">
            <a:alphaModFix/>
          </a:blip>
          <a:srcRect/>
          <a:stretch/>
        </p:blipFill>
        <p:spPr>
          <a:xfrm>
            <a:off x="304801" y="1459120"/>
            <a:ext cx="7460900" cy="4060147"/>
          </a:xfrm>
          <a:prstGeom prst="rect">
            <a:avLst/>
          </a:prstGeom>
          <a:noFill/>
          <a:ln>
            <a:noFill/>
          </a:ln>
        </p:spPr>
      </p:pic>
      <p:sp>
        <p:nvSpPr>
          <p:cNvPr id="684" name="Google Shape;684;p55"/>
          <p:cNvSpPr txBox="1"/>
          <p:nvPr/>
        </p:nvSpPr>
        <p:spPr>
          <a:xfrm>
            <a:off x="304967" y="1727933"/>
            <a:ext cx="1245200" cy="230800"/>
          </a:xfrm>
          <a:prstGeom prst="rect">
            <a:avLst/>
          </a:prstGeom>
          <a:solidFill>
            <a:srgbClr val="D7E5E9"/>
          </a:solidFill>
          <a:ln>
            <a:noFill/>
          </a:ln>
        </p:spPr>
        <p:txBody>
          <a:bodyPr spcFirstLastPara="1" wrap="square" lIns="121900" tIns="121900" rIns="121900" bIns="121900" anchor="ctr" anchorCtr="0">
            <a:noAutofit/>
          </a:bodyPr>
          <a:lstStyle/>
          <a:p>
            <a:pPr>
              <a:buClr>
                <a:srgbClr val="000000"/>
              </a:buClr>
              <a:buSzPts val="700"/>
            </a:pPr>
            <a:r>
              <a:rPr lang="tr-TR" sz="933" dirty="0">
                <a:solidFill>
                  <a:schemeClr val="dk1"/>
                </a:solidFill>
                <a:latin typeface="Arial"/>
                <a:ea typeface="Arial"/>
                <a:cs typeface="Arial"/>
                <a:sym typeface="Arial"/>
              </a:rPr>
              <a:t>Klinik öncesi modeller</a:t>
            </a:r>
          </a:p>
        </p:txBody>
      </p:sp>
      <p:sp>
        <p:nvSpPr>
          <p:cNvPr id="10" name="Dikdörtgen 9"/>
          <p:cNvSpPr/>
          <p:nvPr/>
        </p:nvSpPr>
        <p:spPr>
          <a:xfrm>
            <a:off x="398272" y="4019296"/>
            <a:ext cx="1633728" cy="211328"/>
          </a:xfrm>
          <a:prstGeom prst="rect">
            <a:avLst/>
          </a:prstGeom>
          <a:solidFill>
            <a:srgbClr val="2A2C33"/>
          </a:solidFill>
        </p:spPr>
        <p:txBody>
          <a:bodyPr wrap="none" lIns="0" tIns="0" rIns="0" bIns="0">
            <a:noAutofit/>
          </a:bodyPr>
          <a:lstStyle/>
          <a:p>
            <a:r>
              <a:rPr lang="tr-TR" sz="1200" b="1" dirty="0">
                <a:solidFill>
                  <a:srgbClr val="FFFFFF"/>
                </a:solidFill>
                <a:latin typeface="Arial"/>
              </a:rPr>
              <a:t>T hücresine bağlanma bölgesi</a:t>
            </a:r>
          </a:p>
        </p:txBody>
      </p:sp>
      <p:sp>
        <p:nvSpPr>
          <p:cNvPr id="11" name="Dikdörtgen 10"/>
          <p:cNvSpPr/>
          <p:nvPr/>
        </p:nvSpPr>
        <p:spPr>
          <a:xfrm>
            <a:off x="5303520" y="3730752"/>
            <a:ext cx="1780032" cy="239776"/>
          </a:xfrm>
          <a:prstGeom prst="rect">
            <a:avLst/>
          </a:prstGeom>
          <a:solidFill>
            <a:srgbClr val="4A5762"/>
          </a:solidFill>
        </p:spPr>
        <p:txBody>
          <a:bodyPr wrap="none" lIns="0" tIns="0" rIns="0" bIns="0">
            <a:noAutofit/>
          </a:bodyPr>
          <a:lstStyle/>
          <a:p>
            <a:r>
              <a:rPr lang="tr-TR" sz="1200" b="1" dirty="0">
                <a:solidFill>
                  <a:srgbClr val="FFFFFF"/>
                </a:solidFill>
                <a:latin typeface="Arial"/>
              </a:rPr>
              <a:t>B hücresine bağlanma bölgeleri</a:t>
            </a:r>
          </a:p>
        </p:txBody>
      </p:sp>
      <p:sp>
        <p:nvSpPr>
          <p:cNvPr id="2" name="Rectangle 1"/>
          <p:cNvSpPr>
            <a:spLocks noChangeArrowheads="1"/>
          </p:cNvSpPr>
          <p:nvPr/>
        </p:nvSpPr>
        <p:spPr bwMode="auto">
          <a:xfrm>
            <a:off x="2540409" y="6374150"/>
            <a:ext cx="9750425" cy="53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Arial" panose="020B0604020202020204" pitchFamily="34" charset="0"/>
              </a:rPr>
              <a:t>1. Ferl GZ, Kenanova V, Wu AM, Chatziioannou AF. "Imaging the distribution of therapeutic proteins with molecular PET and SPECT." Clinical and Translational Science. 2018;11(3):296–304.</a:t>
            </a:r>
          </a:p>
          <a:p>
            <a:pPr algn="r" defTabSz="1219170" eaLnBrk="0" fontAlgn="base" hangingPunct="0">
              <a:spcBef>
                <a:spcPct val="0"/>
              </a:spcBef>
              <a:spcAft>
                <a:spcPct val="0"/>
              </a:spcAft>
            </a:pPr>
            <a:r>
              <a:rPr lang="tr-TR" altLang="tr-TR" sz="667" dirty="0">
                <a:latin typeface="Arial" panose="020B0604020202020204" pitchFamily="34" charset="0"/>
              </a:rPr>
              <a:t>2. Sun LL, Ellerman D, Mathieu M, et al. "Anti-CD20/CD3 T cell-dependent bispecific antibody for the treatment of B cell malignancies." Science Translational Medicine. 2015;7(287):287ra70.</a:t>
            </a:r>
          </a:p>
          <a:p>
            <a:pPr algn="r" defTabSz="1219170" eaLnBrk="0" fontAlgn="base" hangingPunct="0">
              <a:spcBef>
                <a:spcPct val="0"/>
              </a:spcBef>
              <a:spcAft>
                <a:spcPct val="0"/>
              </a:spcAft>
            </a:pPr>
            <a:r>
              <a:rPr lang="tr-TR" altLang="tr-TR" sz="667" dirty="0">
                <a:latin typeface="Arial" panose="020B0604020202020204" pitchFamily="34" charset="0"/>
              </a:rPr>
              <a:t>3. Bacac M, Fauti T, Sam J, et al. "A Novel ROR1-Targeting Bispecific Antibody Prevents ROR1 Signaling and Shows Therapeutic Efficacy in Preclinical Models of Hematologic and Solid Cancers." Clinical Cancer Research. 2018;24(20):4785–4797.</a:t>
            </a:r>
          </a:p>
          <a:p>
            <a:pPr algn="r" defTabSz="1219170" eaLnBrk="0" fontAlgn="base" hangingPunct="0">
              <a:spcBef>
                <a:spcPct val="0"/>
              </a:spcBef>
              <a:spcAft>
                <a:spcPct val="0"/>
              </a:spcAft>
            </a:pPr>
            <a:r>
              <a:rPr lang="tr-TR" altLang="tr-TR" sz="667" dirty="0">
                <a:latin typeface="Arial" panose="020B0604020202020204" pitchFamily="34" charset="0"/>
              </a:rPr>
              <a:t>4. Dieckmann NM, Frazer GL, Asano Y, Stinchcombe JC, Griffiths GM. "The cytotoxic T lymphocyte immune synapse at a glance." Journal of Cell Science. 2016;129(2):2881–2886.</a:t>
            </a:r>
          </a:p>
        </p:txBody>
      </p:sp>
      <p:sp>
        <p:nvSpPr>
          <p:cNvPr id="3" name="Text Placeholder 2"/>
          <p:cNvSpPr>
            <a:spLocks noGrp="1"/>
          </p:cNvSpPr>
          <p:nvPr>
            <p:ph type="body" idx="2"/>
          </p:nvPr>
        </p:nvSpPr>
        <p:spPr/>
        <p:txBody>
          <a:bodyPr/>
          <a:lstStyle/>
          <a:p>
            <a:endParaRPr lang="tr-TR"/>
          </a:p>
        </p:txBody>
      </p:sp>
    </p:spTree>
    <p:extLst>
      <p:ext uri="{BB962C8B-B14F-4D97-AF65-F5344CB8AC3E}">
        <p14:creationId xmlns:p14="http://schemas.microsoft.com/office/powerpoint/2010/main" val="10155885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69"/>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rPr>
              <a:t>R/R DLBCL olan ve daha önce ≥2 tedavi uygulanan </a:t>
            </a:r>
            <a:r>
              <a:rPr lang="en" sz="2533" dirty="0">
                <a:solidFill>
                  <a:srgbClr val="0066CC"/>
                </a:solidFill>
              </a:rPr>
              <a:t/>
            </a:r>
            <a:br>
              <a:rPr lang="en" sz="2533" dirty="0">
                <a:solidFill>
                  <a:srgbClr val="0066CC"/>
                </a:solidFill>
              </a:rPr>
            </a:br>
            <a:r>
              <a:rPr lang="tr-TR" sz="2533" dirty="0">
                <a:solidFill>
                  <a:srgbClr val="0066CC"/>
                </a:solidFill>
              </a:rPr>
              <a:t>hastalarda yapılan tek kollu pivotal Faz II genişletme çalışması</a:t>
            </a:r>
            <a:r>
              <a:rPr lang="tr-TR" sz="2533" baseline="30000" dirty="0">
                <a:solidFill>
                  <a:srgbClr val="0066CC"/>
                </a:solidFill>
              </a:rPr>
              <a:t>1</a:t>
            </a:r>
          </a:p>
        </p:txBody>
      </p:sp>
      <p:sp>
        <p:nvSpPr>
          <p:cNvPr id="2212" name="Google Shape;2212;p69"/>
          <p:cNvSpPr txBox="1">
            <a:spLocks noGrp="1"/>
          </p:cNvSpPr>
          <p:nvPr>
            <p:ph type="body" idx="2"/>
          </p:nvPr>
        </p:nvSpPr>
        <p:spPr>
          <a:xfrm>
            <a:off x="508000" y="5860167"/>
            <a:ext cx="7660000" cy="716800"/>
          </a:xfrm>
          <a:prstGeom prst="rect">
            <a:avLst/>
          </a:prstGeom>
          <a:noFill/>
          <a:ln>
            <a:noFill/>
          </a:ln>
        </p:spPr>
        <p:txBody>
          <a:bodyPr spcFirstLastPara="1" wrap="square" lIns="0" tIns="0" rIns="0" bIns="0" anchor="b" anchorCtr="0">
            <a:noAutofit/>
          </a:bodyPr>
          <a:lstStyle/>
          <a:p>
            <a:pPr marL="0" indent="0"/>
            <a:r>
              <a:rPr lang="tr-TR" dirty="0"/>
              <a:t>*PET-BT'ye göre (Lugano kriterleri).</a:t>
            </a:r>
            <a:r>
              <a:rPr lang="tr-TR" baseline="30000" dirty="0"/>
              <a:t>1</a:t>
            </a:r>
            <a:r>
              <a:rPr lang="tr-TR" dirty="0"/>
              <a:t> </a:t>
            </a:r>
            <a:r>
              <a:rPr lang="tr-TR" baseline="30000" dirty="0"/>
              <a:t>†</a:t>
            </a:r>
            <a:r>
              <a:rPr lang="tr-TR" dirty="0"/>
              <a:t>IRC ve araştırmacıya göre. BHL, B hücreli lenfoma; CRS, sitokin salınım sendromu; BT, bilgisayarlı tomografi; DLBCL, diffüz büyük B hücreli lenfoma; ECOG, Avrupa Onkoloji İş Birliği Grubu performans durumu; FL, foliküler lenfoma; </a:t>
            </a:r>
            <a:r>
              <a:rPr lang="en" dirty="0"/>
              <a:t/>
            </a:r>
            <a:br>
              <a:rPr lang="en" dirty="0"/>
            </a:br>
            <a:r>
              <a:rPr lang="tr-TR" dirty="0"/>
              <a:t>Gpt, obinutuzumab ile ön tedavi; YDBHL, </a:t>
            </a:r>
            <a:r>
              <a:rPr lang="tr-TR"/>
              <a:t>yüksek dereceli </a:t>
            </a:r>
            <a:r>
              <a:rPr lang="tr-TR" dirty="0"/>
              <a:t>BHL; IRC, Bağımsız İnceleme Kurulu; NOS, başka şekilde belirtilmediği takdirde; </a:t>
            </a:r>
            <a:r>
              <a:rPr lang="en" dirty="0"/>
              <a:t/>
            </a:r>
            <a:br>
              <a:rPr lang="en" dirty="0"/>
            </a:br>
            <a:r>
              <a:rPr lang="tr-TR" dirty="0"/>
              <a:t>PET, pozitron emisyon tomografi; PMBCL, primer mediastinal BHL.</a:t>
            </a:r>
          </a:p>
        </p:txBody>
      </p:sp>
      <p:sp>
        <p:nvSpPr>
          <p:cNvPr id="2214" name="Google Shape;2214;p69"/>
          <p:cNvSpPr/>
          <p:nvPr/>
        </p:nvSpPr>
        <p:spPr>
          <a:xfrm>
            <a:off x="562333" y="1769042"/>
            <a:ext cx="3128800" cy="2548226"/>
          </a:xfrm>
          <a:prstGeom prst="rect">
            <a:avLst/>
          </a:prstGeom>
          <a:noFill/>
          <a:ln w="19050" cap="flat" cmpd="sng">
            <a:solidFill>
              <a:srgbClr val="0B41CD"/>
            </a:solidFill>
            <a:prstDash val="solid"/>
            <a:round/>
            <a:headEnd type="none" w="sm" len="sm"/>
            <a:tailEnd type="none" w="sm" len="sm"/>
          </a:ln>
        </p:spPr>
        <p:txBody>
          <a:bodyPr spcFirstLastPara="1" wrap="square" lIns="121900" tIns="121900" rIns="121900" bIns="121900" anchor="ctr" anchorCtr="0">
            <a:noAutofit/>
          </a:bodyPr>
          <a:lstStyle/>
          <a:p>
            <a:pPr marL="609585" indent="-431789">
              <a:buClr>
                <a:srgbClr val="0B41CD"/>
              </a:buClr>
              <a:buSzPts val="1500"/>
              <a:buFont typeface="Arial"/>
              <a:buChar char="•"/>
            </a:pPr>
            <a:endParaRPr lang="tr-TR" sz="1467" dirty="0">
              <a:solidFill>
                <a:srgbClr val="000000"/>
              </a:solidFill>
              <a:latin typeface="Arial"/>
              <a:ea typeface="Arial"/>
              <a:cs typeface="Arial"/>
              <a:sym typeface="Arial"/>
            </a:endParaRP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DLBCL NOS, YDBHL, tFL veya PMBHL</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ECOG PS 0–1</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Daha önce aşağıdakileri içeren ≥2 tedavi: </a:t>
            </a:r>
          </a:p>
          <a:p>
            <a:pPr marL="1219170" lvl="1" indent="-431789">
              <a:buClr>
                <a:srgbClr val="0B41CD"/>
              </a:buClr>
              <a:buSzPts val="1500"/>
              <a:buFont typeface="Arial"/>
              <a:buChar char="–"/>
            </a:pPr>
            <a:r>
              <a:rPr lang="tr-TR" sz="1467" dirty="0">
                <a:solidFill>
                  <a:srgbClr val="000000"/>
                </a:solidFill>
                <a:latin typeface="Arial"/>
                <a:ea typeface="Arial"/>
                <a:cs typeface="Arial"/>
                <a:sym typeface="Arial"/>
              </a:rPr>
              <a:t>anti-CD20 antikor</a:t>
            </a:r>
          </a:p>
          <a:p>
            <a:pPr marL="1219170" lvl="1" indent="-431789">
              <a:buClr>
                <a:srgbClr val="0B41CD"/>
              </a:buClr>
              <a:buSzPts val="1500"/>
              <a:buFont typeface="Arial"/>
              <a:buChar char="–"/>
            </a:pPr>
            <a:r>
              <a:rPr lang="tr-TR" sz="1467" dirty="0">
                <a:solidFill>
                  <a:srgbClr val="000000"/>
                </a:solidFill>
                <a:latin typeface="Arial"/>
                <a:ea typeface="Arial"/>
                <a:cs typeface="Arial"/>
                <a:sym typeface="Arial"/>
              </a:rPr>
              <a:t>Antrasiklin</a:t>
            </a:r>
          </a:p>
        </p:txBody>
      </p:sp>
      <p:sp>
        <p:nvSpPr>
          <p:cNvPr id="2215" name="Google Shape;2215;p69"/>
          <p:cNvSpPr/>
          <p:nvPr/>
        </p:nvSpPr>
        <p:spPr>
          <a:xfrm>
            <a:off x="562333" y="1362500"/>
            <a:ext cx="3128800" cy="420400"/>
          </a:xfrm>
          <a:prstGeom prst="rect">
            <a:avLst/>
          </a:prstGeom>
          <a:solidFill>
            <a:srgbClr val="0B41CD"/>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r>
              <a:rPr lang="tr-TR" sz="1600" dirty="0">
                <a:solidFill>
                  <a:schemeClr val="lt1"/>
                </a:solidFill>
                <a:latin typeface="Arial"/>
                <a:ea typeface="Arial"/>
                <a:cs typeface="Arial"/>
                <a:sym typeface="Arial"/>
              </a:rPr>
              <a:t>Önemli çalışmaya dahil edilme kriterleri</a:t>
            </a:r>
          </a:p>
        </p:txBody>
      </p:sp>
      <p:sp>
        <p:nvSpPr>
          <p:cNvPr id="2216" name="Google Shape;2216;p69"/>
          <p:cNvSpPr/>
          <p:nvPr/>
        </p:nvSpPr>
        <p:spPr>
          <a:xfrm>
            <a:off x="3827733" y="1803400"/>
            <a:ext cx="7507200" cy="2347600"/>
          </a:xfrm>
          <a:prstGeom prst="rect">
            <a:avLst/>
          </a:prstGeom>
          <a:noFill/>
          <a:ln w="19050" cap="flat" cmpd="sng">
            <a:solidFill>
              <a:srgbClr val="0B41C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100"/>
            </a:pPr>
            <a:r>
              <a:rPr lang="tr-TR" sz="1467" b="1" dirty="0">
                <a:solidFill>
                  <a:srgbClr val="000000"/>
                </a:solidFill>
                <a:latin typeface="Arial"/>
                <a:ea typeface="Arial"/>
                <a:cs typeface="Arial"/>
                <a:sym typeface="Arial"/>
              </a:rPr>
              <a:t>Sabit süreli tedavi </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Maks. 12 siklus</a:t>
            </a:r>
          </a:p>
          <a:p>
            <a:pPr>
              <a:spcBef>
                <a:spcPts val="1333"/>
              </a:spcBef>
              <a:buClr>
                <a:srgbClr val="000000"/>
              </a:buClr>
              <a:buSzPts val="1100"/>
            </a:pPr>
            <a:r>
              <a:rPr lang="tr-TR" sz="1467" b="1" dirty="0">
                <a:solidFill>
                  <a:srgbClr val="000000"/>
                </a:solidFill>
                <a:latin typeface="Arial"/>
                <a:ea typeface="Arial"/>
                <a:cs typeface="Arial"/>
                <a:sym typeface="Arial"/>
              </a:rPr>
              <a:t>CRS'nin azaltılması:</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Obinutuzumab ile ön tedavi (1 x 1000 mg)</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S1 Basamaklı doz artışı</a:t>
            </a:r>
          </a:p>
          <a:p>
            <a:pPr marL="609585" indent="-431789">
              <a:buClr>
                <a:srgbClr val="0B41CD"/>
              </a:buClr>
              <a:buSzPts val="1500"/>
              <a:buFont typeface="Arial"/>
              <a:buChar char="•"/>
            </a:pPr>
            <a:r>
              <a:rPr lang="tr-TR" sz="1467" dirty="0">
                <a:solidFill>
                  <a:srgbClr val="000000"/>
                </a:solidFill>
                <a:latin typeface="Arial"/>
                <a:ea typeface="Arial"/>
                <a:cs typeface="Arial"/>
                <a:sym typeface="Arial"/>
              </a:rPr>
              <a:t>İlk dozdan sonra izleme (2,5 mg)</a:t>
            </a:r>
          </a:p>
        </p:txBody>
      </p:sp>
      <p:sp>
        <p:nvSpPr>
          <p:cNvPr id="2217" name="Google Shape;2217;p69"/>
          <p:cNvSpPr/>
          <p:nvPr/>
        </p:nvSpPr>
        <p:spPr>
          <a:xfrm>
            <a:off x="3827600" y="1362500"/>
            <a:ext cx="7507200" cy="420400"/>
          </a:xfrm>
          <a:prstGeom prst="rect">
            <a:avLst/>
          </a:prstGeom>
          <a:solidFill>
            <a:srgbClr val="0B41CD"/>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r>
              <a:rPr lang="tr-TR" sz="1600" dirty="0">
                <a:solidFill>
                  <a:schemeClr val="lt1"/>
                </a:solidFill>
                <a:latin typeface="Arial"/>
                <a:ea typeface="Arial"/>
                <a:cs typeface="Arial"/>
                <a:sym typeface="Arial"/>
              </a:rPr>
              <a:t>Glofitamab IV uygulaması</a:t>
            </a:r>
          </a:p>
        </p:txBody>
      </p:sp>
      <p:pic>
        <p:nvPicPr>
          <p:cNvPr id="2218" name="Google Shape;2218;p69"/>
          <p:cNvPicPr preferRelativeResize="0"/>
          <p:nvPr/>
        </p:nvPicPr>
        <p:blipFill rotWithShape="1">
          <a:blip r:embed="rId3">
            <a:alphaModFix/>
          </a:blip>
          <a:srcRect/>
          <a:stretch/>
        </p:blipFill>
        <p:spPr>
          <a:xfrm>
            <a:off x="8043634" y="2037401"/>
            <a:ext cx="3220333" cy="1801033"/>
          </a:xfrm>
          <a:prstGeom prst="rect">
            <a:avLst/>
          </a:prstGeom>
          <a:noFill/>
          <a:ln w="19050" cap="flat" cmpd="sng">
            <a:solidFill>
              <a:schemeClr val="lt1"/>
            </a:solidFill>
            <a:prstDash val="solid"/>
            <a:round/>
            <a:headEnd type="none" w="sm" len="sm"/>
            <a:tailEnd type="none" w="sm" len="sm"/>
          </a:ln>
        </p:spPr>
      </p:pic>
      <p:sp>
        <p:nvSpPr>
          <p:cNvPr id="2219" name="Google Shape;2219;p69"/>
          <p:cNvSpPr/>
          <p:nvPr/>
        </p:nvSpPr>
        <p:spPr>
          <a:xfrm>
            <a:off x="562333" y="4756167"/>
            <a:ext cx="10818800" cy="1044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buClr>
                <a:srgbClr val="000000"/>
              </a:buClr>
              <a:buSzPts val="1200"/>
            </a:pPr>
            <a:r>
              <a:rPr lang="tr-TR" sz="1600" b="1" dirty="0">
                <a:solidFill>
                  <a:srgbClr val="000000"/>
                </a:solidFill>
                <a:latin typeface="Arial"/>
                <a:ea typeface="Arial"/>
                <a:cs typeface="Arial"/>
                <a:sym typeface="Arial"/>
              </a:rPr>
              <a:t>Primer: IRC'ye* göre CR (en iyi yanıt) oranı </a:t>
            </a:r>
          </a:p>
          <a:p>
            <a:pPr>
              <a:lnSpc>
                <a:spcPct val="115000"/>
              </a:lnSpc>
              <a:buClr>
                <a:srgbClr val="000000"/>
              </a:buClr>
              <a:buSzPts val="1200"/>
            </a:pPr>
            <a:r>
              <a:rPr lang="tr-TR" sz="1600" b="1" dirty="0">
                <a:solidFill>
                  <a:srgbClr val="000000"/>
                </a:solidFill>
                <a:latin typeface="Arial"/>
                <a:ea typeface="Arial"/>
                <a:cs typeface="Arial"/>
                <a:sym typeface="Arial"/>
              </a:rPr>
              <a:t>Önemli sekonder:</a:t>
            </a:r>
            <a:r>
              <a:rPr lang="tr-TR" sz="1600" dirty="0">
                <a:solidFill>
                  <a:srgbClr val="000000"/>
                </a:solidFill>
                <a:latin typeface="Arial"/>
                <a:ea typeface="Arial"/>
                <a:cs typeface="Arial"/>
                <a:sym typeface="Arial"/>
              </a:rPr>
              <a:t> ORR oranı,</a:t>
            </a:r>
            <a:r>
              <a:rPr lang="tr-TR" sz="1600" baseline="30000" dirty="0">
                <a:solidFill>
                  <a:srgbClr val="000000"/>
                </a:solidFill>
                <a:latin typeface="Arial"/>
                <a:ea typeface="Arial"/>
                <a:cs typeface="Arial"/>
                <a:sym typeface="Arial"/>
              </a:rPr>
              <a:t>† </a:t>
            </a:r>
            <a:r>
              <a:rPr lang="tr-TR" sz="2667" baseline="30000" dirty="0">
                <a:solidFill>
                  <a:srgbClr val="000000"/>
                </a:solidFill>
                <a:latin typeface="Arial"/>
                <a:ea typeface="Arial"/>
                <a:cs typeface="Arial"/>
                <a:sym typeface="Arial"/>
              </a:rPr>
              <a:t> </a:t>
            </a:r>
            <a:r>
              <a:rPr lang="tr-TR" sz="1600" dirty="0">
                <a:solidFill>
                  <a:srgbClr val="000000"/>
                </a:solidFill>
                <a:latin typeface="Arial"/>
                <a:ea typeface="Arial"/>
                <a:cs typeface="Arial"/>
                <a:sym typeface="Arial"/>
              </a:rPr>
              <a:t>DoR, DoCR,</a:t>
            </a:r>
            <a:r>
              <a:rPr lang="tr-TR" sz="1600" baseline="30000" dirty="0">
                <a:solidFill>
                  <a:srgbClr val="000000"/>
                </a:solidFill>
                <a:latin typeface="Arial"/>
                <a:ea typeface="Arial"/>
                <a:cs typeface="Arial"/>
                <a:sym typeface="Arial"/>
              </a:rPr>
              <a:t>†</a:t>
            </a:r>
            <a:r>
              <a:rPr lang="tr-TR" sz="1600" dirty="0">
                <a:solidFill>
                  <a:srgbClr val="000000"/>
                </a:solidFill>
                <a:latin typeface="Arial"/>
                <a:ea typeface="Arial"/>
                <a:cs typeface="Arial"/>
                <a:sym typeface="Arial"/>
              </a:rPr>
              <a:t> PFS ve OS </a:t>
            </a:r>
          </a:p>
        </p:txBody>
      </p:sp>
      <p:sp>
        <p:nvSpPr>
          <p:cNvPr id="2220" name="Google Shape;2220;p69"/>
          <p:cNvSpPr/>
          <p:nvPr/>
        </p:nvSpPr>
        <p:spPr>
          <a:xfrm>
            <a:off x="562333" y="4335751"/>
            <a:ext cx="10818800" cy="4204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r>
              <a:rPr lang="tr-TR" sz="1867" dirty="0">
                <a:solidFill>
                  <a:schemeClr val="lt1"/>
                </a:solidFill>
                <a:latin typeface="Arial"/>
                <a:ea typeface="Arial"/>
                <a:cs typeface="Arial"/>
                <a:sym typeface="Arial"/>
              </a:rPr>
              <a:t>Sonlanım noktaları</a:t>
            </a:r>
          </a:p>
        </p:txBody>
      </p:sp>
      <p:sp>
        <p:nvSpPr>
          <p:cNvPr id="2221" name="Google Shape;2221;p69"/>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222" name="Google Shape;2222;p69"/>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223" name="Google Shape;2223;p69"/>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224" name="Google Shape;2224;p69"/>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grpSp>
        <p:nvGrpSpPr>
          <p:cNvPr id="2227" name="Google Shape;2227;p69"/>
          <p:cNvGrpSpPr/>
          <p:nvPr/>
        </p:nvGrpSpPr>
        <p:grpSpPr>
          <a:xfrm>
            <a:off x="9709211" y="999193"/>
            <a:ext cx="2445600" cy="504424"/>
            <a:chOff x="7253169" y="996876"/>
            <a:chExt cx="1834200" cy="378318"/>
          </a:xfrm>
        </p:grpSpPr>
        <p:sp>
          <p:nvSpPr>
            <p:cNvPr id="2228" name="Google Shape;2228;p69"/>
            <p:cNvSpPr/>
            <p:nvPr/>
          </p:nvSpPr>
          <p:spPr>
            <a:xfrm rot="2984462">
              <a:off x="8814386" y="1105662"/>
              <a:ext cx="223291" cy="223942"/>
            </a:xfrm>
            <a:prstGeom prst="rect">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sp>
          <p:nvSpPr>
            <p:cNvPr id="2229" name="Google Shape;2229;p69"/>
            <p:cNvSpPr/>
            <p:nvPr/>
          </p:nvSpPr>
          <p:spPr>
            <a:xfrm flipH="1">
              <a:off x="7253169" y="996876"/>
              <a:ext cx="1834200" cy="239700"/>
            </a:xfrm>
            <a:prstGeom prst="parallelogram">
              <a:avLst>
                <a:gd name="adj" fmla="val 13389"/>
              </a:avLst>
            </a:prstGeom>
            <a:solidFill>
              <a:srgbClr val="5683F6"/>
            </a:solidFill>
            <a:ln w="25400" cap="flat" cmpd="sng">
              <a:solidFill>
                <a:srgbClr val="5683F6"/>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050"/>
              </a:pPr>
              <a:r>
                <a:rPr lang="tr-TR" sz="1400" i="1" dirty="0">
                  <a:solidFill>
                    <a:srgbClr val="FFFFFF"/>
                  </a:solidFill>
                  <a:latin typeface="Arial"/>
                  <a:ea typeface="Arial"/>
                  <a:cs typeface="Arial"/>
                  <a:sym typeface="Arial"/>
                </a:rPr>
                <a:t>Glofitamab RP2D</a:t>
              </a:r>
            </a:p>
          </p:txBody>
        </p:sp>
      </p:grpSp>
      <p:sp>
        <p:nvSpPr>
          <p:cNvPr id="22" name="Dikdörtgen 21"/>
          <p:cNvSpPr/>
          <p:nvPr/>
        </p:nvSpPr>
        <p:spPr>
          <a:xfrm>
            <a:off x="8514080" y="3637280"/>
            <a:ext cx="995680" cy="170688"/>
          </a:xfrm>
          <a:prstGeom prst="rect">
            <a:avLst/>
          </a:prstGeom>
          <a:solidFill>
            <a:schemeClr val="bg1"/>
          </a:solidFill>
        </p:spPr>
        <p:txBody>
          <a:bodyPr wrap="none" lIns="0" tIns="0" rIns="0" bIns="0">
            <a:noAutofit/>
          </a:bodyPr>
          <a:lstStyle/>
          <a:p>
            <a:r>
              <a:rPr lang="tr-TR" sz="1200" i="1" dirty="0">
                <a:solidFill>
                  <a:srgbClr val="7F7F7F"/>
                </a:solidFill>
                <a:latin typeface="Arial"/>
              </a:rPr>
              <a:t>21 günlük siklusler</a:t>
            </a:r>
          </a:p>
        </p:txBody>
      </p:sp>
      <p:sp>
        <p:nvSpPr>
          <p:cNvPr id="2" name="Rectangle 1"/>
          <p:cNvSpPr>
            <a:spLocks noChangeArrowheads="1"/>
          </p:cNvSpPr>
          <p:nvPr/>
        </p:nvSpPr>
        <p:spPr bwMode="auto">
          <a:xfrm>
            <a:off x="8420919" y="6148944"/>
            <a:ext cx="3846040" cy="73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Arial" panose="020B0604020202020204" pitchFamily="34" charset="0"/>
              </a:rPr>
              <a:t>1. Dickinson M, Carlo-Stella C, Morschhauser F, et al. "Glofitamab in Patients with Relapsed/Refractory Diffuse Large B-Cell Lymphoma and ≥2 Prior Therapies: Pivotal Phase II Expansion Results." Journal of Clinical Oncology. 2022;40(16_suppl):7500. </a:t>
            </a:r>
          </a:p>
          <a:p>
            <a:pPr algn="r" defTabSz="1219170" eaLnBrk="0" fontAlgn="base" hangingPunct="0">
              <a:spcBef>
                <a:spcPct val="0"/>
              </a:spcBef>
              <a:spcAft>
                <a:spcPct val="0"/>
              </a:spcAft>
            </a:pPr>
            <a:r>
              <a:rPr lang="tr-TR" altLang="tr-TR" sz="667" dirty="0">
                <a:latin typeface="Arial" panose="020B0604020202020204" pitchFamily="34" charset="0"/>
              </a:rPr>
              <a:t>2. Cheson BD, Fisher RI, Barrington SF, et al. "Recommendations for Initial Evaluation, Staging, and Response Assessment of Hodgkin and Non-Hodgkin Lymphoma: The Lugano Classification." Journal of Clinical Oncology. 2014;32(27):3059–3068</a:t>
            </a:r>
          </a:p>
        </p:txBody>
      </p:sp>
      <p:sp>
        <p:nvSpPr>
          <p:cNvPr id="3" name="TextBox 2"/>
          <p:cNvSpPr txBox="1"/>
          <p:nvPr/>
        </p:nvSpPr>
        <p:spPr>
          <a:xfrm>
            <a:off x="1465334" y="1767596"/>
            <a:ext cx="1322798" cy="400110"/>
          </a:xfrm>
          <a:prstGeom prst="rect">
            <a:avLst/>
          </a:prstGeom>
          <a:noFill/>
        </p:spPr>
        <p:txBody>
          <a:bodyPr wrap="none" rtlCol="0">
            <a:spAutoFit/>
          </a:bodyPr>
          <a:lstStyle/>
          <a:p>
            <a:pPr algn="l">
              <a:buClr>
                <a:schemeClr val="accent2"/>
              </a:buClr>
            </a:pPr>
            <a:r>
              <a:rPr lang="tr-TR" sz="2000" b="1" dirty="0">
                <a:latin typeface="Roche Sans Light Light" panose="020B0304030201040101" pitchFamily="34" charset="0"/>
              </a:rPr>
              <a:t>154 hasta</a:t>
            </a:r>
          </a:p>
        </p:txBody>
      </p:sp>
    </p:spTree>
    <p:extLst>
      <p:ext uri="{BB962C8B-B14F-4D97-AF65-F5344CB8AC3E}">
        <p14:creationId xmlns:p14="http://schemas.microsoft.com/office/powerpoint/2010/main" val="148419654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73"/>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r>
              <a:rPr lang="tr-TR" sz="2533" dirty="0">
                <a:solidFill>
                  <a:srgbClr val="0066CC"/>
                </a:solidFill>
              </a:rPr>
              <a:t>Önceden belirlenmiş alt-gruplarda IRC'ye göre CR oranları </a:t>
            </a:r>
          </a:p>
        </p:txBody>
      </p:sp>
      <p:sp>
        <p:nvSpPr>
          <p:cNvPr id="2297" name="Google Shape;2297;p73"/>
          <p:cNvSpPr txBox="1">
            <a:spLocks noGrp="1"/>
          </p:cNvSpPr>
          <p:nvPr>
            <p:ph type="body" idx="2"/>
          </p:nvPr>
        </p:nvSpPr>
        <p:spPr>
          <a:xfrm>
            <a:off x="508000" y="5692567"/>
            <a:ext cx="7047600" cy="900000"/>
          </a:xfrm>
          <a:prstGeom prst="rect">
            <a:avLst/>
          </a:prstGeom>
          <a:noFill/>
          <a:ln>
            <a:noFill/>
          </a:ln>
        </p:spPr>
        <p:txBody>
          <a:bodyPr spcFirstLastPara="1" wrap="square" lIns="0" tIns="0" rIns="0" bIns="0" anchor="b" anchorCtr="0">
            <a:noAutofit/>
          </a:bodyPr>
          <a:lstStyle/>
          <a:p>
            <a:pPr marL="0" indent="0"/>
            <a:r>
              <a:rPr lang="tr-TR" dirty="0"/>
              <a:t>Klinik veri kesim tarihi: 14 Mart 2022. Ab, antikor; ASCT, otolog kök hücre transplantasyonu; CAR-T, kimerik antijen reseptörü T hücre tedavisi; CR, tam yanıt; DLBCL, diffüz büyük B hücreli lenfoma; YDBHL, </a:t>
            </a:r>
            <a:r>
              <a:rPr lang="tr-TR"/>
              <a:t>yüksek dereceli </a:t>
            </a:r>
            <a:r>
              <a:rPr lang="tr-TR" dirty="0"/>
              <a:t>B hücreli lenfoma; IRC, bağımsız inceleme kurulu; PMBCL, primer mediastinal B hücreli lenfoma; trFL, transforme foliküler lenfoma.</a:t>
            </a:r>
          </a:p>
        </p:txBody>
      </p:sp>
      <p:sp>
        <p:nvSpPr>
          <p:cNvPr id="2298" name="Google Shape;2298;p73"/>
          <p:cNvSpPr/>
          <p:nvPr/>
        </p:nvSpPr>
        <p:spPr>
          <a:xfrm>
            <a:off x="712933" y="1517300"/>
            <a:ext cx="10833600" cy="4591200"/>
          </a:xfrm>
          <a:prstGeom prst="rect">
            <a:avLst/>
          </a:prstGeom>
          <a:noFill/>
          <a:ln w="28575" cap="flat" cmpd="sng">
            <a:solidFill>
              <a:srgbClr val="0B41C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2299" name="Google Shape;2299;p73"/>
          <p:cNvSpPr/>
          <p:nvPr/>
        </p:nvSpPr>
        <p:spPr>
          <a:xfrm>
            <a:off x="685333" y="1145400"/>
            <a:ext cx="10888800" cy="414800"/>
          </a:xfrm>
          <a:prstGeom prst="rect">
            <a:avLst/>
          </a:prstGeom>
          <a:solidFill>
            <a:srgbClr val="0B41CD"/>
          </a:solidFill>
          <a:ln>
            <a:noFill/>
          </a:ln>
        </p:spPr>
        <p:txBody>
          <a:bodyPr spcFirstLastPara="1" wrap="square" lIns="121900" tIns="121900" rIns="121900" bIns="121900" anchor="ctr" anchorCtr="0">
            <a:noAutofit/>
          </a:bodyPr>
          <a:lstStyle/>
          <a:p>
            <a:pPr>
              <a:buClr>
                <a:srgbClr val="000000"/>
              </a:buClr>
              <a:buSzPts val="1400"/>
            </a:pPr>
            <a:r>
              <a:rPr lang="tr-TR" sz="1867" b="1" dirty="0">
                <a:solidFill>
                  <a:schemeClr val="lt1"/>
                </a:solidFill>
                <a:latin typeface="Arial"/>
                <a:ea typeface="Arial"/>
                <a:cs typeface="Arial"/>
                <a:sym typeface="Arial"/>
              </a:rPr>
              <a:t> </a:t>
            </a:r>
            <a:r>
              <a:rPr lang="tr-TR" sz="1200" b="1" dirty="0">
                <a:solidFill>
                  <a:schemeClr val="lt1"/>
                </a:solidFill>
                <a:latin typeface="Arial"/>
                <a:ea typeface="Arial"/>
                <a:cs typeface="Arial"/>
                <a:sym typeface="Arial"/>
              </a:rPr>
              <a:t>Alt-gruplar Hasta sayısı IRC'ye göre CR (%95 GA) </a:t>
            </a:r>
          </a:p>
        </p:txBody>
      </p:sp>
      <p:sp>
        <p:nvSpPr>
          <p:cNvPr id="2304" name="Google Shape;2304;p73"/>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305" name="Google Shape;2305;p73"/>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306" name="Google Shape;2306;p73"/>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307" name="Google Shape;2307;p73"/>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grpSp>
        <p:nvGrpSpPr>
          <p:cNvPr id="2308" name="Google Shape;2308;p73"/>
          <p:cNvGrpSpPr/>
          <p:nvPr/>
        </p:nvGrpSpPr>
        <p:grpSpPr>
          <a:xfrm>
            <a:off x="9709211" y="999193"/>
            <a:ext cx="2445600" cy="504424"/>
            <a:chOff x="7253169" y="996876"/>
            <a:chExt cx="1834200" cy="378318"/>
          </a:xfrm>
        </p:grpSpPr>
        <p:sp>
          <p:nvSpPr>
            <p:cNvPr id="2309" name="Google Shape;2309;p73"/>
            <p:cNvSpPr/>
            <p:nvPr/>
          </p:nvSpPr>
          <p:spPr>
            <a:xfrm rot="2984462">
              <a:off x="8814386" y="1105662"/>
              <a:ext cx="223291" cy="223942"/>
            </a:xfrm>
            <a:prstGeom prst="rect">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sp>
          <p:nvSpPr>
            <p:cNvPr id="2310" name="Google Shape;2310;p73"/>
            <p:cNvSpPr/>
            <p:nvPr/>
          </p:nvSpPr>
          <p:spPr>
            <a:xfrm flipH="1">
              <a:off x="7253169" y="996876"/>
              <a:ext cx="1834200" cy="239700"/>
            </a:xfrm>
            <a:prstGeom prst="parallelogram">
              <a:avLst>
                <a:gd name="adj" fmla="val 13389"/>
              </a:avLst>
            </a:prstGeom>
            <a:solidFill>
              <a:srgbClr val="5683F6"/>
            </a:solidFill>
            <a:ln w="25400" cap="flat" cmpd="sng">
              <a:solidFill>
                <a:srgbClr val="5683F6"/>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050"/>
              </a:pPr>
              <a:r>
                <a:rPr lang="tr-TR" sz="1400" i="1" dirty="0">
                  <a:solidFill>
                    <a:srgbClr val="FFFFFF"/>
                  </a:solidFill>
                  <a:latin typeface="Arial"/>
                  <a:ea typeface="Arial"/>
                  <a:cs typeface="Arial"/>
                  <a:sym typeface="Arial"/>
                </a:rPr>
                <a:t>Glofitamab RP2D</a:t>
              </a:r>
            </a:p>
          </p:txBody>
        </p:sp>
      </p:grpSp>
      <p:pic>
        <p:nvPicPr>
          <p:cNvPr id="20" name="Resim 19"/>
          <p:cNvPicPr>
            <a:picLocks noChangeAspect="1"/>
          </p:cNvPicPr>
          <p:nvPr/>
        </p:nvPicPr>
        <p:blipFill>
          <a:blip r:embed="rId3"/>
          <a:stretch>
            <a:fillRect/>
          </a:stretch>
        </p:blipFill>
        <p:spPr>
          <a:xfrm>
            <a:off x="747776" y="1593088"/>
            <a:ext cx="10753344" cy="4466336"/>
          </a:xfrm>
          <a:prstGeom prst="rect">
            <a:avLst/>
          </a:prstGeom>
        </p:spPr>
      </p:pic>
      <p:graphicFrame>
        <p:nvGraphicFramePr>
          <p:cNvPr id="21" name="Tablo 20"/>
          <p:cNvGraphicFramePr>
            <a:graphicFrameLocks noGrp="1"/>
          </p:cNvGraphicFramePr>
          <p:nvPr/>
        </p:nvGraphicFramePr>
        <p:xfrm>
          <a:off x="865632" y="1651832"/>
          <a:ext cx="5051552" cy="2519680"/>
        </p:xfrm>
        <a:graphic>
          <a:graphicData uri="http://schemas.openxmlformats.org/drawingml/2006/table">
            <a:tbl>
              <a:tblPr/>
              <a:tblGrid>
                <a:gridCol w="2422144">
                  <a:extLst>
                    <a:ext uri="{9D8B030D-6E8A-4147-A177-3AD203B41FA5}">
                      <a16:colId xmlns:a16="http://schemas.microsoft.com/office/drawing/2014/main" val="20000"/>
                    </a:ext>
                  </a:extLst>
                </a:gridCol>
                <a:gridCol w="1337056">
                  <a:extLst>
                    <a:ext uri="{9D8B030D-6E8A-4147-A177-3AD203B41FA5}">
                      <a16:colId xmlns:a16="http://schemas.microsoft.com/office/drawing/2014/main" val="20001"/>
                    </a:ext>
                  </a:extLst>
                </a:gridCol>
                <a:gridCol w="1292352">
                  <a:extLst>
                    <a:ext uri="{9D8B030D-6E8A-4147-A177-3AD203B41FA5}">
                      <a16:colId xmlns:a16="http://schemas.microsoft.com/office/drawing/2014/main" val="20002"/>
                    </a:ext>
                  </a:extLst>
                </a:gridCol>
              </a:tblGrid>
              <a:tr h="1788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b="1" dirty="0">
                          <a:solidFill>
                            <a:srgbClr val="000000"/>
                          </a:solidFill>
                          <a:latin typeface="Arial"/>
                        </a:rPr>
                        <a:t>Genel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155 (%100)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%39 (%32; %48)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44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b="1" dirty="0">
                          <a:solidFill>
                            <a:srgbClr val="000000"/>
                          </a:solidFill>
                          <a:latin typeface="Arial"/>
                        </a:rPr>
                        <a:t>Yaş grubu</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03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&lt;65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71 (%46)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%41 (%29; %53)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06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≥65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84 (%54)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%38 (%28; %49)</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84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b="1" dirty="0">
                          <a:solidFill>
                            <a:srgbClr val="000000"/>
                          </a:solidFill>
                          <a:latin typeface="Arial"/>
                        </a:rPr>
                        <a:t>Çalışmaya girişte NHL alt-tipi</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6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DLBCL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110 (%71)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%40 (%31; %50)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6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YDBHL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11 (%7)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84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PMBHL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6 (%4)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%50 (%12; %88)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88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trFL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28 (%18)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%50 (%31; %69)</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03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b="1" dirty="0">
                          <a:solidFill>
                            <a:srgbClr val="000000"/>
                          </a:solidFill>
                          <a:latin typeface="Arial"/>
                        </a:rPr>
                        <a:t>&gt;6 cm bulky hastalık</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44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Evet</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64 (%41)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%33 (%22; %46)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03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Hayır</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90 (%58)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%44 (%34, %55)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06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Bilinmiyor/Eksik</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1 (%1)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256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b="1" dirty="0">
                          <a:solidFill>
                            <a:srgbClr val="000000"/>
                          </a:solidFill>
                          <a:latin typeface="Arial"/>
                        </a:rPr>
                        <a:t>Daha önceki tedavi basamaklarının sayısı</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indent="0"/>
                      <a:endParaRPr sz="700" dirty="0">
                        <a:solidFill>
                          <a:srgbClr val="000000"/>
                        </a:solidFil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6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62 (%40)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%32 (%21; %45)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2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900" dirty="0">
                          <a:solidFill>
                            <a:srgbClr val="000000"/>
                          </a:solidFill>
                          <a:latin typeface="Arial"/>
                        </a:rPr>
                        <a:t>≥3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93 (%60)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900" dirty="0">
                          <a:solidFill>
                            <a:srgbClr val="000000"/>
                          </a:solidFill>
                          <a:latin typeface="Arial"/>
                        </a:rPr>
                        <a:t>%44 (%34, %55)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22" name="Tablo 21"/>
          <p:cNvGraphicFramePr>
            <a:graphicFrameLocks noGrp="1"/>
          </p:cNvGraphicFramePr>
          <p:nvPr/>
        </p:nvGraphicFramePr>
        <p:xfrm>
          <a:off x="865632" y="4218432"/>
          <a:ext cx="5059680" cy="457200"/>
        </p:xfrm>
        <a:graphic>
          <a:graphicData uri="http://schemas.openxmlformats.org/drawingml/2006/table">
            <a:tbl>
              <a:tblPr/>
              <a:tblGrid>
                <a:gridCol w="2430272">
                  <a:extLst>
                    <a:ext uri="{9D8B030D-6E8A-4147-A177-3AD203B41FA5}">
                      <a16:colId xmlns:a16="http://schemas.microsoft.com/office/drawing/2014/main" val="20000"/>
                    </a:ext>
                  </a:extLst>
                </a:gridCol>
                <a:gridCol w="1308608">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152400">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b="1" dirty="0">
                          <a:solidFill>
                            <a:srgbClr val="000000"/>
                          </a:solidFill>
                          <a:latin typeface="Arial"/>
                        </a:rPr>
                        <a:t>Daha önce CAR-T tedavisi</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endParaRPr sz="600"/>
                    </a:p>
                  </a:txBody>
                  <a:tcPr marL="0" marR="0" marT="0" marB="0"/>
                </a:tc>
                <a:tc hMerge="1">
                  <a:txBody>
                    <a:bodyPr/>
                    <a:lstStyle/>
                    <a:p>
                      <a:endParaRPr sz="600"/>
                    </a:p>
                  </a:txBody>
                  <a:tcPr marL="0" marR="0" marT="0" marB="0"/>
                </a:tc>
                <a:extLst>
                  <a:ext uri="{0D108BD9-81ED-4DB2-BD59-A6C34878D82A}">
                    <a16:rowId xmlns:a16="http://schemas.microsoft.com/office/drawing/2014/main" val="10000"/>
                  </a:ext>
                </a:extLst>
              </a:tr>
              <a:tr h="152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Evet</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52 (%34)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%35 (%22; %49)</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Hayır</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103 (%66)</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%42 (%32; %52)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3" name="Tablo 22"/>
          <p:cNvGraphicFramePr>
            <a:graphicFrameLocks noGrp="1"/>
          </p:cNvGraphicFramePr>
          <p:nvPr/>
        </p:nvGraphicFramePr>
        <p:xfrm>
          <a:off x="865632" y="4683576"/>
          <a:ext cx="5043424" cy="625856"/>
        </p:xfrm>
        <a:graphic>
          <a:graphicData uri="http://schemas.openxmlformats.org/drawingml/2006/table">
            <a:tbl>
              <a:tblPr/>
              <a:tblGrid>
                <a:gridCol w="2401824">
                  <a:extLst>
                    <a:ext uri="{9D8B030D-6E8A-4147-A177-3AD203B41FA5}">
                      <a16:colId xmlns:a16="http://schemas.microsoft.com/office/drawing/2014/main" val="20000"/>
                    </a:ext>
                  </a:extLst>
                </a:gridCol>
                <a:gridCol w="1337056">
                  <a:extLst>
                    <a:ext uri="{9D8B030D-6E8A-4147-A177-3AD203B41FA5}">
                      <a16:colId xmlns:a16="http://schemas.microsoft.com/office/drawing/2014/main" val="20001"/>
                    </a:ext>
                  </a:extLst>
                </a:gridCol>
                <a:gridCol w="1304544">
                  <a:extLst>
                    <a:ext uri="{9D8B030D-6E8A-4147-A177-3AD203B41FA5}">
                      <a16:colId xmlns:a16="http://schemas.microsoft.com/office/drawing/2014/main" val="20002"/>
                    </a:ext>
                  </a:extLst>
                </a:gridCol>
              </a:tblGrid>
              <a:tr h="152400">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b="1" dirty="0">
                          <a:solidFill>
                            <a:srgbClr val="000000"/>
                          </a:solidFill>
                          <a:latin typeface="Arial"/>
                        </a:rPr>
                        <a:t>ASCT'den sonra</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endParaRPr sz="500"/>
                    </a:p>
                  </a:txBody>
                  <a:tcPr marL="0" marR="0" marT="0" marB="0"/>
                </a:tc>
                <a:tc hMerge="1">
                  <a:txBody>
                    <a:bodyPr/>
                    <a:lstStyle/>
                    <a:p>
                      <a:endParaRPr sz="500"/>
                    </a:p>
                  </a:txBody>
                  <a:tcPr marL="0" marR="0" marT="0" marB="0"/>
                </a:tc>
                <a:extLst>
                  <a:ext uri="{0D108BD9-81ED-4DB2-BD59-A6C34878D82A}">
                    <a16:rowId xmlns:a16="http://schemas.microsoft.com/office/drawing/2014/main" val="10000"/>
                  </a:ext>
                </a:extLst>
              </a:tr>
              <a:tr h="16256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Hayır</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127 (%82)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%33 (%25; %42)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84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Refrakter</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7 (%5)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%71 (%29; %96)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Relaps gösteren</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21 (%14)</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%67 (%43; %85)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4" name="Tablo 23"/>
          <p:cNvGraphicFramePr>
            <a:graphicFrameLocks noGrp="1"/>
          </p:cNvGraphicFramePr>
          <p:nvPr/>
        </p:nvGraphicFramePr>
        <p:xfrm>
          <a:off x="865632" y="5306476"/>
          <a:ext cx="5051552" cy="459232"/>
        </p:xfrm>
        <a:graphic>
          <a:graphicData uri="http://schemas.openxmlformats.org/drawingml/2006/table">
            <a:tbl>
              <a:tblPr/>
              <a:tblGrid>
                <a:gridCol w="2430272">
                  <a:extLst>
                    <a:ext uri="{9D8B030D-6E8A-4147-A177-3AD203B41FA5}">
                      <a16:colId xmlns:a16="http://schemas.microsoft.com/office/drawing/2014/main" val="20000"/>
                    </a:ext>
                  </a:extLst>
                </a:gridCol>
                <a:gridCol w="1316736">
                  <a:extLst>
                    <a:ext uri="{9D8B030D-6E8A-4147-A177-3AD203B41FA5}">
                      <a16:colId xmlns:a16="http://schemas.microsoft.com/office/drawing/2014/main" val="20001"/>
                    </a:ext>
                  </a:extLst>
                </a:gridCol>
                <a:gridCol w="1304544">
                  <a:extLst>
                    <a:ext uri="{9D8B030D-6E8A-4147-A177-3AD203B41FA5}">
                      <a16:colId xmlns:a16="http://schemas.microsoft.com/office/drawing/2014/main" val="20002"/>
                    </a:ext>
                  </a:extLst>
                </a:gridCol>
              </a:tblGrid>
              <a:tr h="154432">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b="1" dirty="0">
                          <a:solidFill>
                            <a:srgbClr val="000000"/>
                          </a:solidFill>
                          <a:latin typeface="Arial"/>
                        </a:rPr>
                        <a:t>Daha önce uygulanan son tedaviye R/R</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endParaRPr sz="600"/>
                    </a:p>
                  </a:txBody>
                  <a:tcPr marL="0" marR="0" marT="0" marB="0"/>
                </a:tc>
                <a:tc hMerge="1">
                  <a:txBody>
                    <a:bodyPr/>
                    <a:lstStyle/>
                    <a:p>
                      <a:endParaRPr sz="600"/>
                    </a:p>
                  </a:txBody>
                  <a:tcPr marL="0" marR="0" marT="0" marB="0"/>
                </a:tc>
                <a:extLst>
                  <a:ext uri="{0D108BD9-81ED-4DB2-BD59-A6C34878D82A}">
                    <a16:rowId xmlns:a16="http://schemas.microsoft.com/office/drawing/2014/main" val="10000"/>
                  </a:ext>
                </a:extLst>
              </a:tr>
              <a:tr h="152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Refrakter</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132 (%85)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%34 (%26; %43)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rtl="0"/>
                      <a:r>
                        <a:rPr lang="tr-TR" sz="1000" dirty="0">
                          <a:solidFill>
                            <a:srgbClr val="000000"/>
                          </a:solidFill>
                          <a:latin typeface="Arial"/>
                        </a:rPr>
                        <a:t>Relaps gösteren</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23 (%15)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rtl="0"/>
                      <a:r>
                        <a:rPr lang="tr-TR" sz="1000" dirty="0">
                          <a:solidFill>
                            <a:srgbClr val="000000"/>
                          </a:solidFill>
                          <a:latin typeface="Arial"/>
                        </a:rPr>
                        <a:t>%70 (%47; %87)</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5" name="Google Shape;2252;p71"/>
          <p:cNvSpPr txBox="1">
            <a:spLocks noGrp="1"/>
          </p:cNvSpPr>
          <p:nvPr>
            <p:ph type="body" idx="4294967295"/>
          </p:nvPr>
        </p:nvSpPr>
        <p:spPr>
          <a:xfrm>
            <a:off x="7872920" y="6482996"/>
            <a:ext cx="4276907" cy="323579"/>
          </a:xfrm>
          <a:prstGeom prst="rect">
            <a:avLst/>
          </a:prstGeom>
          <a:noFill/>
          <a:ln>
            <a:noFill/>
          </a:ln>
        </p:spPr>
        <p:txBody>
          <a:bodyPr spcFirstLastPara="1" wrap="square" lIns="0" tIns="0" rIns="0" bIns="0" anchor="b" anchorCtr="0">
            <a:noAutofit/>
          </a:bodyPr>
          <a:lstStyle/>
          <a:p>
            <a:pPr marL="0" indent="0">
              <a:buNone/>
            </a:pPr>
            <a:r>
              <a:rPr lang="tr-TR" sz="800" dirty="0">
                <a:solidFill>
                  <a:srgbClr val="000000"/>
                </a:solidFill>
                <a:latin typeface="+mj-lt"/>
              </a:rPr>
              <a:t>Dickinson M, Carlo-Stella C, Morschhauser F, et al. "Glofitamab for Relapsed or Refractory Diffuse Large B-Cell Lymphoma." New England Journal of Medicine. 2022;387:2220–2231.</a:t>
            </a:r>
          </a:p>
        </p:txBody>
      </p:sp>
    </p:spTree>
    <p:extLst>
      <p:ext uri="{BB962C8B-B14F-4D97-AF65-F5344CB8AC3E}">
        <p14:creationId xmlns:p14="http://schemas.microsoft.com/office/powerpoint/2010/main" val="59596883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2597" name="Google Shape;2597;p83"/>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r>
              <a:rPr lang="tr-TR" sz="2533" dirty="0">
                <a:solidFill>
                  <a:srgbClr val="0066CC"/>
                </a:solidFill>
              </a:rPr>
              <a:t>Yanıt oranları ve DOCR</a:t>
            </a:r>
            <a:r>
              <a:rPr lang="tr-TR" sz="2533" baseline="30000" dirty="0">
                <a:solidFill>
                  <a:srgbClr val="0066CC"/>
                </a:solidFill>
              </a:rPr>
              <a:t>1</a:t>
            </a:r>
            <a:r>
              <a:rPr lang="tr-TR" sz="2533" dirty="0">
                <a:solidFill>
                  <a:srgbClr val="0066CC"/>
                </a:solidFill>
              </a:rPr>
              <a:t>: </a:t>
            </a:r>
            <a:r>
              <a:rPr lang="tr-TR" sz="2533" b="1" dirty="0">
                <a:solidFill>
                  <a:srgbClr val="0066CC"/>
                </a:solidFill>
              </a:rPr>
              <a:t>Uzatılmış takip</a:t>
            </a:r>
          </a:p>
        </p:txBody>
      </p:sp>
      <p:sp>
        <p:nvSpPr>
          <p:cNvPr id="2598" name="Google Shape;2598;p83"/>
          <p:cNvSpPr txBox="1">
            <a:spLocks noGrp="1"/>
          </p:cNvSpPr>
          <p:nvPr>
            <p:ph type="body" idx="2"/>
          </p:nvPr>
        </p:nvSpPr>
        <p:spPr>
          <a:xfrm>
            <a:off x="508000" y="5834833"/>
            <a:ext cx="6680400" cy="740800"/>
          </a:xfrm>
          <a:prstGeom prst="rect">
            <a:avLst/>
          </a:prstGeom>
          <a:noFill/>
          <a:ln>
            <a:noFill/>
          </a:ln>
        </p:spPr>
        <p:txBody>
          <a:bodyPr spcFirstLastPara="1" wrap="square" lIns="0" tIns="0" rIns="0" bIns="0" anchor="b" anchorCtr="0">
            <a:noAutofit/>
          </a:bodyPr>
          <a:lstStyle/>
          <a:p>
            <a:pPr marL="0" indent="0"/>
            <a:r>
              <a:rPr lang="tr-TR" sz="800" dirty="0"/>
              <a:t>Klinik veri kesim tarihi: 4 Eylül 2023. *Tedavi edilmesi amaçlanan popülasyon (DLBCL, trFL, YDBHL ve PMBHL). </a:t>
            </a:r>
            <a:r>
              <a:rPr lang="tr-TR" sz="800" baseline="30000" dirty="0"/>
              <a:t>†</a:t>
            </a:r>
            <a:r>
              <a:rPr lang="tr-TR" sz="800" dirty="0"/>
              <a:t>Bu alt-gruptaki hastaların genel popülasyona benzer başlangıç özellikleri taşıdığı belirlenmiştir. </a:t>
            </a:r>
            <a:r>
              <a:rPr lang="tr-TR" sz="800" baseline="30000" dirty="0"/>
              <a:t>‡</a:t>
            </a:r>
            <a:r>
              <a:rPr lang="tr-TR" sz="800" dirty="0"/>
              <a:t>USPI'da belirtilen primer etkililik popülasyonunu en az bir doz glofitamab uygulanan tüm hastalar oluşturmuştur. CAR-T, kimerik antijen reseptörü T hücresi; GA, güven aralığı; CR, tam yanıt; DLBCL, diffüz büyük B hücreli lenfoma; DOCR, tam yanıt süresi; IRC, Bağımsız İnceleme Kurulu; NE, hesaplanmamıştır; NR, ulaşılmamıştır; ORR, objektif yanıt oranı; RP2D, önerilen Faz II dozu; R/R, relaps gösteren/refrakter; trFL, transforme foliküler lenfoma; USPI, Amerika Birleşik Devletleri prospektüs bilgisi. </a:t>
            </a:r>
          </a:p>
        </p:txBody>
      </p:sp>
      <p:sp>
        <p:nvSpPr>
          <p:cNvPr id="2600" name="Google Shape;2600;p83"/>
          <p:cNvSpPr/>
          <p:nvPr/>
        </p:nvSpPr>
        <p:spPr>
          <a:xfrm>
            <a:off x="6108967" y="5210300"/>
            <a:ext cx="5456800" cy="341600"/>
          </a:xfrm>
          <a:prstGeom prst="rect">
            <a:avLst/>
          </a:prstGeom>
          <a:noFill/>
          <a:ln>
            <a:noFill/>
          </a:ln>
        </p:spPr>
        <p:txBody>
          <a:bodyPr spcFirstLastPara="1" wrap="square" lIns="121900" tIns="60933" rIns="121900" bIns="60933" anchor="ctr" anchorCtr="0">
            <a:noAutofit/>
          </a:bodyPr>
          <a:lstStyle/>
          <a:p>
            <a:pPr marL="380990" indent="-364058">
              <a:spcBef>
                <a:spcPts val="800"/>
              </a:spcBef>
              <a:buClr>
                <a:srgbClr val="0B41CD"/>
              </a:buClr>
              <a:buSzPts val="1100"/>
              <a:buFont typeface="Arial"/>
              <a:buChar char="•"/>
            </a:pPr>
            <a:r>
              <a:rPr lang="tr-TR" sz="1467" dirty="0">
                <a:solidFill>
                  <a:srgbClr val="000000"/>
                </a:solidFill>
                <a:latin typeface="Arial"/>
                <a:ea typeface="Arial"/>
                <a:cs typeface="Arial"/>
                <a:sym typeface="Arial"/>
              </a:rPr>
              <a:t>Çalışmada geçen medyan süre: 32,1 ay (aralık: 0–43). </a:t>
            </a:r>
          </a:p>
        </p:txBody>
      </p:sp>
      <p:sp>
        <p:nvSpPr>
          <p:cNvPr id="2601" name="Google Shape;2601;p83"/>
          <p:cNvSpPr/>
          <p:nvPr/>
        </p:nvSpPr>
        <p:spPr>
          <a:xfrm>
            <a:off x="484000" y="5530333"/>
            <a:ext cx="11224000" cy="417600"/>
          </a:xfrm>
          <a:prstGeom prst="round1Rect">
            <a:avLst>
              <a:gd name="adj" fmla="val 12046"/>
            </a:avLst>
          </a:prstGeom>
          <a:solidFill>
            <a:srgbClr val="DEEBF7"/>
          </a:solidFill>
          <a:ln>
            <a:noFill/>
          </a:ln>
        </p:spPr>
        <p:txBody>
          <a:bodyPr spcFirstLastPara="1" wrap="square" lIns="96000" tIns="96000" rIns="0" bIns="96000" anchor="ctr" anchorCtr="0">
            <a:noAutofit/>
          </a:bodyPr>
          <a:lstStyle/>
          <a:p>
            <a:pPr marL="609585" indent="-397923" algn="ctr">
              <a:lnSpc>
                <a:spcPct val="115000"/>
              </a:lnSpc>
              <a:buClr>
                <a:srgbClr val="0B41CD"/>
              </a:buClr>
              <a:buSzPts val="1100"/>
              <a:buFont typeface="Arial"/>
              <a:buChar char="•"/>
            </a:pPr>
            <a:r>
              <a:rPr lang="tr-TR" sz="1333" b="1" dirty="0">
                <a:solidFill>
                  <a:srgbClr val="000000"/>
                </a:solidFill>
                <a:latin typeface="Arial"/>
                <a:ea typeface="Arial"/>
                <a:cs typeface="Arial"/>
                <a:sym typeface="Arial"/>
              </a:rPr>
              <a:t>Otuz iki aylık medyan takip süresinde, alt-gruplarda glofitamabla yüksek yanıt oranları ve uzun süreli remisyonlar gösterilmiştir.</a:t>
            </a:r>
          </a:p>
        </p:txBody>
      </p:sp>
      <p:sp>
        <p:nvSpPr>
          <p:cNvPr id="2602" name="Google Shape;2602;p83"/>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603" name="Google Shape;2603;p83"/>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604" name="Google Shape;2604;p83"/>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605" name="Google Shape;2605;p83"/>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grpSp>
        <p:nvGrpSpPr>
          <p:cNvPr id="2606" name="Google Shape;2606;p83"/>
          <p:cNvGrpSpPr/>
          <p:nvPr/>
        </p:nvGrpSpPr>
        <p:grpSpPr>
          <a:xfrm>
            <a:off x="9709211" y="999193"/>
            <a:ext cx="2445600" cy="504424"/>
            <a:chOff x="7253169" y="996876"/>
            <a:chExt cx="1834200" cy="378318"/>
          </a:xfrm>
        </p:grpSpPr>
        <p:sp>
          <p:nvSpPr>
            <p:cNvPr id="2607" name="Google Shape;2607;p83"/>
            <p:cNvSpPr/>
            <p:nvPr/>
          </p:nvSpPr>
          <p:spPr>
            <a:xfrm rot="2984462">
              <a:off x="8814386" y="1105662"/>
              <a:ext cx="223291" cy="223942"/>
            </a:xfrm>
            <a:prstGeom prst="rect">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sp>
          <p:nvSpPr>
            <p:cNvPr id="2608" name="Google Shape;2608;p83"/>
            <p:cNvSpPr/>
            <p:nvPr/>
          </p:nvSpPr>
          <p:spPr>
            <a:xfrm flipH="1">
              <a:off x="7253169" y="996876"/>
              <a:ext cx="1834200" cy="239700"/>
            </a:xfrm>
            <a:prstGeom prst="parallelogram">
              <a:avLst>
                <a:gd name="adj" fmla="val 13389"/>
              </a:avLst>
            </a:prstGeom>
            <a:solidFill>
              <a:srgbClr val="5683F6"/>
            </a:solidFill>
            <a:ln w="25400" cap="flat" cmpd="sng">
              <a:solidFill>
                <a:srgbClr val="5683F6"/>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050"/>
              </a:pPr>
              <a:r>
                <a:rPr lang="tr-TR" sz="1400" i="1" dirty="0">
                  <a:solidFill>
                    <a:srgbClr val="FFFFFF"/>
                  </a:solidFill>
                  <a:latin typeface="Arial"/>
                  <a:ea typeface="Arial"/>
                  <a:cs typeface="Arial"/>
                  <a:sym typeface="Arial"/>
                </a:rPr>
                <a:t>Glofitamab RP2D</a:t>
              </a:r>
            </a:p>
          </p:txBody>
        </p:sp>
      </p:grpSp>
      <p:graphicFrame>
        <p:nvGraphicFramePr>
          <p:cNvPr id="2610" name="Google Shape;2610;p83"/>
          <p:cNvGraphicFramePr/>
          <p:nvPr/>
        </p:nvGraphicFramePr>
        <p:xfrm>
          <a:off x="545816" y="1409056"/>
          <a:ext cx="5456834" cy="3962498"/>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18697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230500">
                  <a:extLst>
                    <a:ext uri="{9D8B030D-6E8A-4147-A177-3AD203B41FA5}">
                      <a16:colId xmlns:a16="http://schemas.microsoft.com/office/drawing/2014/main" val="20002"/>
                    </a:ext>
                  </a:extLst>
                </a:gridCol>
                <a:gridCol w="1205100">
                  <a:extLst>
                    <a:ext uri="{9D8B030D-6E8A-4147-A177-3AD203B41FA5}">
                      <a16:colId xmlns:a16="http://schemas.microsoft.com/office/drawing/2014/main" val="20003"/>
                    </a:ext>
                  </a:extLst>
                </a:gridCol>
              </a:tblGrid>
              <a:tr h="853453">
                <a:tc>
                  <a:txBody>
                    <a:bodyPr/>
                    <a:lstStyle/>
                    <a:p>
                      <a:pPr marL="0" marR="0" lvl="0" indent="0" algn="l" rtl="0">
                        <a:lnSpc>
                          <a:spcPct val="100000"/>
                        </a:lnSpc>
                        <a:spcBef>
                          <a:spcPts val="0"/>
                        </a:spcBef>
                        <a:spcAft>
                          <a:spcPts val="0"/>
                        </a:spcAft>
                        <a:buClr>
                          <a:srgbClr val="000000"/>
                        </a:buClr>
                        <a:buSzPts val="900"/>
                        <a:buFont typeface="Arial"/>
                        <a:buNone/>
                      </a:pPr>
                      <a:endParaRPr sz="1200" u="none" strike="noStrike" cap="none" dirty="0"/>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Tüm</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 hastalar (N=155)*</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R/R </a:t>
                      </a:r>
                      <a:r>
                        <a:rPr lang="en" sz="1200" b="1" i="0" u="none" strike="noStrike" cap="none" dirty="0">
                          <a:solidFill>
                            <a:srgbClr val="FFFFFF"/>
                          </a:solidFill>
                          <a:latin typeface="Arial"/>
                          <a:ea typeface="Arial"/>
                          <a:cs typeface="Arial"/>
                          <a:sym typeface="Arial"/>
                        </a:rPr>
                        <a:t/>
                      </a:r>
                      <a:br>
                        <a:rPr lang="en" sz="1200" b="1" i="0" u="none" strike="noStrike" cap="none" dirty="0">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DLBCL/</a:t>
                      </a:r>
                      <a:r>
                        <a:rPr lang="en" sz="1200" b="1" i="0" u="none" strike="noStrike" cap="none" dirty="0">
                          <a:solidFill>
                            <a:srgbClr val="FFFFFF"/>
                          </a:solidFill>
                          <a:latin typeface="Arial"/>
                          <a:ea typeface="Arial"/>
                          <a:cs typeface="Arial"/>
                          <a:sym typeface="Arial"/>
                        </a:rPr>
                        <a:t/>
                      </a:r>
                      <a:br>
                        <a:rPr lang="en" sz="1200" b="1" i="0" u="none" strike="noStrike" cap="none" dirty="0">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trFL (N=132)</a:t>
                      </a:r>
                      <a:r>
                        <a:rPr lang="tr-TR" sz="1200" b="1" u="none" strike="noStrike" cap="none" baseline="30000" dirty="0">
                          <a:solidFill>
                            <a:srgbClr val="FFFFFF"/>
                          </a:solidFill>
                        </a:rPr>
                        <a:t>2</a:t>
                      </a:r>
                      <a:r>
                        <a:rPr lang="tr-TR" sz="1200" b="0" i="0" u="none" strike="noStrike" cap="none" baseline="30000" dirty="0">
                          <a:solidFill>
                            <a:srgbClr val="FFFFFF"/>
                          </a:solidFill>
                          <a:latin typeface="Arial"/>
                          <a:ea typeface="Arial"/>
                          <a:cs typeface="Arial"/>
                          <a:sym typeface="Arial"/>
                        </a:rPr>
                        <a:t>†‡</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Daha önce </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CAR-T </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(N=52)</a:t>
                      </a:r>
                      <a:r>
                        <a:rPr lang="tr-TR" sz="1200" b="0" i="0" u="none" strike="noStrike" cap="none" baseline="30000" dirty="0">
                          <a:solidFill>
                            <a:srgbClr val="FFFFFF"/>
                          </a:solidFill>
                          <a:latin typeface="Arial"/>
                          <a:ea typeface="Arial"/>
                          <a:cs typeface="Arial"/>
                          <a:sym typeface="Arial"/>
                        </a:rPr>
                        <a:t>†</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extLst>
                  <a:ext uri="{0D108BD9-81ED-4DB2-BD59-A6C34878D82A}">
                    <a16:rowId xmlns:a16="http://schemas.microsoft.com/office/drawing/2014/main" val="10000"/>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rgbClr val="000000"/>
                          </a:solidFill>
                          <a:latin typeface="Arial"/>
                          <a:ea typeface="Arial"/>
                          <a:cs typeface="Arial"/>
                          <a:sym typeface="Arial"/>
                        </a:rPr>
                        <a:t>ORR, </a:t>
                      </a:r>
                      <a:r>
                        <a:rPr lang="tr-TR" sz="1200" b="0" u="none" strike="noStrike" cap="none" dirty="0">
                          <a:solidFill>
                            <a:srgbClr val="000000"/>
                          </a:solidFill>
                          <a:latin typeface="Arial"/>
                          <a:ea typeface="Arial"/>
                          <a:cs typeface="Arial"/>
                          <a:sym typeface="Arial"/>
                        </a:rPr>
                        <a:t>n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80 (52) </a:t>
                      </a:r>
                      <a:r>
                        <a:rPr lang="en" sz="1200" u="none" strike="noStrike" cap="none"/>
                        <a:t/>
                      </a:r>
                      <a:br>
                        <a:rPr lang="en" sz="1200" u="none" strike="noStrike" cap="none"/>
                      </a:br>
                      <a:r>
                        <a:rPr lang="tr-TR" sz="1200" u="none" strike="noStrike" cap="none" dirty="0"/>
                        <a:t>[43,5–59,7]</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74 (56) </a:t>
                      </a:r>
                      <a:r>
                        <a:rPr lang="en" sz="1200" u="none" strike="noStrike" cap="none"/>
                        <a:t/>
                      </a:r>
                      <a:br>
                        <a:rPr lang="en" sz="1200" u="none" strike="noStrike" cap="none"/>
                      </a:br>
                      <a:r>
                        <a:rPr lang="tr-TR" sz="1200" u="none" strike="noStrike" cap="none" dirty="0"/>
                        <a:t>[47,2–64,7]</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26 (50) </a:t>
                      </a:r>
                      <a:r>
                        <a:rPr lang="en" sz="1200" u="none" strike="noStrike" cap="none"/>
                        <a:t/>
                      </a:r>
                      <a:br>
                        <a:rPr lang="en" sz="1200" u="none" strike="noStrike" cap="none"/>
                      </a:br>
                      <a:r>
                        <a:rPr lang="tr-TR" sz="1200" u="none" strike="noStrike" cap="none" dirty="0"/>
                        <a:t>[35,8–64,2]</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rgbClr val="000000"/>
                          </a:solidFill>
                          <a:latin typeface="Arial"/>
                          <a:ea typeface="Arial"/>
                          <a:cs typeface="Arial"/>
                          <a:sym typeface="Arial"/>
                        </a:rPr>
                        <a:t>%CR oranı </a:t>
                      </a:r>
                      <a:r>
                        <a:rPr lang="tr-TR" sz="1200" b="0" u="none" strike="noStrike" cap="none" dirty="0">
                          <a:solidFill>
                            <a:srgbClr val="000000"/>
                          </a:solidFill>
                          <a:latin typeface="Arial"/>
                          <a:ea typeface="Arial"/>
                          <a:cs typeface="Arial"/>
                          <a:sym typeface="Arial"/>
                        </a:rPr>
                        <a:t>n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62 (40)</a:t>
                      </a:r>
                      <a:r>
                        <a:rPr lang="en" sz="1200" u="none" strike="noStrike" cap="none" dirty="0"/>
                        <a:t/>
                      </a:r>
                      <a:br>
                        <a:rPr lang="en" sz="1200" u="none" strike="noStrike" cap="none" dirty="0"/>
                      </a:br>
                      <a:r>
                        <a:rPr lang="tr-TR" sz="1200" u="none" strike="noStrike" cap="none" dirty="0"/>
                        <a:t> [32,2–48,2]</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58 (44) </a:t>
                      </a:r>
                      <a:r>
                        <a:rPr lang="en" sz="1200" u="none" strike="noStrike" cap="none"/>
                        <a:t/>
                      </a:r>
                      <a:br>
                        <a:rPr lang="en" sz="1200" u="none" strike="noStrike" cap="none"/>
                      </a:br>
                      <a:r>
                        <a:rPr lang="tr-TR" sz="1200" u="none" strike="noStrike" cap="none" dirty="0"/>
                        <a:t>[35,3–52,8]</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solidFill>
                            <a:srgbClr val="000000"/>
                          </a:solidFill>
                        </a:rPr>
                        <a:t>19 </a:t>
                      </a:r>
                      <a:r>
                        <a:rPr lang="tr-TR" sz="1200" u="none" strike="noStrike" cap="none" dirty="0"/>
                        <a:t>(37) </a:t>
                      </a:r>
                      <a:r>
                        <a:rPr lang="en" sz="1200" u="none" strike="noStrike" cap="none"/>
                        <a:t/>
                      </a:r>
                      <a:br>
                        <a:rPr lang="en" sz="1200" u="none" strike="noStrike" cap="none"/>
                      </a:br>
                      <a:r>
                        <a:rPr lang="tr-TR" sz="1200" u="none" strike="noStrike" cap="none" dirty="0"/>
                        <a:t>[23,6–51,0]</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Medyan DOCR</a:t>
                      </a:r>
                      <a:r>
                        <a:rPr lang="tr-TR" sz="1200" u="none" strike="noStrike" cap="none" dirty="0"/>
                        <a:t>, ay </a:t>
                      </a:r>
                      <a:r>
                        <a:rPr lang="en" sz="1200" u="none" strike="noStrike" cap="none" dirty="0"/>
                        <a:t/>
                      </a:r>
                      <a:br>
                        <a:rPr lang="en" sz="1200" u="none" strike="noStrike" cap="none" dirty="0"/>
                      </a:br>
                      <a:r>
                        <a:rPr lang="tr-TR" sz="1200" u="none" strike="noStrike" cap="none" dirty="0"/>
                        <a:t>(%95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b="0" u="none" strike="noStrike" cap="none" dirty="0">
                          <a:solidFill>
                            <a:srgbClr val="000000"/>
                          </a:solidFill>
                          <a:latin typeface="Arial"/>
                          <a:ea typeface="Arial"/>
                          <a:cs typeface="Arial"/>
                          <a:sym typeface="Arial"/>
                        </a:rPr>
                        <a:t>26,9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(19,8–NR)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b="0" u="none" strike="noStrike" cap="none" dirty="0">
                          <a:solidFill>
                            <a:srgbClr val="000000"/>
                          </a:solidFill>
                          <a:latin typeface="Arial"/>
                          <a:ea typeface="Arial"/>
                          <a:cs typeface="Arial"/>
                          <a:sym typeface="Arial"/>
                        </a:rPr>
                        <a:t>28,3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(19,8–NR)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b="0" u="none" strike="noStrike" cap="none" dirty="0">
                          <a:solidFill>
                            <a:srgbClr val="000000"/>
                          </a:solidFill>
                          <a:latin typeface="Arial"/>
                          <a:ea typeface="Arial"/>
                          <a:cs typeface="Arial"/>
                          <a:sym typeface="Arial"/>
                        </a:rPr>
                        <a:t>22,0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(6,7–NR)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24 aylık DOCR</a:t>
                      </a:r>
                      <a:r>
                        <a:rPr lang="tr-TR" sz="1200" u="none" strike="noStrike" cap="none" dirty="0"/>
                        <a:t>,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55,0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(41,1–68,8)</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56,2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(41,9–70,4)</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33,1</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(7,2–59,0)</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670573">
                <a:tc>
                  <a:txBody>
                    <a:bodyPr/>
                    <a:lstStyle/>
                    <a:p>
                      <a:pPr marL="0" marR="0" lvl="0" indent="0" algn="l" rtl="0">
                        <a:lnSpc>
                          <a:spcPct val="100000"/>
                        </a:lnSpc>
                        <a:spcBef>
                          <a:spcPts val="0"/>
                        </a:spcBef>
                        <a:spcAft>
                          <a:spcPts val="0"/>
                        </a:spcAft>
                        <a:buClr>
                          <a:srgbClr val="000000"/>
                        </a:buClr>
                        <a:buSzPts val="900"/>
                        <a:buFont typeface="Arial"/>
                        <a:buNone/>
                      </a:pPr>
                      <a:r>
                        <a:rPr lang="tr-TR" sz="1200" b="0" u="none" strike="noStrike" cap="none" dirty="0"/>
                        <a:t>Medyan CR takip süresi</a:t>
                      </a:r>
                      <a:r>
                        <a:rPr lang="tr-TR" sz="1200" b="1" u="none" strike="noStrike" cap="none" dirty="0"/>
                        <a:t>, ay (aralık)</a:t>
                      </a:r>
                      <a:r>
                        <a:rPr lang="tr-TR" sz="1200" b="0" u="none" strike="noStrike" cap="none" dirty="0"/>
                        <a:t> </a:t>
                      </a:r>
                      <a:r>
                        <a:rPr lang="en" sz="1200" b="0" u="none" strike="noStrike" cap="none" dirty="0"/>
                        <a:t/>
                      </a:r>
                      <a:br>
                        <a:rPr lang="en" sz="1200" b="0" u="none" strike="noStrike" cap="none" dirty="0"/>
                      </a:br>
                      <a:endParaRPr lang="en" sz="1200" b="0" u="none" strike="noStrike" cap="none" dirty="0"/>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29,6 </a:t>
                      </a:r>
                      <a:r>
                        <a:rPr lang="en" sz="1200" u="none" strike="noStrike" cap="none"/>
                        <a:t/>
                      </a:r>
                      <a:br>
                        <a:rPr lang="en" sz="1200" u="none" strike="noStrike" cap="none"/>
                      </a:br>
                      <a:r>
                        <a:rPr lang="tr-TR" sz="1200" u="none" strike="noStrike" cap="none" dirty="0"/>
                        <a:t>(0–39)</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29,6 </a:t>
                      </a:r>
                      <a:r>
                        <a:rPr lang="en" sz="1200" u="none" strike="noStrike" cap="none"/>
                        <a:t/>
                      </a:r>
                      <a:br>
                        <a:rPr lang="en" sz="1200" u="none" strike="noStrike" cap="none"/>
                      </a:br>
                      <a:r>
                        <a:rPr lang="tr-TR" sz="1200" u="none" strike="noStrike" cap="none" dirty="0"/>
                        <a:t>(0–39)</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23,0 </a:t>
                      </a:r>
                      <a:r>
                        <a:rPr lang="en" sz="1200" u="none" strike="noStrike" cap="none"/>
                        <a:t/>
                      </a:r>
                      <a:br>
                        <a:rPr lang="en" sz="1200" u="none" strike="noStrike" cap="none"/>
                      </a:br>
                      <a:r>
                        <a:rPr lang="tr-TR" sz="1200" u="none" strike="noStrike" cap="none" dirty="0"/>
                        <a:t>(0–33)</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Devam eden CR'ler</a:t>
                      </a:r>
                      <a:r>
                        <a:rPr lang="tr-TR" sz="1200" u="none" strike="noStrike" cap="none" dirty="0"/>
                        <a:t>, </a:t>
                      </a:r>
                      <a:r>
                        <a:rPr lang="tr-TR" sz="1200" b="0" i="0" u="none" strike="noStrike" cap="none" dirty="0">
                          <a:solidFill>
                            <a:srgbClr val="000000"/>
                          </a:solidFill>
                          <a:latin typeface="Arial"/>
                          <a:ea typeface="Arial"/>
                          <a:cs typeface="Arial"/>
                          <a:sym typeface="Arial"/>
                        </a:rPr>
                        <a:t>n/N (%) </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34/62 (55)</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32/58 (55)</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10/19 (53)</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611" name="Google Shape;2611;p83"/>
          <p:cNvSpPr/>
          <p:nvPr/>
        </p:nvSpPr>
        <p:spPr>
          <a:xfrm>
            <a:off x="6189996" y="1769837"/>
            <a:ext cx="5456800" cy="3461200"/>
          </a:xfrm>
          <a:prstGeom prst="rect">
            <a:avLst/>
          </a:prstGeom>
          <a:noFill/>
          <a:ln w="25400" cap="flat" cmpd="sng">
            <a:solidFill>
              <a:srgbClr val="0B41CD"/>
            </a:solidFill>
            <a:prstDash val="solid"/>
            <a:round/>
            <a:headEnd type="none" w="sm" len="sm"/>
            <a:tailEnd type="none" w="sm" len="sm"/>
          </a:ln>
        </p:spPr>
        <p:txBody>
          <a:bodyPr spcFirstLastPara="1" wrap="square" lIns="96000" tIns="576000" rIns="96000" bIns="96000" anchor="t" anchorCtr="0">
            <a:noAutofit/>
          </a:bodyPr>
          <a:lstStyle/>
          <a:p>
            <a:pPr marL="380990" indent="-245527">
              <a:buClr>
                <a:srgbClr val="0066CC"/>
              </a:buClr>
              <a:buSzPts val="1600"/>
            </a:pPr>
            <a:endParaRPr sz="2133" dirty="0">
              <a:solidFill>
                <a:srgbClr val="000000"/>
              </a:solidFill>
              <a:latin typeface="Arial"/>
              <a:ea typeface="Arial"/>
              <a:cs typeface="Arial"/>
              <a:sym typeface="Arial"/>
            </a:endParaRPr>
          </a:p>
        </p:txBody>
      </p:sp>
      <p:sp>
        <p:nvSpPr>
          <p:cNvPr id="2612" name="Google Shape;2612;p83"/>
          <p:cNvSpPr/>
          <p:nvPr/>
        </p:nvSpPr>
        <p:spPr>
          <a:xfrm>
            <a:off x="552824" y="2743684"/>
            <a:ext cx="5442800" cy="960000"/>
          </a:xfrm>
          <a:prstGeom prst="rect">
            <a:avLst/>
          </a:prstGeom>
          <a:noFill/>
          <a:ln w="25400" cap="flat" cmpd="sng">
            <a:solidFill>
              <a:srgbClr val="FF1F26"/>
            </a:solidFill>
            <a:prstDash val="solid"/>
            <a:round/>
            <a:headEnd type="none" w="sm" len="sm"/>
            <a:tailEnd type="none" w="sm" len="sm"/>
          </a:ln>
        </p:spPr>
        <p:txBody>
          <a:bodyPr spcFirstLastPara="1" wrap="square" lIns="121933" tIns="60933" rIns="121933"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grpSp>
        <p:nvGrpSpPr>
          <p:cNvPr id="2613" name="Google Shape;2613;p83"/>
          <p:cNvGrpSpPr/>
          <p:nvPr/>
        </p:nvGrpSpPr>
        <p:grpSpPr>
          <a:xfrm>
            <a:off x="6412987" y="1956127"/>
            <a:ext cx="5062461" cy="2535268"/>
            <a:chOff x="4777938" y="1662228"/>
            <a:chExt cx="3796846" cy="1901451"/>
          </a:xfrm>
        </p:grpSpPr>
        <p:sp>
          <p:nvSpPr>
            <p:cNvPr id="2614" name="Google Shape;2614;p83"/>
            <p:cNvSpPr/>
            <p:nvPr/>
          </p:nvSpPr>
          <p:spPr>
            <a:xfrm>
              <a:off x="5249378" y="1662228"/>
              <a:ext cx="3325406" cy="1496765"/>
            </a:xfrm>
            <a:custGeom>
              <a:avLst/>
              <a:gdLst/>
              <a:ahLst/>
              <a:cxnLst/>
              <a:rect l="l" t="t" r="r" b="b"/>
              <a:pathLst>
                <a:path w="3325406" h="1496765" extrusionOk="0">
                  <a:moveTo>
                    <a:pt x="0" y="0"/>
                  </a:moveTo>
                  <a:lnTo>
                    <a:pt x="0" y="1496765"/>
                  </a:lnTo>
                  <a:lnTo>
                    <a:pt x="3325406" y="1496765"/>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615" name="Google Shape;2615;p83"/>
            <p:cNvGrpSpPr/>
            <p:nvPr/>
          </p:nvGrpSpPr>
          <p:grpSpPr>
            <a:xfrm>
              <a:off x="5214263" y="1707765"/>
              <a:ext cx="35115" cy="1463877"/>
              <a:chOff x="2401393" y="849971"/>
              <a:chExt cx="35115" cy="1463877"/>
            </a:xfrm>
          </p:grpSpPr>
          <p:sp>
            <p:nvSpPr>
              <p:cNvPr id="2616" name="Google Shape;2616;p83"/>
              <p:cNvSpPr/>
              <p:nvPr/>
            </p:nvSpPr>
            <p:spPr>
              <a:xfrm>
                <a:off x="2401393" y="2301199"/>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7" name="Google Shape;2617;p83"/>
              <p:cNvSpPr/>
              <p:nvPr/>
            </p:nvSpPr>
            <p:spPr>
              <a:xfrm>
                <a:off x="2401393" y="2010903"/>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8" name="Google Shape;2618;p83"/>
              <p:cNvSpPr/>
              <p:nvPr/>
            </p:nvSpPr>
            <p:spPr>
              <a:xfrm>
                <a:off x="2401393" y="1720733"/>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9" name="Google Shape;2619;p83"/>
              <p:cNvSpPr/>
              <p:nvPr/>
            </p:nvSpPr>
            <p:spPr>
              <a:xfrm>
                <a:off x="2401393" y="1430437"/>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20" name="Google Shape;2620;p83"/>
              <p:cNvSpPr/>
              <p:nvPr/>
            </p:nvSpPr>
            <p:spPr>
              <a:xfrm>
                <a:off x="2401393" y="1140140"/>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21" name="Google Shape;2621;p83"/>
              <p:cNvSpPr/>
              <p:nvPr/>
            </p:nvSpPr>
            <p:spPr>
              <a:xfrm>
                <a:off x="2401393" y="849971"/>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grpSp>
        <p:grpSp>
          <p:nvGrpSpPr>
            <p:cNvPr id="2622" name="Google Shape;2622;p83"/>
            <p:cNvGrpSpPr/>
            <p:nvPr/>
          </p:nvGrpSpPr>
          <p:grpSpPr>
            <a:xfrm>
              <a:off x="5249378" y="3158993"/>
              <a:ext cx="3303474" cy="35037"/>
              <a:chOff x="2436508" y="2301199"/>
              <a:chExt cx="3303474" cy="35037"/>
            </a:xfrm>
          </p:grpSpPr>
          <p:sp>
            <p:nvSpPr>
              <p:cNvPr id="2623" name="Google Shape;2623;p83"/>
              <p:cNvSpPr/>
              <p:nvPr/>
            </p:nvSpPr>
            <p:spPr>
              <a:xfrm>
                <a:off x="2436508"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4" name="Google Shape;2624;p83"/>
              <p:cNvSpPr/>
              <p:nvPr/>
            </p:nvSpPr>
            <p:spPr>
              <a:xfrm>
                <a:off x="268966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5" name="Google Shape;2625;p83"/>
              <p:cNvSpPr/>
              <p:nvPr/>
            </p:nvSpPr>
            <p:spPr>
              <a:xfrm>
                <a:off x="2942824"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6" name="Google Shape;2626;p83"/>
              <p:cNvSpPr/>
              <p:nvPr/>
            </p:nvSpPr>
            <p:spPr>
              <a:xfrm>
                <a:off x="3195981"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7" name="Google Shape;2627;p83"/>
              <p:cNvSpPr/>
              <p:nvPr/>
            </p:nvSpPr>
            <p:spPr>
              <a:xfrm>
                <a:off x="3449139"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8" name="Google Shape;2628;p83"/>
              <p:cNvSpPr/>
              <p:nvPr/>
            </p:nvSpPr>
            <p:spPr>
              <a:xfrm>
                <a:off x="3702170"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9" name="Google Shape;2629;p83"/>
              <p:cNvSpPr/>
              <p:nvPr/>
            </p:nvSpPr>
            <p:spPr>
              <a:xfrm>
                <a:off x="3955328"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0" name="Google Shape;2630;p83"/>
              <p:cNvSpPr/>
              <p:nvPr/>
            </p:nvSpPr>
            <p:spPr>
              <a:xfrm>
                <a:off x="420848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1" name="Google Shape;2631;p83"/>
              <p:cNvSpPr/>
              <p:nvPr/>
            </p:nvSpPr>
            <p:spPr>
              <a:xfrm>
                <a:off x="4461644"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2" name="Google Shape;2632;p83"/>
              <p:cNvSpPr/>
              <p:nvPr/>
            </p:nvSpPr>
            <p:spPr>
              <a:xfrm>
                <a:off x="4714801"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3" name="Google Shape;2633;p83"/>
              <p:cNvSpPr/>
              <p:nvPr/>
            </p:nvSpPr>
            <p:spPr>
              <a:xfrm>
                <a:off x="4967959"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4" name="Google Shape;2634;p83"/>
              <p:cNvSpPr/>
              <p:nvPr/>
            </p:nvSpPr>
            <p:spPr>
              <a:xfrm>
                <a:off x="5221117"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5" name="Google Shape;2635;p83"/>
              <p:cNvSpPr/>
              <p:nvPr/>
            </p:nvSpPr>
            <p:spPr>
              <a:xfrm>
                <a:off x="5474275"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6" name="Google Shape;2636;p83"/>
              <p:cNvSpPr/>
              <p:nvPr/>
            </p:nvSpPr>
            <p:spPr>
              <a:xfrm>
                <a:off x="572730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sp>
          <p:nvSpPr>
            <p:cNvPr id="2637" name="Google Shape;2637;p83"/>
            <p:cNvSpPr/>
            <p:nvPr/>
          </p:nvSpPr>
          <p:spPr>
            <a:xfrm>
              <a:off x="5252928" y="1707765"/>
              <a:ext cx="3261767" cy="876201"/>
            </a:xfrm>
            <a:custGeom>
              <a:avLst/>
              <a:gdLst/>
              <a:ahLst/>
              <a:cxnLst/>
              <a:rect l="l" t="t" r="r" b="b"/>
              <a:pathLst>
                <a:path w="3261767" h="876201" extrusionOk="0">
                  <a:moveTo>
                    <a:pt x="0" y="0"/>
                  </a:moveTo>
                  <a:lnTo>
                    <a:pt x="163532" y="0"/>
                  </a:lnTo>
                  <a:lnTo>
                    <a:pt x="163532" y="26690"/>
                  </a:lnTo>
                  <a:lnTo>
                    <a:pt x="175195" y="26690"/>
                  </a:lnTo>
                  <a:lnTo>
                    <a:pt x="175195" y="77412"/>
                  </a:lnTo>
                  <a:lnTo>
                    <a:pt x="299809" y="77412"/>
                  </a:lnTo>
                  <a:lnTo>
                    <a:pt x="299809" y="102963"/>
                  </a:lnTo>
                  <a:lnTo>
                    <a:pt x="413140" y="102963"/>
                  </a:lnTo>
                  <a:lnTo>
                    <a:pt x="413140" y="131297"/>
                  </a:lnTo>
                  <a:lnTo>
                    <a:pt x="446354" y="131297"/>
                  </a:lnTo>
                  <a:lnTo>
                    <a:pt x="446354" y="183918"/>
                  </a:lnTo>
                  <a:lnTo>
                    <a:pt x="464228" y="183918"/>
                  </a:lnTo>
                  <a:lnTo>
                    <a:pt x="464228" y="209722"/>
                  </a:lnTo>
                  <a:lnTo>
                    <a:pt x="549037" y="209722"/>
                  </a:lnTo>
                  <a:lnTo>
                    <a:pt x="549037" y="240206"/>
                  </a:lnTo>
                  <a:lnTo>
                    <a:pt x="564883" y="240206"/>
                  </a:lnTo>
                  <a:lnTo>
                    <a:pt x="564883" y="264366"/>
                  </a:lnTo>
                  <a:lnTo>
                    <a:pt x="610139" y="264366"/>
                  </a:lnTo>
                  <a:lnTo>
                    <a:pt x="610139" y="292826"/>
                  </a:lnTo>
                  <a:lnTo>
                    <a:pt x="696342" y="292826"/>
                  </a:lnTo>
                  <a:lnTo>
                    <a:pt x="696342" y="319895"/>
                  </a:lnTo>
                  <a:lnTo>
                    <a:pt x="781404" y="319895"/>
                  </a:lnTo>
                  <a:lnTo>
                    <a:pt x="781404" y="349873"/>
                  </a:lnTo>
                  <a:lnTo>
                    <a:pt x="1214067" y="349873"/>
                  </a:lnTo>
                  <a:lnTo>
                    <a:pt x="1214067" y="378966"/>
                  </a:lnTo>
                  <a:lnTo>
                    <a:pt x="1317131" y="378966"/>
                  </a:lnTo>
                  <a:lnTo>
                    <a:pt x="1317131" y="406668"/>
                  </a:lnTo>
                  <a:lnTo>
                    <a:pt x="1417405" y="406668"/>
                  </a:lnTo>
                  <a:lnTo>
                    <a:pt x="1417405" y="435761"/>
                  </a:lnTo>
                  <a:lnTo>
                    <a:pt x="1518693" y="435761"/>
                  </a:lnTo>
                  <a:lnTo>
                    <a:pt x="1518693" y="465233"/>
                  </a:lnTo>
                  <a:lnTo>
                    <a:pt x="1550512" y="465233"/>
                  </a:lnTo>
                  <a:lnTo>
                    <a:pt x="1550512" y="495464"/>
                  </a:lnTo>
                  <a:lnTo>
                    <a:pt x="1611362" y="495464"/>
                  </a:lnTo>
                  <a:lnTo>
                    <a:pt x="1611362" y="526455"/>
                  </a:lnTo>
                  <a:lnTo>
                    <a:pt x="1668027" y="526455"/>
                  </a:lnTo>
                  <a:lnTo>
                    <a:pt x="1668027" y="558330"/>
                  </a:lnTo>
                  <a:lnTo>
                    <a:pt x="1852476" y="558330"/>
                  </a:lnTo>
                  <a:lnTo>
                    <a:pt x="1852476" y="621955"/>
                  </a:lnTo>
                  <a:lnTo>
                    <a:pt x="1884042" y="621955"/>
                  </a:lnTo>
                  <a:lnTo>
                    <a:pt x="1884042" y="654463"/>
                  </a:lnTo>
                  <a:lnTo>
                    <a:pt x="2088267" y="654463"/>
                  </a:lnTo>
                  <a:lnTo>
                    <a:pt x="2088267" y="688110"/>
                  </a:lnTo>
                  <a:lnTo>
                    <a:pt x="2266631" y="688110"/>
                  </a:lnTo>
                  <a:lnTo>
                    <a:pt x="2266631" y="729978"/>
                  </a:lnTo>
                  <a:lnTo>
                    <a:pt x="2380216" y="729978"/>
                  </a:lnTo>
                  <a:lnTo>
                    <a:pt x="2380216" y="768937"/>
                  </a:lnTo>
                  <a:lnTo>
                    <a:pt x="2478716" y="768937"/>
                  </a:lnTo>
                  <a:lnTo>
                    <a:pt x="2478716" y="816751"/>
                  </a:lnTo>
                  <a:lnTo>
                    <a:pt x="2617908" y="816751"/>
                  </a:lnTo>
                  <a:lnTo>
                    <a:pt x="2617908" y="876202"/>
                  </a:lnTo>
                  <a:lnTo>
                    <a:pt x="3261768" y="876202"/>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638" name="Google Shape;2638;p83"/>
            <p:cNvGrpSpPr/>
            <p:nvPr/>
          </p:nvGrpSpPr>
          <p:grpSpPr>
            <a:xfrm>
              <a:off x="7557082" y="2104693"/>
              <a:ext cx="49947" cy="49710"/>
              <a:chOff x="4744212" y="1246899"/>
              <a:chExt cx="49947" cy="49710"/>
            </a:xfrm>
          </p:grpSpPr>
          <p:sp>
            <p:nvSpPr>
              <p:cNvPr id="2639" name="Google Shape;2639;p83"/>
              <p:cNvSpPr/>
              <p:nvPr/>
            </p:nvSpPr>
            <p:spPr>
              <a:xfrm>
                <a:off x="4769185" y="1246899"/>
                <a:ext cx="12676" cy="49710"/>
              </a:xfrm>
              <a:custGeom>
                <a:avLst/>
                <a:gdLst/>
                <a:ahLst/>
                <a:cxnLst/>
                <a:rect l="l" t="t" r="r" b="b"/>
                <a:pathLst>
                  <a:path w="12676" h="49710" extrusionOk="0">
                    <a:moveTo>
                      <a:pt x="0" y="0"/>
                    </a:moveTo>
                    <a:lnTo>
                      <a:pt x="0" y="49711"/>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0" name="Google Shape;2640;p83"/>
              <p:cNvSpPr/>
              <p:nvPr/>
            </p:nvSpPr>
            <p:spPr>
              <a:xfrm>
                <a:off x="4744212" y="1271817"/>
                <a:ext cx="49947" cy="12649"/>
              </a:xfrm>
              <a:custGeom>
                <a:avLst/>
                <a:gdLst/>
                <a:ahLst/>
                <a:cxnLst/>
                <a:rect l="l" t="t" r="r" b="b"/>
                <a:pathLst>
                  <a:path w="49947" h="12649" extrusionOk="0">
                    <a:moveTo>
                      <a:pt x="0" y="0"/>
                    </a:moveTo>
                    <a:lnTo>
                      <a:pt x="49947"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1" name="Google Shape;2641;p83"/>
            <p:cNvGrpSpPr/>
            <p:nvPr/>
          </p:nvGrpSpPr>
          <p:grpSpPr>
            <a:xfrm>
              <a:off x="5227954" y="1682846"/>
              <a:ext cx="2805272" cy="1022803"/>
              <a:chOff x="2415084" y="825052"/>
              <a:chExt cx="2805272" cy="1022803"/>
            </a:xfrm>
          </p:grpSpPr>
          <p:grpSp>
            <p:nvGrpSpPr>
              <p:cNvPr id="2642" name="Google Shape;2642;p83"/>
              <p:cNvGrpSpPr/>
              <p:nvPr/>
            </p:nvGrpSpPr>
            <p:grpSpPr>
              <a:xfrm>
                <a:off x="4737873" y="1798145"/>
                <a:ext cx="49947" cy="49710"/>
                <a:chOff x="4737873" y="1798145"/>
                <a:chExt cx="49947" cy="49710"/>
              </a:xfrm>
            </p:grpSpPr>
            <p:sp>
              <p:nvSpPr>
                <p:cNvPr id="2643" name="Google Shape;2643;p83"/>
                <p:cNvSpPr/>
                <p:nvPr/>
              </p:nvSpPr>
              <p:spPr>
                <a:xfrm>
                  <a:off x="4762847"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4" name="Google Shape;2644;p83"/>
                <p:cNvSpPr/>
                <p:nvPr/>
              </p:nvSpPr>
              <p:spPr>
                <a:xfrm>
                  <a:off x="4737873" y="1823064"/>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5" name="Google Shape;2645;p83"/>
              <p:cNvGrpSpPr/>
              <p:nvPr/>
            </p:nvGrpSpPr>
            <p:grpSpPr>
              <a:xfrm>
                <a:off x="4354270" y="1798145"/>
                <a:ext cx="49820" cy="49710"/>
                <a:chOff x="4354270" y="1798145"/>
                <a:chExt cx="49820" cy="49710"/>
              </a:xfrm>
            </p:grpSpPr>
            <p:sp>
              <p:nvSpPr>
                <p:cNvPr id="2646" name="Google Shape;2646;p83"/>
                <p:cNvSpPr/>
                <p:nvPr/>
              </p:nvSpPr>
              <p:spPr>
                <a:xfrm>
                  <a:off x="4379244"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7" name="Google Shape;2647;p83"/>
                <p:cNvSpPr/>
                <p:nvPr/>
              </p:nvSpPr>
              <p:spPr>
                <a:xfrm>
                  <a:off x="4354270"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8" name="Google Shape;2648;p83"/>
              <p:cNvGrpSpPr/>
              <p:nvPr/>
            </p:nvGrpSpPr>
            <p:grpSpPr>
              <a:xfrm>
                <a:off x="3985879" y="1436888"/>
                <a:ext cx="49947" cy="49837"/>
                <a:chOff x="3985879" y="1436888"/>
                <a:chExt cx="49947" cy="49837"/>
              </a:xfrm>
            </p:grpSpPr>
            <p:sp>
              <p:nvSpPr>
                <p:cNvPr id="2649" name="Google Shape;2649;p83"/>
                <p:cNvSpPr/>
                <p:nvPr/>
              </p:nvSpPr>
              <p:spPr>
                <a:xfrm>
                  <a:off x="4010853" y="1436888"/>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0" name="Google Shape;2650;p83"/>
                <p:cNvSpPr/>
                <p:nvPr/>
              </p:nvSpPr>
              <p:spPr>
                <a:xfrm>
                  <a:off x="3985879" y="1461806"/>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1" name="Google Shape;2651;p83"/>
              <p:cNvGrpSpPr/>
              <p:nvPr/>
            </p:nvGrpSpPr>
            <p:grpSpPr>
              <a:xfrm>
                <a:off x="2590279" y="912837"/>
                <a:ext cx="49947" cy="49710"/>
                <a:chOff x="2590279" y="912837"/>
                <a:chExt cx="49947" cy="49710"/>
              </a:xfrm>
            </p:grpSpPr>
            <p:sp>
              <p:nvSpPr>
                <p:cNvPr id="2652" name="Google Shape;2652;p83"/>
                <p:cNvSpPr/>
                <p:nvPr/>
              </p:nvSpPr>
              <p:spPr>
                <a:xfrm>
                  <a:off x="2615252" y="912837"/>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3" name="Google Shape;2653;p83"/>
                <p:cNvSpPr/>
                <p:nvPr/>
              </p:nvSpPr>
              <p:spPr>
                <a:xfrm>
                  <a:off x="2590279" y="937629"/>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4" name="Google Shape;2654;p83"/>
              <p:cNvGrpSpPr/>
              <p:nvPr/>
            </p:nvGrpSpPr>
            <p:grpSpPr>
              <a:xfrm>
                <a:off x="2516246" y="825052"/>
                <a:ext cx="49947" cy="49837"/>
                <a:chOff x="2516246" y="825052"/>
                <a:chExt cx="49947" cy="49837"/>
              </a:xfrm>
            </p:grpSpPr>
            <p:sp>
              <p:nvSpPr>
                <p:cNvPr id="2655" name="Google Shape;2655;p83"/>
                <p:cNvSpPr/>
                <p:nvPr/>
              </p:nvSpPr>
              <p:spPr>
                <a:xfrm>
                  <a:off x="2541219" y="825052"/>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6" name="Google Shape;2656;p83"/>
                <p:cNvSpPr/>
                <p:nvPr/>
              </p:nvSpPr>
              <p:spPr>
                <a:xfrm>
                  <a:off x="2516246" y="849971"/>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7" name="Google Shape;2657;p83"/>
              <p:cNvGrpSpPr/>
              <p:nvPr/>
            </p:nvGrpSpPr>
            <p:grpSpPr>
              <a:xfrm>
                <a:off x="2415084" y="825052"/>
                <a:ext cx="49947" cy="49837"/>
                <a:chOff x="2415084" y="825052"/>
                <a:chExt cx="49947" cy="49837"/>
              </a:xfrm>
            </p:grpSpPr>
            <p:sp>
              <p:nvSpPr>
                <p:cNvPr id="2658" name="Google Shape;2658;p83"/>
                <p:cNvSpPr/>
                <p:nvPr/>
              </p:nvSpPr>
              <p:spPr>
                <a:xfrm>
                  <a:off x="2440058" y="825052"/>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9" name="Google Shape;2659;p83"/>
                <p:cNvSpPr/>
                <p:nvPr/>
              </p:nvSpPr>
              <p:spPr>
                <a:xfrm>
                  <a:off x="2415084" y="849971"/>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60" name="Google Shape;2660;p83"/>
              <p:cNvGrpSpPr/>
              <p:nvPr/>
            </p:nvGrpSpPr>
            <p:grpSpPr>
              <a:xfrm>
                <a:off x="5032992" y="1798145"/>
                <a:ext cx="49820" cy="49710"/>
                <a:chOff x="5032992" y="1798145"/>
                <a:chExt cx="49820" cy="49710"/>
              </a:xfrm>
            </p:grpSpPr>
            <p:sp>
              <p:nvSpPr>
                <p:cNvPr id="2661" name="Google Shape;2661;p83"/>
                <p:cNvSpPr/>
                <p:nvPr/>
              </p:nvSpPr>
              <p:spPr>
                <a:xfrm>
                  <a:off x="5057965"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2" name="Google Shape;2662;p83"/>
                <p:cNvSpPr/>
                <p:nvPr/>
              </p:nvSpPr>
              <p:spPr>
                <a:xfrm>
                  <a:off x="5032992"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63" name="Google Shape;2663;p83"/>
              <p:cNvGrpSpPr/>
              <p:nvPr/>
            </p:nvGrpSpPr>
            <p:grpSpPr>
              <a:xfrm>
                <a:off x="5170536" y="1798145"/>
                <a:ext cx="49820" cy="49710"/>
                <a:chOff x="5170536" y="1798145"/>
                <a:chExt cx="49820" cy="49710"/>
              </a:xfrm>
            </p:grpSpPr>
            <p:sp>
              <p:nvSpPr>
                <p:cNvPr id="2664" name="Google Shape;2664;p83"/>
                <p:cNvSpPr/>
                <p:nvPr/>
              </p:nvSpPr>
              <p:spPr>
                <a:xfrm>
                  <a:off x="5195510"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5" name="Google Shape;2665;p83"/>
                <p:cNvSpPr/>
                <p:nvPr/>
              </p:nvSpPr>
              <p:spPr>
                <a:xfrm>
                  <a:off x="5170536"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grpSp>
          <p:nvGrpSpPr>
            <p:cNvPr id="2666" name="Google Shape;2666;p83"/>
            <p:cNvGrpSpPr/>
            <p:nvPr/>
          </p:nvGrpSpPr>
          <p:grpSpPr>
            <a:xfrm>
              <a:off x="5403149" y="1734075"/>
              <a:ext cx="2434726" cy="815358"/>
              <a:chOff x="2590279" y="876281"/>
              <a:chExt cx="2434726" cy="815358"/>
            </a:xfrm>
          </p:grpSpPr>
          <p:grpSp>
            <p:nvGrpSpPr>
              <p:cNvPr id="2667" name="Google Shape;2667;p83"/>
              <p:cNvGrpSpPr/>
              <p:nvPr/>
            </p:nvGrpSpPr>
            <p:grpSpPr>
              <a:xfrm>
                <a:off x="4975185" y="1641929"/>
                <a:ext cx="49820" cy="49710"/>
                <a:chOff x="4975185" y="1641929"/>
                <a:chExt cx="49820" cy="49710"/>
              </a:xfrm>
            </p:grpSpPr>
            <p:sp>
              <p:nvSpPr>
                <p:cNvPr id="2668" name="Google Shape;2668;p83"/>
                <p:cNvSpPr/>
                <p:nvPr/>
              </p:nvSpPr>
              <p:spPr>
                <a:xfrm>
                  <a:off x="5000032" y="164192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9" name="Google Shape;2669;p83"/>
                <p:cNvSpPr/>
                <p:nvPr/>
              </p:nvSpPr>
              <p:spPr>
                <a:xfrm>
                  <a:off x="4975185" y="1666848"/>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0" name="Google Shape;2670;p83"/>
              <p:cNvGrpSpPr/>
              <p:nvPr/>
            </p:nvGrpSpPr>
            <p:grpSpPr>
              <a:xfrm>
                <a:off x="4911927" y="1641929"/>
                <a:ext cx="49947" cy="49710"/>
                <a:chOff x="4911927" y="1641929"/>
                <a:chExt cx="49947" cy="49710"/>
              </a:xfrm>
            </p:grpSpPr>
            <p:sp>
              <p:nvSpPr>
                <p:cNvPr id="2671" name="Google Shape;2671;p83"/>
                <p:cNvSpPr/>
                <p:nvPr/>
              </p:nvSpPr>
              <p:spPr>
                <a:xfrm>
                  <a:off x="4936901" y="164192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2" name="Google Shape;2672;p83"/>
                <p:cNvSpPr/>
                <p:nvPr/>
              </p:nvSpPr>
              <p:spPr>
                <a:xfrm>
                  <a:off x="4911927" y="1666848"/>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3" name="Google Shape;2673;p83"/>
              <p:cNvGrpSpPr/>
              <p:nvPr/>
            </p:nvGrpSpPr>
            <p:grpSpPr>
              <a:xfrm>
                <a:off x="4881503" y="1593863"/>
                <a:ext cx="49947" cy="49837"/>
                <a:chOff x="4881503" y="1593863"/>
                <a:chExt cx="49947" cy="49837"/>
              </a:xfrm>
            </p:grpSpPr>
            <p:sp>
              <p:nvSpPr>
                <p:cNvPr id="2674" name="Google Shape;2674;p83"/>
                <p:cNvSpPr/>
                <p:nvPr/>
              </p:nvSpPr>
              <p:spPr>
                <a:xfrm>
                  <a:off x="4906476" y="1593863"/>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5" name="Google Shape;2675;p83"/>
                <p:cNvSpPr/>
                <p:nvPr/>
              </p:nvSpPr>
              <p:spPr>
                <a:xfrm>
                  <a:off x="4881503" y="1618782"/>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6" name="Google Shape;2676;p83"/>
              <p:cNvGrpSpPr/>
              <p:nvPr/>
            </p:nvGrpSpPr>
            <p:grpSpPr>
              <a:xfrm>
                <a:off x="4737366" y="1555030"/>
                <a:ext cx="49820" cy="49837"/>
                <a:chOff x="4737366" y="1555030"/>
                <a:chExt cx="49820" cy="49837"/>
              </a:xfrm>
            </p:grpSpPr>
            <p:sp>
              <p:nvSpPr>
                <p:cNvPr id="2677" name="Google Shape;2677;p83"/>
                <p:cNvSpPr/>
                <p:nvPr/>
              </p:nvSpPr>
              <p:spPr>
                <a:xfrm>
                  <a:off x="4762340" y="1555030"/>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8" name="Google Shape;2678;p83"/>
                <p:cNvSpPr/>
                <p:nvPr/>
              </p:nvSpPr>
              <p:spPr>
                <a:xfrm>
                  <a:off x="4737366" y="1579949"/>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9" name="Google Shape;2679;p83"/>
              <p:cNvGrpSpPr/>
              <p:nvPr/>
            </p:nvGrpSpPr>
            <p:grpSpPr>
              <a:xfrm>
                <a:off x="4522493" y="1513288"/>
                <a:ext cx="49947" cy="49710"/>
                <a:chOff x="4522493" y="1513288"/>
                <a:chExt cx="49947" cy="49710"/>
              </a:xfrm>
            </p:grpSpPr>
            <p:sp>
              <p:nvSpPr>
                <p:cNvPr id="2680" name="Google Shape;2680;p83"/>
                <p:cNvSpPr/>
                <p:nvPr/>
              </p:nvSpPr>
              <p:spPr>
                <a:xfrm>
                  <a:off x="4547466" y="1513288"/>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1" name="Google Shape;2681;p83"/>
                <p:cNvSpPr/>
                <p:nvPr/>
              </p:nvSpPr>
              <p:spPr>
                <a:xfrm>
                  <a:off x="4522493" y="1538080"/>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2" name="Google Shape;2682;p83"/>
              <p:cNvGrpSpPr/>
              <p:nvPr/>
            </p:nvGrpSpPr>
            <p:grpSpPr>
              <a:xfrm>
                <a:off x="4353129" y="1479642"/>
                <a:ext cx="49820" cy="49710"/>
                <a:chOff x="4353129" y="1479642"/>
                <a:chExt cx="49820" cy="49710"/>
              </a:xfrm>
            </p:grpSpPr>
            <p:sp>
              <p:nvSpPr>
                <p:cNvPr id="2683" name="Google Shape;2683;p83"/>
                <p:cNvSpPr/>
                <p:nvPr/>
              </p:nvSpPr>
              <p:spPr>
                <a:xfrm>
                  <a:off x="4377976" y="1479642"/>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4" name="Google Shape;2684;p83"/>
                <p:cNvSpPr/>
                <p:nvPr/>
              </p:nvSpPr>
              <p:spPr>
                <a:xfrm>
                  <a:off x="4353129" y="1504434"/>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5" name="Google Shape;2685;p83"/>
              <p:cNvGrpSpPr/>
              <p:nvPr/>
            </p:nvGrpSpPr>
            <p:grpSpPr>
              <a:xfrm>
                <a:off x="4010853" y="1320769"/>
                <a:ext cx="49947" cy="49710"/>
                <a:chOff x="4010853" y="1320769"/>
                <a:chExt cx="49947" cy="49710"/>
              </a:xfrm>
            </p:grpSpPr>
            <p:sp>
              <p:nvSpPr>
                <p:cNvPr id="2686" name="Google Shape;2686;p83"/>
                <p:cNvSpPr/>
                <p:nvPr/>
              </p:nvSpPr>
              <p:spPr>
                <a:xfrm>
                  <a:off x="4035826" y="132076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7" name="Google Shape;2687;p83"/>
                <p:cNvSpPr/>
                <p:nvPr/>
              </p:nvSpPr>
              <p:spPr>
                <a:xfrm>
                  <a:off x="4010853" y="1345561"/>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8" name="Google Shape;2688;p83"/>
              <p:cNvGrpSpPr/>
              <p:nvPr/>
            </p:nvGrpSpPr>
            <p:grpSpPr>
              <a:xfrm>
                <a:off x="3614700" y="1174925"/>
                <a:ext cx="49947" cy="49710"/>
                <a:chOff x="3614700" y="1174925"/>
                <a:chExt cx="49947" cy="49710"/>
              </a:xfrm>
            </p:grpSpPr>
            <p:sp>
              <p:nvSpPr>
                <p:cNvPr id="2689" name="Google Shape;2689;p83"/>
                <p:cNvSpPr/>
                <p:nvPr/>
              </p:nvSpPr>
              <p:spPr>
                <a:xfrm>
                  <a:off x="3639673" y="1174925"/>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0" name="Google Shape;2690;p83"/>
                <p:cNvSpPr/>
                <p:nvPr/>
              </p:nvSpPr>
              <p:spPr>
                <a:xfrm>
                  <a:off x="3614700" y="1199844"/>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1" name="Google Shape;2691;p83"/>
              <p:cNvGrpSpPr/>
              <p:nvPr/>
            </p:nvGrpSpPr>
            <p:grpSpPr>
              <a:xfrm>
                <a:off x="3075931" y="1117878"/>
                <a:ext cx="49820" cy="49710"/>
                <a:chOff x="3075931" y="1117878"/>
                <a:chExt cx="49820" cy="49710"/>
              </a:xfrm>
            </p:grpSpPr>
            <p:sp>
              <p:nvSpPr>
                <p:cNvPr id="2692" name="Google Shape;2692;p83"/>
                <p:cNvSpPr/>
                <p:nvPr/>
              </p:nvSpPr>
              <p:spPr>
                <a:xfrm>
                  <a:off x="3100778" y="1117878"/>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3" name="Google Shape;2693;p83"/>
                <p:cNvSpPr/>
                <p:nvPr/>
              </p:nvSpPr>
              <p:spPr>
                <a:xfrm>
                  <a:off x="3075931" y="1142797"/>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4" name="Google Shape;2694;p83"/>
              <p:cNvGrpSpPr/>
              <p:nvPr/>
            </p:nvGrpSpPr>
            <p:grpSpPr>
              <a:xfrm>
                <a:off x="2628817" y="902591"/>
                <a:ext cx="49820" cy="49710"/>
                <a:chOff x="2628817" y="902591"/>
                <a:chExt cx="49820" cy="49710"/>
              </a:xfrm>
            </p:grpSpPr>
            <p:sp>
              <p:nvSpPr>
                <p:cNvPr id="2695" name="Google Shape;2695;p83"/>
                <p:cNvSpPr/>
                <p:nvPr/>
              </p:nvSpPr>
              <p:spPr>
                <a:xfrm>
                  <a:off x="2653663" y="902591"/>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6" name="Google Shape;2696;p83"/>
                <p:cNvSpPr/>
                <p:nvPr/>
              </p:nvSpPr>
              <p:spPr>
                <a:xfrm>
                  <a:off x="2628817" y="927383"/>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7" name="Google Shape;2697;p83"/>
              <p:cNvGrpSpPr/>
              <p:nvPr/>
            </p:nvGrpSpPr>
            <p:grpSpPr>
              <a:xfrm>
                <a:off x="2590279" y="876281"/>
                <a:ext cx="49947" cy="49710"/>
                <a:chOff x="2590279" y="876281"/>
                <a:chExt cx="49947" cy="49710"/>
              </a:xfrm>
            </p:grpSpPr>
            <p:sp>
              <p:nvSpPr>
                <p:cNvPr id="2698" name="Google Shape;2698;p83"/>
                <p:cNvSpPr/>
                <p:nvPr/>
              </p:nvSpPr>
              <p:spPr>
                <a:xfrm>
                  <a:off x="2615252" y="876281"/>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9" name="Google Shape;2699;p83"/>
                <p:cNvSpPr/>
                <p:nvPr/>
              </p:nvSpPr>
              <p:spPr>
                <a:xfrm>
                  <a:off x="2590279" y="901073"/>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00" name="Google Shape;2700;p83"/>
              <p:cNvGrpSpPr/>
              <p:nvPr/>
            </p:nvGrpSpPr>
            <p:grpSpPr>
              <a:xfrm>
                <a:off x="3985879" y="1320769"/>
                <a:ext cx="49947" cy="49710"/>
                <a:chOff x="3985879" y="1320769"/>
                <a:chExt cx="49947" cy="49710"/>
              </a:xfrm>
            </p:grpSpPr>
            <p:sp>
              <p:nvSpPr>
                <p:cNvPr id="2701" name="Google Shape;2701;p83"/>
                <p:cNvSpPr/>
                <p:nvPr/>
              </p:nvSpPr>
              <p:spPr>
                <a:xfrm>
                  <a:off x="4010853" y="132076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2" name="Google Shape;2702;p83"/>
                <p:cNvSpPr/>
                <p:nvPr/>
              </p:nvSpPr>
              <p:spPr>
                <a:xfrm>
                  <a:off x="3985879" y="1345561"/>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03" name="Google Shape;2703;p83"/>
              <p:cNvGrpSpPr/>
              <p:nvPr/>
            </p:nvGrpSpPr>
            <p:grpSpPr>
              <a:xfrm>
                <a:off x="3965596" y="1290285"/>
                <a:ext cx="49947" cy="49837"/>
                <a:chOff x="3965596" y="1290285"/>
                <a:chExt cx="49947" cy="49837"/>
              </a:xfrm>
            </p:grpSpPr>
            <p:sp>
              <p:nvSpPr>
                <p:cNvPr id="2704" name="Google Shape;2704;p83"/>
                <p:cNvSpPr/>
                <p:nvPr/>
              </p:nvSpPr>
              <p:spPr>
                <a:xfrm>
                  <a:off x="3990570" y="1290285"/>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5" name="Google Shape;2705;p83"/>
                <p:cNvSpPr/>
                <p:nvPr/>
              </p:nvSpPr>
              <p:spPr>
                <a:xfrm>
                  <a:off x="3965596" y="1315204"/>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sp>
          <p:nvSpPr>
            <p:cNvPr id="2706" name="Google Shape;2706;p83"/>
            <p:cNvSpPr/>
            <p:nvPr/>
          </p:nvSpPr>
          <p:spPr>
            <a:xfrm>
              <a:off x="7466188" y="2006915"/>
              <a:ext cx="231860" cy="12649"/>
            </a:xfrm>
            <a:custGeom>
              <a:avLst/>
              <a:gdLst/>
              <a:ahLst/>
              <a:cxnLst/>
              <a:rect l="l" t="t" r="r" b="b"/>
              <a:pathLst>
                <a:path w="231860" h="12649" extrusionOk="0">
                  <a:moveTo>
                    <a:pt x="0" y="0"/>
                  </a:moveTo>
                  <a:lnTo>
                    <a:pt x="231861"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7" name="Google Shape;2707;p83"/>
            <p:cNvSpPr/>
            <p:nvPr/>
          </p:nvSpPr>
          <p:spPr>
            <a:xfrm>
              <a:off x="7466188" y="1761397"/>
              <a:ext cx="231860" cy="12649"/>
            </a:xfrm>
            <a:custGeom>
              <a:avLst/>
              <a:gdLst/>
              <a:ahLst/>
              <a:cxnLst/>
              <a:rect l="l" t="t" r="r" b="b"/>
              <a:pathLst>
                <a:path w="231860" h="12649" extrusionOk="0">
                  <a:moveTo>
                    <a:pt x="0" y="0"/>
                  </a:moveTo>
                  <a:lnTo>
                    <a:pt x="231861"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708" name="Google Shape;2708;p83"/>
            <p:cNvGrpSpPr/>
            <p:nvPr/>
          </p:nvGrpSpPr>
          <p:grpSpPr>
            <a:xfrm>
              <a:off x="5403149" y="1737364"/>
              <a:ext cx="3136520" cy="871393"/>
              <a:chOff x="2590279" y="879570"/>
              <a:chExt cx="3136520" cy="871393"/>
            </a:xfrm>
          </p:grpSpPr>
          <p:grpSp>
            <p:nvGrpSpPr>
              <p:cNvPr id="2709" name="Google Shape;2709;p83"/>
              <p:cNvGrpSpPr/>
              <p:nvPr/>
            </p:nvGrpSpPr>
            <p:grpSpPr>
              <a:xfrm>
                <a:off x="5676852" y="1701253"/>
                <a:ext cx="49947" cy="49710"/>
                <a:chOff x="5676852" y="1701253"/>
                <a:chExt cx="49947" cy="49710"/>
              </a:xfrm>
            </p:grpSpPr>
            <p:sp>
              <p:nvSpPr>
                <p:cNvPr id="2710" name="Google Shape;2710;p83"/>
                <p:cNvSpPr/>
                <p:nvPr/>
              </p:nvSpPr>
              <p:spPr>
                <a:xfrm>
                  <a:off x="5701825"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1" name="Google Shape;2711;p83"/>
                <p:cNvSpPr/>
                <p:nvPr/>
              </p:nvSpPr>
              <p:spPr>
                <a:xfrm>
                  <a:off x="5676852"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2" name="Google Shape;2712;p83"/>
              <p:cNvGrpSpPr/>
              <p:nvPr/>
            </p:nvGrpSpPr>
            <p:grpSpPr>
              <a:xfrm>
                <a:off x="5578479" y="1701253"/>
                <a:ext cx="49947" cy="49710"/>
                <a:chOff x="5578479" y="1701253"/>
                <a:chExt cx="49947" cy="49710"/>
              </a:xfrm>
            </p:grpSpPr>
            <p:sp>
              <p:nvSpPr>
                <p:cNvPr id="2713" name="Google Shape;2713;p83"/>
                <p:cNvSpPr/>
                <p:nvPr/>
              </p:nvSpPr>
              <p:spPr>
                <a:xfrm>
                  <a:off x="560345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4" name="Google Shape;2714;p83"/>
                <p:cNvSpPr/>
                <p:nvPr/>
              </p:nvSpPr>
              <p:spPr>
                <a:xfrm>
                  <a:off x="557847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5" name="Google Shape;2715;p83"/>
              <p:cNvGrpSpPr/>
              <p:nvPr/>
            </p:nvGrpSpPr>
            <p:grpSpPr>
              <a:xfrm>
                <a:off x="5508249" y="1701253"/>
                <a:ext cx="49947" cy="49710"/>
                <a:chOff x="5508249" y="1701253"/>
                <a:chExt cx="49947" cy="49710"/>
              </a:xfrm>
            </p:grpSpPr>
            <p:sp>
              <p:nvSpPr>
                <p:cNvPr id="2716" name="Google Shape;2716;p83"/>
                <p:cNvSpPr/>
                <p:nvPr/>
              </p:nvSpPr>
              <p:spPr>
                <a:xfrm>
                  <a:off x="553322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7" name="Google Shape;2717;p83"/>
                <p:cNvSpPr/>
                <p:nvPr/>
              </p:nvSpPr>
              <p:spPr>
                <a:xfrm>
                  <a:off x="550824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8" name="Google Shape;2718;p83"/>
              <p:cNvGrpSpPr/>
              <p:nvPr/>
            </p:nvGrpSpPr>
            <p:grpSpPr>
              <a:xfrm>
                <a:off x="5454499" y="1701253"/>
                <a:ext cx="49947" cy="49710"/>
                <a:chOff x="5454499" y="1701253"/>
                <a:chExt cx="49947" cy="49710"/>
              </a:xfrm>
            </p:grpSpPr>
            <p:sp>
              <p:nvSpPr>
                <p:cNvPr id="2719" name="Google Shape;2719;p83"/>
                <p:cNvSpPr/>
                <p:nvPr/>
              </p:nvSpPr>
              <p:spPr>
                <a:xfrm>
                  <a:off x="5479472"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0" name="Google Shape;2720;p83"/>
                <p:cNvSpPr/>
                <p:nvPr/>
              </p:nvSpPr>
              <p:spPr>
                <a:xfrm>
                  <a:off x="545449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1" name="Google Shape;2721;p83"/>
              <p:cNvGrpSpPr/>
              <p:nvPr/>
            </p:nvGrpSpPr>
            <p:grpSpPr>
              <a:xfrm>
                <a:off x="5449555" y="1701253"/>
                <a:ext cx="49947" cy="49710"/>
                <a:chOff x="5449555" y="1701253"/>
                <a:chExt cx="49947" cy="49710"/>
              </a:xfrm>
            </p:grpSpPr>
            <p:sp>
              <p:nvSpPr>
                <p:cNvPr id="2722" name="Google Shape;2722;p83"/>
                <p:cNvSpPr/>
                <p:nvPr/>
              </p:nvSpPr>
              <p:spPr>
                <a:xfrm>
                  <a:off x="5474528"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3" name="Google Shape;2723;p83"/>
                <p:cNvSpPr/>
                <p:nvPr/>
              </p:nvSpPr>
              <p:spPr>
                <a:xfrm>
                  <a:off x="5449555"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4" name="Google Shape;2724;p83"/>
              <p:cNvGrpSpPr/>
              <p:nvPr/>
            </p:nvGrpSpPr>
            <p:grpSpPr>
              <a:xfrm>
                <a:off x="5348140" y="1701253"/>
                <a:ext cx="49820" cy="49710"/>
                <a:chOff x="5348140" y="1701253"/>
                <a:chExt cx="49820" cy="49710"/>
              </a:xfrm>
            </p:grpSpPr>
            <p:sp>
              <p:nvSpPr>
                <p:cNvPr id="2725" name="Google Shape;2725;p83"/>
                <p:cNvSpPr/>
                <p:nvPr/>
              </p:nvSpPr>
              <p:spPr>
                <a:xfrm>
                  <a:off x="5372986"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6" name="Google Shape;2726;p83"/>
                <p:cNvSpPr/>
                <p:nvPr/>
              </p:nvSpPr>
              <p:spPr>
                <a:xfrm>
                  <a:off x="5348140"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7" name="Google Shape;2727;p83"/>
              <p:cNvGrpSpPr/>
              <p:nvPr/>
            </p:nvGrpSpPr>
            <p:grpSpPr>
              <a:xfrm>
                <a:off x="5256105" y="1701253"/>
                <a:ext cx="49820" cy="49710"/>
                <a:chOff x="5256105" y="1701253"/>
                <a:chExt cx="49820" cy="49710"/>
              </a:xfrm>
            </p:grpSpPr>
            <p:sp>
              <p:nvSpPr>
                <p:cNvPr id="2728" name="Google Shape;2728;p83"/>
                <p:cNvSpPr/>
                <p:nvPr/>
              </p:nvSpPr>
              <p:spPr>
                <a:xfrm>
                  <a:off x="5280952"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9" name="Google Shape;2729;p83"/>
                <p:cNvSpPr/>
                <p:nvPr/>
              </p:nvSpPr>
              <p:spPr>
                <a:xfrm>
                  <a:off x="5256105"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0" name="Google Shape;2730;p83"/>
              <p:cNvGrpSpPr/>
              <p:nvPr/>
            </p:nvGrpSpPr>
            <p:grpSpPr>
              <a:xfrm>
                <a:off x="5170536" y="1701253"/>
                <a:ext cx="49820" cy="49710"/>
                <a:chOff x="5170536" y="1701253"/>
                <a:chExt cx="49820" cy="49710"/>
              </a:xfrm>
            </p:grpSpPr>
            <p:sp>
              <p:nvSpPr>
                <p:cNvPr id="2731" name="Google Shape;2731;p83"/>
                <p:cNvSpPr/>
                <p:nvPr/>
              </p:nvSpPr>
              <p:spPr>
                <a:xfrm>
                  <a:off x="5195510"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2" name="Google Shape;2732;p83"/>
                <p:cNvSpPr/>
                <p:nvPr/>
              </p:nvSpPr>
              <p:spPr>
                <a:xfrm>
                  <a:off x="5170536"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3" name="Google Shape;2733;p83"/>
              <p:cNvGrpSpPr/>
              <p:nvPr/>
            </p:nvGrpSpPr>
            <p:grpSpPr>
              <a:xfrm>
                <a:off x="5071656" y="1701253"/>
                <a:ext cx="49820" cy="49710"/>
                <a:chOff x="5071656" y="1701253"/>
                <a:chExt cx="49820" cy="49710"/>
              </a:xfrm>
            </p:grpSpPr>
            <p:sp>
              <p:nvSpPr>
                <p:cNvPr id="2734" name="Google Shape;2734;p83"/>
                <p:cNvSpPr/>
                <p:nvPr/>
              </p:nvSpPr>
              <p:spPr>
                <a:xfrm>
                  <a:off x="509650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5" name="Google Shape;2735;p83"/>
                <p:cNvSpPr/>
                <p:nvPr/>
              </p:nvSpPr>
              <p:spPr>
                <a:xfrm>
                  <a:off x="5071656"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6" name="Google Shape;2736;p83"/>
              <p:cNvGrpSpPr/>
              <p:nvPr/>
            </p:nvGrpSpPr>
            <p:grpSpPr>
              <a:xfrm>
                <a:off x="4975185" y="1636870"/>
                <a:ext cx="49820" cy="49710"/>
                <a:chOff x="4975185" y="1636870"/>
                <a:chExt cx="49820" cy="49710"/>
              </a:xfrm>
            </p:grpSpPr>
            <p:sp>
              <p:nvSpPr>
                <p:cNvPr id="2737" name="Google Shape;2737;p83"/>
                <p:cNvSpPr/>
                <p:nvPr/>
              </p:nvSpPr>
              <p:spPr>
                <a:xfrm>
                  <a:off x="5000032" y="16368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8" name="Google Shape;2738;p83"/>
                <p:cNvSpPr/>
                <p:nvPr/>
              </p:nvSpPr>
              <p:spPr>
                <a:xfrm>
                  <a:off x="4975185" y="166166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9" name="Google Shape;2739;p83"/>
              <p:cNvGrpSpPr/>
              <p:nvPr/>
            </p:nvGrpSpPr>
            <p:grpSpPr>
              <a:xfrm>
                <a:off x="4911927" y="1636870"/>
                <a:ext cx="49947" cy="49710"/>
                <a:chOff x="4911927" y="1636870"/>
                <a:chExt cx="49947" cy="49710"/>
              </a:xfrm>
            </p:grpSpPr>
            <p:sp>
              <p:nvSpPr>
                <p:cNvPr id="2740" name="Google Shape;2740;p83"/>
                <p:cNvSpPr/>
                <p:nvPr/>
              </p:nvSpPr>
              <p:spPr>
                <a:xfrm>
                  <a:off x="4936901" y="16368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1" name="Google Shape;2741;p83"/>
                <p:cNvSpPr/>
                <p:nvPr/>
              </p:nvSpPr>
              <p:spPr>
                <a:xfrm>
                  <a:off x="4911927" y="166166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2" name="Google Shape;2742;p83"/>
              <p:cNvGrpSpPr/>
              <p:nvPr/>
            </p:nvGrpSpPr>
            <p:grpSpPr>
              <a:xfrm>
                <a:off x="4881503" y="1588803"/>
                <a:ext cx="49947" cy="49710"/>
                <a:chOff x="4881503" y="1588803"/>
                <a:chExt cx="49947" cy="49710"/>
              </a:xfrm>
            </p:grpSpPr>
            <p:sp>
              <p:nvSpPr>
                <p:cNvPr id="2743" name="Google Shape;2743;p83"/>
                <p:cNvSpPr/>
                <p:nvPr/>
              </p:nvSpPr>
              <p:spPr>
                <a:xfrm>
                  <a:off x="4906476" y="158880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4" name="Google Shape;2744;p83"/>
                <p:cNvSpPr/>
                <p:nvPr/>
              </p:nvSpPr>
              <p:spPr>
                <a:xfrm>
                  <a:off x="4881503" y="161372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5" name="Google Shape;2745;p83"/>
              <p:cNvGrpSpPr/>
              <p:nvPr/>
            </p:nvGrpSpPr>
            <p:grpSpPr>
              <a:xfrm>
                <a:off x="4737366" y="1542761"/>
                <a:ext cx="49820" cy="49710"/>
                <a:chOff x="4737366" y="1542761"/>
                <a:chExt cx="49820" cy="49710"/>
              </a:xfrm>
            </p:grpSpPr>
            <p:sp>
              <p:nvSpPr>
                <p:cNvPr id="2746" name="Google Shape;2746;p83"/>
                <p:cNvSpPr/>
                <p:nvPr/>
              </p:nvSpPr>
              <p:spPr>
                <a:xfrm>
                  <a:off x="4762340" y="1542761"/>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7" name="Google Shape;2747;p83"/>
                <p:cNvSpPr/>
                <p:nvPr/>
              </p:nvSpPr>
              <p:spPr>
                <a:xfrm>
                  <a:off x="4737366" y="1567553"/>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8" name="Google Shape;2748;p83"/>
              <p:cNvGrpSpPr/>
              <p:nvPr/>
            </p:nvGrpSpPr>
            <p:grpSpPr>
              <a:xfrm>
                <a:off x="4522493" y="1498742"/>
                <a:ext cx="49947" cy="49837"/>
                <a:chOff x="4522493" y="1498742"/>
                <a:chExt cx="49947" cy="49837"/>
              </a:xfrm>
            </p:grpSpPr>
            <p:sp>
              <p:nvSpPr>
                <p:cNvPr id="2749" name="Google Shape;2749;p83"/>
                <p:cNvSpPr/>
                <p:nvPr/>
              </p:nvSpPr>
              <p:spPr>
                <a:xfrm>
                  <a:off x="4547466" y="1498742"/>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0" name="Google Shape;2750;p83"/>
                <p:cNvSpPr/>
                <p:nvPr/>
              </p:nvSpPr>
              <p:spPr>
                <a:xfrm>
                  <a:off x="4522493" y="1523660"/>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1" name="Google Shape;2751;p83"/>
              <p:cNvGrpSpPr/>
              <p:nvPr/>
            </p:nvGrpSpPr>
            <p:grpSpPr>
              <a:xfrm>
                <a:off x="4353129" y="1460668"/>
                <a:ext cx="49820" cy="49837"/>
                <a:chOff x="4353129" y="1460668"/>
                <a:chExt cx="49820" cy="49837"/>
              </a:xfrm>
            </p:grpSpPr>
            <p:sp>
              <p:nvSpPr>
                <p:cNvPr id="2752" name="Google Shape;2752;p83"/>
                <p:cNvSpPr/>
                <p:nvPr/>
              </p:nvSpPr>
              <p:spPr>
                <a:xfrm>
                  <a:off x="4377976" y="1460668"/>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3" name="Google Shape;2753;p83"/>
                <p:cNvSpPr/>
                <p:nvPr/>
              </p:nvSpPr>
              <p:spPr>
                <a:xfrm>
                  <a:off x="4353129" y="1485587"/>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4" name="Google Shape;2754;p83"/>
              <p:cNvGrpSpPr/>
              <p:nvPr/>
            </p:nvGrpSpPr>
            <p:grpSpPr>
              <a:xfrm>
                <a:off x="4010853" y="1291423"/>
                <a:ext cx="49947" cy="49710"/>
                <a:chOff x="4010853" y="1291423"/>
                <a:chExt cx="49947" cy="49710"/>
              </a:xfrm>
            </p:grpSpPr>
            <p:sp>
              <p:nvSpPr>
                <p:cNvPr id="2755" name="Google Shape;2755;p83"/>
                <p:cNvSpPr/>
                <p:nvPr/>
              </p:nvSpPr>
              <p:spPr>
                <a:xfrm>
                  <a:off x="4035826" y="129142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6" name="Google Shape;2756;p83"/>
                <p:cNvSpPr/>
                <p:nvPr/>
              </p:nvSpPr>
              <p:spPr>
                <a:xfrm>
                  <a:off x="4010853" y="1316216"/>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7" name="Google Shape;2757;p83"/>
              <p:cNvGrpSpPr/>
              <p:nvPr/>
            </p:nvGrpSpPr>
            <p:grpSpPr>
              <a:xfrm>
                <a:off x="3614700" y="1136978"/>
                <a:ext cx="49947" cy="49837"/>
                <a:chOff x="3614700" y="1136978"/>
                <a:chExt cx="49947" cy="49837"/>
              </a:xfrm>
            </p:grpSpPr>
            <p:sp>
              <p:nvSpPr>
                <p:cNvPr id="2758" name="Google Shape;2758;p83"/>
                <p:cNvSpPr/>
                <p:nvPr/>
              </p:nvSpPr>
              <p:spPr>
                <a:xfrm>
                  <a:off x="3639673" y="1136978"/>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9" name="Google Shape;2759;p83"/>
                <p:cNvSpPr/>
                <p:nvPr/>
              </p:nvSpPr>
              <p:spPr>
                <a:xfrm>
                  <a:off x="3614700" y="1161897"/>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0" name="Google Shape;2760;p83"/>
              <p:cNvGrpSpPr/>
              <p:nvPr/>
            </p:nvGrpSpPr>
            <p:grpSpPr>
              <a:xfrm>
                <a:off x="3075931" y="1075251"/>
                <a:ext cx="49820" cy="49837"/>
                <a:chOff x="3075931" y="1075251"/>
                <a:chExt cx="49820" cy="49837"/>
              </a:xfrm>
            </p:grpSpPr>
            <p:sp>
              <p:nvSpPr>
                <p:cNvPr id="2761" name="Google Shape;2761;p83"/>
                <p:cNvSpPr/>
                <p:nvPr/>
              </p:nvSpPr>
              <p:spPr>
                <a:xfrm>
                  <a:off x="3100778" y="1075251"/>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2" name="Google Shape;2762;p83"/>
                <p:cNvSpPr/>
                <p:nvPr/>
              </p:nvSpPr>
              <p:spPr>
                <a:xfrm>
                  <a:off x="3075931" y="1100169"/>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3" name="Google Shape;2763;p83"/>
              <p:cNvGrpSpPr/>
              <p:nvPr/>
            </p:nvGrpSpPr>
            <p:grpSpPr>
              <a:xfrm>
                <a:off x="2628817" y="905880"/>
                <a:ext cx="49820" cy="49710"/>
                <a:chOff x="2628817" y="905880"/>
                <a:chExt cx="49820" cy="49710"/>
              </a:xfrm>
            </p:grpSpPr>
            <p:sp>
              <p:nvSpPr>
                <p:cNvPr id="2764" name="Google Shape;2764;p83"/>
                <p:cNvSpPr/>
                <p:nvPr/>
              </p:nvSpPr>
              <p:spPr>
                <a:xfrm>
                  <a:off x="2653663" y="90588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5" name="Google Shape;2765;p83"/>
                <p:cNvSpPr/>
                <p:nvPr/>
              </p:nvSpPr>
              <p:spPr>
                <a:xfrm>
                  <a:off x="2628817" y="9306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6" name="Google Shape;2766;p83"/>
              <p:cNvGrpSpPr/>
              <p:nvPr/>
            </p:nvGrpSpPr>
            <p:grpSpPr>
              <a:xfrm>
                <a:off x="2590279" y="879570"/>
                <a:ext cx="49947" cy="49710"/>
                <a:chOff x="2590279" y="879570"/>
                <a:chExt cx="49947" cy="49710"/>
              </a:xfrm>
            </p:grpSpPr>
            <p:sp>
              <p:nvSpPr>
                <p:cNvPr id="2767" name="Google Shape;2767;p83"/>
                <p:cNvSpPr/>
                <p:nvPr/>
              </p:nvSpPr>
              <p:spPr>
                <a:xfrm>
                  <a:off x="2615252" y="8795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8" name="Google Shape;2768;p83"/>
                <p:cNvSpPr/>
                <p:nvPr/>
              </p:nvSpPr>
              <p:spPr>
                <a:xfrm>
                  <a:off x="2590279" y="90436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9" name="Google Shape;2769;p83"/>
              <p:cNvGrpSpPr/>
              <p:nvPr/>
            </p:nvGrpSpPr>
            <p:grpSpPr>
              <a:xfrm>
                <a:off x="3985879" y="1291423"/>
                <a:ext cx="49947" cy="49710"/>
                <a:chOff x="3985879" y="1291423"/>
                <a:chExt cx="49947" cy="49710"/>
              </a:xfrm>
            </p:grpSpPr>
            <p:sp>
              <p:nvSpPr>
                <p:cNvPr id="2770" name="Google Shape;2770;p83"/>
                <p:cNvSpPr/>
                <p:nvPr/>
              </p:nvSpPr>
              <p:spPr>
                <a:xfrm>
                  <a:off x="4010853" y="129142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1" name="Google Shape;2771;p83"/>
                <p:cNvSpPr/>
                <p:nvPr/>
              </p:nvSpPr>
              <p:spPr>
                <a:xfrm>
                  <a:off x="3985879" y="1316216"/>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72" name="Google Shape;2772;p83"/>
              <p:cNvGrpSpPr/>
              <p:nvPr/>
            </p:nvGrpSpPr>
            <p:grpSpPr>
              <a:xfrm>
                <a:off x="3965596" y="1260307"/>
                <a:ext cx="49947" cy="49837"/>
                <a:chOff x="3965596" y="1260307"/>
                <a:chExt cx="49947" cy="49837"/>
              </a:xfrm>
            </p:grpSpPr>
            <p:sp>
              <p:nvSpPr>
                <p:cNvPr id="2773" name="Google Shape;2773;p83"/>
                <p:cNvSpPr/>
                <p:nvPr/>
              </p:nvSpPr>
              <p:spPr>
                <a:xfrm>
                  <a:off x="3990570" y="1260307"/>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4" name="Google Shape;2774;p83"/>
                <p:cNvSpPr/>
                <p:nvPr/>
              </p:nvSpPr>
              <p:spPr>
                <a:xfrm>
                  <a:off x="3965596" y="1285225"/>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sp>
          <p:nvSpPr>
            <p:cNvPr id="2775" name="Google Shape;2775;p83"/>
            <p:cNvSpPr/>
            <p:nvPr/>
          </p:nvSpPr>
          <p:spPr>
            <a:xfrm>
              <a:off x="7466188" y="1884093"/>
              <a:ext cx="231860" cy="12649"/>
            </a:xfrm>
            <a:custGeom>
              <a:avLst/>
              <a:gdLst/>
              <a:ahLst/>
              <a:cxnLst/>
              <a:rect l="l" t="t" r="r" b="b"/>
              <a:pathLst>
                <a:path w="231860" h="12649" extrusionOk="0">
                  <a:moveTo>
                    <a:pt x="0" y="0"/>
                  </a:moveTo>
                  <a:lnTo>
                    <a:pt x="231861" y="0"/>
                  </a:lnTo>
                </a:path>
              </a:pathLst>
            </a:custGeom>
            <a:noFill/>
            <a:ln w="1262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6" name="Google Shape;2776;p83"/>
            <p:cNvSpPr txBox="1"/>
            <p:nvPr/>
          </p:nvSpPr>
          <p:spPr>
            <a:xfrm rot="16200000">
              <a:off x="4345234" y="2252960"/>
              <a:ext cx="1096200" cy="230792"/>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b="1" dirty="0">
                  <a:solidFill>
                    <a:srgbClr val="000000"/>
                  </a:solidFill>
                  <a:latin typeface="Arial"/>
                  <a:ea typeface="Arial"/>
                  <a:cs typeface="Arial"/>
                  <a:sym typeface="Arial"/>
                </a:rPr>
                <a:t>Olasılık</a:t>
              </a:r>
              <a:r>
                <a:rPr lang="tr-TR" sz="1200" b="1" dirty="0">
                  <a:solidFill>
                    <a:srgbClr val="000000"/>
                  </a:solidFill>
                  <a:latin typeface="Arial"/>
                  <a:ea typeface="Arial"/>
                  <a:cs typeface="Arial"/>
                  <a:sym typeface="Arial"/>
                </a:rPr>
                <a:t> (%)</a:t>
              </a:r>
            </a:p>
          </p:txBody>
        </p:sp>
        <p:sp>
          <p:nvSpPr>
            <p:cNvPr id="2777" name="Google Shape;2777;p83"/>
            <p:cNvSpPr txBox="1"/>
            <p:nvPr/>
          </p:nvSpPr>
          <p:spPr>
            <a:xfrm>
              <a:off x="6384447" y="3332887"/>
              <a:ext cx="1155900" cy="23079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b="1" dirty="0">
                  <a:solidFill>
                    <a:srgbClr val="000000"/>
                  </a:solidFill>
                  <a:latin typeface="Arial"/>
                  <a:ea typeface="Arial"/>
                  <a:cs typeface="Arial"/>
                  <a:sym typeface="Arial"/>
                </a:rPr>
                <a:t>Süre (</a:t>
              </a:r>
              <a:r>
                <a:rPr lang="tr-TR" sz="1067" b="1" dirty="0">
                  <a:solidFill>
                    <a:srgbClr val="000000"/>
                  </a:solidFill>
                  <a:latin typeface="Arial"/>
                  <a:ea typeface="Arial"/>
                  <a:cs typeface="Arial"/>
                  <a:sym typeface="Arial"/>
                </a:rPr>
                <a:t>ay</a:t>
              </a:r>
              <a:r>
                <a:rPr lang="tr-TR" sz="1200" b="1" dirty="0">
                  <a:solidFill>
                    <a:srgbClr val="000000"/>
                  </a:solidFill>
                  <a:latin typeface="Arial"/>
                  <a:ea typeface="Arial"/>
                  <a:cs typeface="Arial"/>
                  <a:sym typeface="Arial"/>
                </a:rPr>
                <a:t>)</a:t>
              </a:r>
            </a:p>
          </p:txBody>
        </p:sp>
      </p:grpSp>
      <p:sp>
        <p:nvSpPr>
          <p:cNvPr id="2778" name="Google Shape;2778;p83"/>
          <p:cNvSpPr/>
          <p:nvPr/>
        </p:nvSpPr>
        <p:spPr>
          <a:xfrm>
            <a:off x="7046307" y="2016843"/>
            <a:ext cx="4349023" cy="1168268"/>
          </a:xfrm>
          <a:custGeom>
            <a:avLst/>
            <a:gdLst/>
            <a:ahLst/>
            <a:cxnLst/>
            <a:rect l="l" t="t" r="r" b="b"/>
            <a:pathLst>
              <a:path w="3261767" h="876201" extrusionOk="0">
                <a:moveTo>
                  <a:pt x="0" y="0"/>
                </a:moveTo>
                <a:lnTo>
                  <a:pt x="163532" y="0"/>
                </a:lnTo>
                <a:lnTo>
                  <a:pt x="163532" y="26690"/>
                </a:lnTo>
                <a:lnTo>
                  <a:pt x="175195" y="26690"/>
                </a:lnTo>
                <a:lnTo>
                  <a:pt x="175195" y="80575"/>
                </a:lnTo>
                <a:lnTo>
                  <a:pt x="299809" y="80575"/>
                </a:lnTo>
                <a:lnTo>
                  <a:pt x="299809" y="108782"/>
                </a:lnTo>
                <a:lnTo>
                  <a:pt x="413140" y="108782"/>
                </a:lnTo>
                <a:lnTo>
                  <a:pt x="413140" y="131297"/>
                </a:lnTo>
                <a:lnTo>
                  <a:pt x="446354" y="131297"/>
                </a:lnTo>
                <a:lnTo>
                  <a:pt x="446354" y="167600"/>
                </a:lnTo>
                <a:lnTo>
                  <a:pt x="464228" y="167600"/>
                </a:lnTo>
                <a:lnTo>
                  <a:pt x="464228" y="197579"/>
                </a:lnTo>
                <a:lnTo>
                  <a:pt x="549037" y="197579"/>
                </a:lnTo>
                <a:lnTo>
                  <a:pt x="549037" y="221232"/>
                </a:lnTo>
                <a:lnTo>
                  <a:pt x="564883" y="221232"/>
                </a:lnTo>
                <a:lnTo>
                  <a:pt x="564883" y="250199"/>
                </a:lnTo>
                <a:lnTo>
                  <a:pt x="696342" y="250199"/>
                </a:lnTo>
                <a:lnTo>
                  <a:pt x="696342" y="264619"/>
                </a:lnTo>
                <a:lnTo>
                  <a:pt x="702427" y="264619"/>
                </a:lnTo>
                <a:lnTo>
                  <a:pt x="702427" y="283592"/>
                </a:lnTo>
                <a:lnTo>
                  <a:pt x="781404" y="283592"/>
                </a:lnTo>
                <a:lnTo>
                  <a:pt x="781404" y="311926"/>
                </a:lnTo>
                <a:lnTo>
                  <a:pt x="1214067" y="311926"/>
                </a:lnTo>
                <a:lnTo>
                  <a:pt x="1214067" y="345067"/>
                </a:lnTo>
                <a:lnTo>
                  <a:pt x="1317131" y="345067"/>
                </a:lnTo>
                <a:lnTo>
                  <a:pt x="1317131" y="373780"/>
                </a:lnTo>
                <a:lnTo>
                  <a:pt x="1417405" y="373780"/>
                </a:lnTo>
                <a:lnTo>
                  <a:pt x="1417405" y="402114"/>
                </a:lnTo>
                <a:lnTo>
                  <a:pt x="1518693" y="402114"/>
                </a:lnTo>
                <a:lnTo>
                  <a:pt x="1518693" y="435255"/>
                </a:lnTo>
                <a:lnTo>
                  <a:pt x="1550512" y="435255"/>
                </a:lnTo>
                <a:lnTo>
                  <a:pt x="1550512" y="466245"/>
                </a:lnTo>
                <a:lnTo>
                  <a:pt x="1611362" y="466245"/>
                </a:lnTo>
                <a:lnTo>
                  <a:pt x="1611362" y="501030"/>
                </a:lnTo>
                <a:lnTo>
                  <a:pt x="1668027" y="501030"/>
                </a:lnTo>
                <a:lnTo>
                  <a:pt x="1668027" y="535688"/>
                </a:lnTo>
                <a:lnTo>
                  <a:pt x="1852476" y="535688"/>
                </a:lnTo>
                <a:lnTo>
                  <a:pt x="1852476" y="601970"/>
                </a:lnTo>
                <a:lnTo>
                  <a:pt x="1884042" y="601970"/>
                </a:lnTo>
                <a:lnTo>
                  <a:pt x="1885183" y="635616"/>
                </a:lnTo>
                <a:lnTo>
                  <a:pt x="2088267" y="635616"/>
                </a:lnTo>
                <a:lnTo>
                  <a:pt x="2088267" y="673690"/>
                </a:lnTo>
                <a:lnTo>
                  <a:pt x="2266631" y="673690"/>
                </a:lnTo>
                <a:lnTo>
                  <a:pt x="2266631" y="717582"/>
                </a:lnTo>
                <a:lnTo>
                  <a:pt x="2380216" y="717582"/>
                </a:lnTo>
                <a:lnTo>
                  <a:pt x="2380216" y="763625"/>
                </a:lnTo>
                <a:lnTo>
                  <a:pt x="2478716" y="763625"/>
                </a:lnTo>
                <a:lnTo>
                  <a:pt x="2478716" y="811691"/>
                </a:lnTo>
                <a:lnTo>
                  <a:pt x="2617908" y="811691"/>
                </a:lnTo>
                <a:lnTo>
                  <a:pt x="2617908" y="876202"/>
                </a:lnTo>
                <a:lnTo>
                  <a:pt x="3261768" y="876202"/>
                </a:lnTo>
              </a:path>
            </a:pathLst>
          </a:custGeom>
          <a:noFill/>
          <a:ln w="1262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9" name="Google Shape;2779;p83"/>
          <p:cNvSpPr/>
          <p:nvPr/>
        </p:nvSpPr>
        <p:spPr>
          <a:xfrm>
            <a:off x="7046307" y="2016844"/>
            <a:ext cx="3673936" cy="1297457"/>
          </a:xfrm>
          <a:custGeom>
            <a:avLst/>
            <a:gdLst/>
            <a:ahLst/>
            <a:cxnLst/>
            <a:rect l="l" t="t" r="r" b="b"/>
            <a:pathLst>
              <a:path w="2755452" h="973093" extrusionOk="0">
                <a:moveTo>
                  <a:pt x="0" y="0"/>
                </a:moveTo>
                <a:lnTo>
                  <a:pt x="163532" y="0"/>
                </a:lnTo>
                <a:lnTo>
                  <a:pt x="163532" y="16950"/>
                </a:lnTo>
                <a:lnTo>
                  <a:pt x="175195" y="16950"/>
                </a:lnTo>
                <a:lnTo>
                  <a:pt x="175195" y="87658"/>
                </a:lnTo>
                <a:lnTo>
                  <a:pt x="299555" y="87658"/>
                </a:lnTo>
                <a:lnTo>
                  <a:pt x="299555" y="191507"/>
                </a:lnTo>
                <a:lnTo>
                  <a:pt x="444706" y="191507"/>
                </a:lnTo>
                <a:lnTo>
                  <a:pt x="444706" y="298012"/>
                </a:lnTo>
                <a:lnTo>
                  <a:pt x="564883" y="298012"/>
                </a:lnTo>
                <a:lnTo>
                  <a:pt x="564883" y="402367"/>
                </a:lnTo>
                <a:lnTo>
                  <a:pt x="1213814" y="402367"/>
                </a:lnTo>
                <a:lnTo>
                  <a:pt x="1213814" y="508113"/>
                </a:lnTo>
                <a:lnTo>
                  <a:pt x="1518947" y="508113"/>
                </a:lnTo>
                <a:lnTo>
                  <a:pt x="1518947" y="611962"/>
                </a:lnTo>
                <a:lnTo>
                  <a:pt x="1852223" y="611962"/>
                </a:lnTo>
                <a:lnTo>
                  <a:pt x="1852223" y="852168"/>
                </a:lnTo>
                <a:lnTo>
                  <a:pt x="1886450" y="852168"/>
                </a:lnTo>
                <a:lnTo>
                  <a:pt x="1886450" y="973093"/>
                </a:lnTo>
                <a:lnTo>
                  <a:pt x="2755452" y="973093"/>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780" name="Google Shape;2780;p83"/>
          <p:cNvGrpSpPr/>
          <p:nvPr/>
        </p:nvGrpSpPr>
        <p:grpSpPr>
          <a:xfrm>
            <a:off x="6544053" y="1886229"/>
            <a:ext cx="528400" cy="2222070"/>
            <a:chOff x="2063368" y="752010"/>
            <a:chExt cx="396300" cy="1666553"/>
          </a:xfrm>
        </p:grpSpPr>
        <p:sp>
          <p:nvSpPr>
            <p:cNvPr id="2781" name="Google Shape;2781;p83"/>
            <p:cNvSpPr txBox="1"/>
            <p:nvPr/>
          </p:nvSpPr>
          <p:spPr>
            <a:xfrm>
              <a:off x="2203798" y="2203112"/>
              <a:ext cx="2553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0</a:t>
              </a:r>
            </a:p>
          </p:txBody>
        </p:sp>
        <p:sp>
          <p:nvSpPr>
            <p:cNvPr id="2782" name="Google Shape;2782;p83"/>
            <p:cNvSpPr txBox="1"/>
            <p:nvPr/>
          </p:nvSpPr>
          <p:spPr>
            <a:xfrm>
              <a:off x="2133518" y="1912942"/>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20</a:t>
              </a:r>
            </a:p>
          </p:txBody>
        </p:sp>
        <p:sp>
          <p:nvSpPr>
            <p:cNvPr id="2783" name="Google Shape;2783;p83"/>
            <p:cNvSpPr txBox="1"/>
            <p:nvPr/>
          </p:nvSpPr>
          <p:spPr>
            <a:xfrm>
              <a:off x="2133518" y="1622646"/>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40</a:t>
              </a:r>
            </a:p>
          </p:txBody>
        </p:sp>
        <p:sp>
          <p:nvSpPr>
            <p:cNvPr id="2784" name="Google Shape;2784;p83"/>
            <p:cNvSpPr txBox="1"/>
            <p:nvPr/>
          </p:nvSpPr>
          <p:spPr>
            <a:xfrm>
              <a:off x="2133518" y="1332476"/>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60</a:t>
              </a:r>
            </a:p>
          </p:txBody>
        </p:sp>
        <p:sp>
          <p:nvSpPr>
            <p:cNvPr id="2785" name="Google Shape;2785;p83"/>
            <p:cNvSpPr txBox="1"/>
            <p:nvPr/>
          </p:nvSpPr>
          <p:spPr>
            <a:xfrm>
              <a:off x="2133518" y="1042180"/>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80</a:t>
              </a:r>
            </a:p>
          </p:txBody>
        </p:sp>
        <p:sp>
          <p:nvSpPr>
            <p:cNvPr id="2786" name="Google Shape;2786;p83"/>
            <p:cNvSpPr txBox="1"/>
            <p:nvPr/>
          </p:nvSpPr>
          <p:spPr>
            <a:xfrm>
              <a:off x="2063368" y="752010"/>
              <a:ext cx="3963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100</a:t>
              </a:r>
            </a:p>
          </p:txBody>
        </p:sp>
      </p:grpSp>
      <p:grpSp>
        <p:nvGrpSpPr>
          <p:cNvPr id="2787" name="Google Shape;2787;p83"/>
          <p:cNvGrpSpPr/>
          <p:nvPr/>
        </p:nvGrpSpPr>
        <p:grpSpPr>
          <a:xfrm>
            <a:off x="6872971" y="3971131"/>
            <a:ext cx="4775277" cy="287268"/>
            <a:chOff x="2310056" y="2315689"/>
            <a:chExt cx="3581458" cy="215451"/>
          </a:xfrm>
        </p:grpSpPr>
        <p:sp>
          <p:nvSpPr>
            <p:cNvPr id="2788" name="Google Shape;2788;p83"/>
            <p:cNvSpPr txBox="1"/>
            <p:nvPr/>
          </p:nvSpPr>
          <p:spPr>
            <a:xfrm>
              <a:off x="2310056"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0</a:t>
              </a:r>
            </a:p>
          </p:txBody>
        </p:sp>
        <p:sp>
          <p:nvSpPr>
            <p:cNvPr id="2789" name="Google Shape;2789;p83"/>
            <p:cNvSpPr txBox="1"/>
            <p:nvPr/>
          </p:nvSpPr>
          <p:spPr>
            <a:xfrm>
              <a:off x="2563087"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a:t>
              </a:r>
            </a:p>
          </p:txBody>
        </p:sp>
        <p:sp>
          <p:nvSpPr>
            <p:cNvPr id="2790" name="Google Shape;2790;p83"/>
            <p:cNvSpPr txBox="1"/>
            <p:nvPr/>
          </p:nvSpPr>
          <p:spPr>
            <a:xfrm>
              <a:off x="2816245"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6</a:t>
              </a:r>
            </a:p>
          </p:txBody>
        </p:sp>
        <p:sp>
          <p:nvSpPr>
            <p:cNvPr id="2791" name="Google Shape;2791;p83"/>
            <p:cNvSpPr txBox="1"/>
            <p:nvPr/>
          </p:nvSpPr>
          <p:spPr>
            <a:xfrm>
              <a:off x="3069402"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9</a:t>
              </a:r>
            </a:p>
          </p:txBody>
        </p:sp>
        <p:sp>
          <p:nvSpPr>
            <p:cNvPr id="2792" name="Google Shape;2792;p83"/>
            <p:cNvSpPr txBox="1"/>
            <p:nvPr/>
          </p:nvSpPr>
          <p:spPr>
            <a:xfrm>
              <a:off x="3287420"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12</a:t>
              </a:r>
            </a:p>
          </p:txBody>
        </p:sp>
        <p:sp>
          <p:nvSpPr>
            <p:cNvPr id="2793" name="Google Shape;2793;p83"/>
            <p:cNvSpPr txBox="1"/>
            <p:nvPr/>
          </p:nvSpPr>
          <p:spPr>
            <a:xfrm>
              <a:off x="3540578"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15</a:t>
              </a:r>
            </a:p>
          </p:txBody>
        </p:sp>
        <p:sp>
          <p:nvSpPr>
            <p:cNvPr id="2794" name="Google Shape;2794;p83"/>
            <p:cNvSpPr txBox="1"/>
            <p:nvPr/>
          </p:nvSpPr>
          <p:spPr>
            <a:xfrm>
              <a:off x="3793736"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18</a:t>
              </a:r>
            </a:p>
          </p:txBody>
        </p:sp>
        <p:sp>
          <p:nvSpPr>
            <p:cNvPr id="2795" name="Google Shape;2795;p83"/>
            <p:cNvSpPr txBox="1"/>
            <p:nvPr/>
          </p:nvSpPr>
          <p:spPr>
            <a:xfrm>
              <a:off x="4046894"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21</a:t>
              </a:r>
            </a:p>
          </p:txBody>
        </p:sp>
        <p:sp>
          <p:nvSpPr>
            <p:cNvPr id="2796" name="Google Shape;2796;p83"/>
            <p:cNvSpPr txBox="1"/>
            <p:nvPr/>
          </p:nvSpPr>
          <p:spPr>
            <a:xfrm>
              <a:off x="4300052"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24</a:t>
              </a:r>
            </a:p>
          </p:txBody>
        </p:sp>
        <p:sp>
          <p:nvSpPr>
            <p:cNvPr id="2797" name="Google Shape;2797;p83"/>
            <p:cNvSpPr txBox="1"/>
            <p:nvPr/>
          </p:nvSpPr>
          <p:spPr>
            <a:xfrm>
              <a:off x="4553209"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27</a:t>
              </a:r>
            </a:p>
          </p:txBody>
        </p:sp>
        <p:sp>
          <p:nvSpPr>
            <p:cNvPr id="2798" name="Google Shape;2798;p83"/>
            <p:cNvSpPr txBox="1"/>
            <p:nvPr/>
          </p:nvSpPr>
          <p:spPr>
            <a:xfrm>
              <a:off x="4806240"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30</a:t>
              </a:r>
            </a:p>
          </p:txBody>
        </p:sp>
        <p:sp>
          <p:nvSpPr>
            <p:cNvPr id="2799" name="Google Shape;2799;p83"/>
            <p:cNvSpPr txBox="1"/>
            <p:nvPr/>
          </p:nvSpPr>
          <p:spPr>
            <a:xfrm>
              <a:off x="5059398"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33</a:t>
              </a:r>
            </a:p>
          </p:txBody>
        </p:sp>
        <p:sp>
          <p:nvSpPr>
            <p:cNvPr id="2800" name="Google Shape;2800;p83"/>
            <p:cNvSpPr txBox="1"/>
            <p:nvPr/>
          </p:nvSpPr>
          <p:spPr>
            <a:xfrm>
              <a:off x="5312556"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36</a:t>
              </a:r>
            </a:p>
          </p:txBody>
        </p:sp>
        <p:sp>
          <p:nvSpPr>
            <p:cNvPr id="2801" name="Google Shape;2801;p83"/>
            <p:cNvSpPr txBox="1"/>
            <p:nvPr/>
          </p:nvSpPr>
          <p:spPr>
            <a:xfrm>
              <a:off x="5565714"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39</a:t>
              </a:r>
            </a:p>
          </p:txBody>
        </p:sp>
      </p:grpSp>
      <p:sp>
        <p:nvSpPr>
          <p:cNvPr id="2802" name="Google Shape;2802;p83"/>
          <p:cNvSpPr txBox="1"/>
          <p:nvPr/>
        </p:nvSpPr>
        <p:spPr>
          <a:xfrm>
            <a:off x="10232552" y="2297407"/>
            <a:ext cx="1475448"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Daha önce CAR-T (N=19)</a:t>
            </a:r>
          </a:p>
        </p:txBody>
      </p:sp>
      <p:sp>
        <p:nvSpPr>
          <p:cNvPr id="2803" name="Google Shape;2803;p83"/>
          <p:cNvSpPr txBox="1"/>
          <p:nvPr/>
        </p:nvSpPr>
        <p:spPr>
          <a:xfrm>
            <a:off x="10232552" y="2461003"/>
            <a:ext cx="1044635"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Sansürlenmiş</a:t>
            </a:r>
          </a:p>
        </p:txBody>
      </p:sp>
      <p:grpSp>
        <p:nvGrpSpPr>
          <p:cNvPr id="2804" name="Google Shape;2804;p83"/>
          <p:cNvGrpSpPr/>
          <p:nvPr/>
        </p:nvGrpSpPr>
        <p:grpSpPr>
          <a:xfrm>
            <a:off x="6172731" y="4384273"/>
            <a:ext cx="5442000" cy="928556"/>
            <a:chOff x="4629548" y="3205654"/>
            <a:chExt cx="4081500" cy="696417"/>
          </a:xfrm>
        </p:grpSpPr>
        <p:sp>
          <p:nvSpPr>
            <p:cNvPr id="2805" name="Google Shape;2805;p83"/>
            <p:cNvSpPr txBox="1"/>
            <p:nvPr/>
          </p:nvSpPr>
          <p:spPr>
            <a:xfrm>
              <a:off x="4642497" y="3205654"/>
              <a:ext cx="633404"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Tüm hastalar</a:t>
              </a:r>
            </a:p>
            <a:p>
              <a:pPr algn="r">
                <a:buClr>
                  <a:srgbClr val="000000"/>
                </a:buClr>
                <a:buSzPts val="500"/>
              </a:pPr>
              <a:r>
                <a:rPr lang="tr-TR" sz="667" dirty="0">
                  <a:solidFill>
                    <a:srgbClr val="000000"/>
                  </a:solidFill>
                  <a:latin typeface="Arial"/>
                  <a:ea typeface="Arial"/>
                  <a:cs typeface="Arial"/>
                  <a:sym typeface="Arial"/>
                </a:rPr>
                <a:t>(N=62)</a:t>
              </a:r>
            </a:p>
          </p:txBody>
        </p:sp>
        <p:sp>
          <p:nvSpPr>
            <p:cNvPr id="2806" name="Google Shape;2806;p83"/>
            <p:cNvSpPr txBox="1"/>
            <p:nvPr/>
          </p:nvSpPr>
          <p:spPr>
            <a:xfrm>
              <a:off x="4629548" y="3392228"/>
              <a:ext cx="649500" cy="323270"/>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R/R DLBCL/trFL</a:t>
              </a:r>
            </a:p>
            <a:p>
              <a:pPr algn="r">
                <a:buClr>
                  <a:srgbClr val="000000"/>
                </a:buClr>
                <a:buSzPts val="500"/>
              </a:pPr>
              <a:r>
                <a:rPr lang="tr-TR" sz="667" dirty="0">
                  <a:solidFill>
                    <a:srgbClr val="000000"/>
                  </a:solidFill>
                  <a:latin typeface="Arial"/>
                  <a:ea typeface="Arial"/>
                  <a:cs typeface="Arial"/>
                  <a:sym typeface="Arial"/>
                </a:rPr>
                <a:t>(N=58)</a:t>
              </a:r>
            </a:p>
          </p:txBody>
        </p:sp>
        <p:sp>
          <p:nvSpPr>
            <p:cNvPr id="2807" name="Google Shape;2807;p83"/>
            <p:cNvSpPr txBox="1"/>
            <p:nvPr/>
          </p:nvSpPr>
          <p:spPr>
            <a:xfrm>
              <a:off x="4642497" y="3578801"/>
              <a:ext cx="634657" cy="323270"/>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Daha önce CAR-T</a:t>
              </a:r>
            </a:p>
            <a:p>
              <a:pPr algn="r">
                <a:buClr>
                  <a:srgbClr val="000000"/>
                </a:buClr>
                <a:buSzPts val="500"/>
              </a:pPr>
              <a:r>
                <a:rPr lang="tr-TR" sz="667" dirty="0">
                  <a:solidFill>
                    <a:srgbClr val="000000"/>
                  </a:solidFill>
                  <a:latin typeface="Arial"/>
                  <a:ea typeface="Arial"/>
                  <a:cs typeface="Arial"/>
                  <a:sym typeface="Arial"/>
                </a:rPr>
                <a:t>(N=19)</a:t>
              </a:r>
            </a:p>
          </p:txBody>
        </p:sp>
        <p:grpSp>
          <p:nvGrpSpPr>
            <p:cNvPr id="2808" name="Google Shape;2808;p83"/>
            <p:cNvGrpSpPr/>
            <p:nvPr/>
          </p:nvGrpSpPr>
          <p:grpSpPr>
            <a:xfrm>
              <a:off x="5154499" y="3243601"/>
              <a:ext cx="3556549" cy="169285"/>
              <a:chOff x="2309827" y="2580940"/>
              <a:chExt cx="3556549" cy="169285"/>
            </a:xfrm>
          </p:grpSpPr>
          <p:sp>
            <p:nvSpPr>
              <p:cNvPr id="2809" name="Google Shape;2809;p83"/>
              <p:cNvSpPr txBox="1"/>
              <p:nvPr/>
            </p:nvSpPr>
            <p:spPr>
              <a:xfrm>
                <a:off x="2309827"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62</a:t>
                </a:r>
              </a:p>
            </p:txBody>
          </p:sp>
          <p:sp>
            <p:nvSpPr>
              <p:cNvPr id="2810" name="Google Shape;2810;p83"/>
              <p:cNvSpPr txBox="1"/>
              <p:nvPr/>
            </p:nvSpPr>
            <p:spPr>
              <a:xfrm>
                <a:off x="2562985"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51</a:t>
                </a:r>
              </a:p>
            </p:txBody>
          </p:sp>
          <p:sp>
            <p:nvSpPr>
              <p:cNvPr id="2811" name="Google Shape;2811;p83"/>
              <p:cNvSpPr txBox="1"/>
              <p:nvPr/>
            </p:nvSpPr>
            <p:spPr>
              <a:xfrm>
                <a:off x="2816143"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46</a:t>
                </a:r>
              </a:p>
            </p:txBody>
          </p:sp>
          <p:sp>
            <p:nvSpPr>
              <p:cNvPr id="2812" name="Google Shape;2812;p83"/>
              <p:cNvSpPr txBox="1"/>
              <p:nvPr/>
            </p:nvSpPr>
            <p:spPr>
              <a:xfrm>
                <a:off x="3069301"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40</a:t>
                </a:r>
              </a:p>
            </p:txBody>
          </p:sp>
          <p:sp>
            <p:nvSpPr>
              <p:cNvPr id="2813" name="Google Shape;2813;p83"/>
              <p:cNvSpPr txBox="1"/>
              <p:nvPr/>
            </p:nvSpPr>
            <p:spPr>
              <a:xfrm>
                <a:off x="3322458"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39</a:t>
                </a:r>
              </a:p>
            </p:txBody>
          </p:sp>
          <p:sp>
            <p:nvSpPr>
              <p:cNvPr id="2814" name="Google Shape;2814;p83"/>
              <p:cNvSpPr txBox="1"/>
              <p:nvPr/>
            </p:nvSpPr>
            <p:spPr>
              <a:xfrm>
                <a:off x="3575489"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37</a:t>
                </a:r>
              </a:p>
            </p:txBody>
          </p:sp>
          <p:sp>
            <p:nvSpPr>
              <p:cNvPr id="2815" name="Google Shape;2815;p83"/>
              <p:cNvSpPr txBox="1"/>
              <p:nvPr/>
            </p:nvSpPr>
            <p:spPr>
              <a:xfrm>
                <a:off x="3828647"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35</a:t>
                </a:r>
              </a:p>
            </p:txBody>
          </p:sp>
          <p:sp>
            <p:nvSpPr>
              <p:cNvPr id="2816" name="Google Shape;2816;p83"/>
              <p:cNvSpPr txBox="1"/>
              <p:nvPr/>
            </p:nvSpPr>
            <p:spPr>
              <a:xfrm>
                <a:off x="4081805"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28</a:t>
                </a:r>
              </a:p>
            </p:txBody>
          </p:sp>
          <p:sp>
            <p:nvSpPr>
              <p:cNvPr id="2817" name="Google Shape;2817;p83"/>
              <p:cNvSpPr txBox="1"/>
              <p:nvPr/>
            </p:nvSpPr>
            <p:spPr>
              <a:xfrm>
                <a:off x="4334963"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23</a:t>
                </a:r>
              </a:p>
            </p:txBody>
          </p:sp>
          <p:sp>
            <p:nvSpPr>
              <p:cNvPr id="2818" name="Google Shape;2818;p83"/>
              <p:cNvSpPr txBox="1"/>
              <p:nvPr/>
            </p:nvSpPr>
            <p:spPr>
              <a:xfrm>
                <a:off x="4588121"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18</a:t>
                </a:r>
              </a:p>
            </p:txBody>
          </p:sp>
          <p:sp>
            <p:nvSpPr>
              <p:cNvPr id="2819" name="Google Shape;2819;p83"/>
              <p:cNvSpPr txBox="1"/>
              <p:nvPr/>
            </p:nvSpPr>
            <p:spPr>
              <a:xfrm>
                <a:off x="4841278"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13</a:t>
                </a:r>
              </a:p>
            </p:txBody>
          </p:sp>
          <p:sp>
            <p:nvSpPr>
              <p:cNvPr id="2820" name="Google Shape;2820;p83"/>
              <p:cNvSpPr txBox="1"/>
              <p:nvPr/>
            </p:nvSpPr>
            <p:spPr>
              <a:xfrm>
                <a:off x="5112055" y="2580940"/>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21" name="Google Shape;2821;p83"/>
              <p:cNvSpPr txBox="1"/>
              <p:nvPr/>
            </p:nvSpPr>
            <p:spPr>
              <a:xfrm>
                <a:off x="5365086" y="2580940"/>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2822" name="Google Shape;2822;p83"/>
              <p:cNvSpPr txBox="1"/>
              <p:nvPr/>
            </p:nvSpPr>
            <p:spPr>
              <a:xfrm>
                <a:off x="5591876" y="2580940"/>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2823" name="Google Shape;2823;p83"/>
            <p:cNvGrpSpPr/>
            <p:nvPr/>
          </p:nvGrpSpPr>
          <p:grpSpPr>
            <a:xfrm>
              <a:off x="5154499" y="3430175"/>
              <a:ext cx="3556549" cy="169285"/>
              <a:chOff x="2309827" y="2767514"/>
              <a:chExt cx="3556549" cy="169285"/>
            </a:xfrm>
          </p:grpSpPr>
          <p:sp>
            <p:nvSpPr>
              <p:cNvPr id="2824" name="Google Shape;2824;p83"/>
              <p:cNvSpPr txBox="1"/>
              <p:nvPr/>
            </p:nvSpPr>
            <p:spPr>
              <a:xfrm>
                <a:off x="2309827"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58</a:t>
                </a:r>
              </a:p>
            </p:txBody>
          </p:sp>
          <p:sp>
            <p:nvSpPr>
              <p:cNvPr id="2825" name="Google Shape;2825;p83"/>
              <p:cNvSpPr txBox="1"/>
              <p:nvPr/>
            </p:nvSpPr>
            <p:spPr>
              <a:xfrm>
                <a:off x="2562985"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48</a:t>
                </a:r>
              </a:p>
            </p:txBody>
          </p:sp>
          <p:sp>
            <p:nvSpPr>
              <p:cNvPr id="2826" name="Google Shape;2826;p83"/>
              <p:cNvSpPr txBox="1"/>
              <p:nvPr/>
            </p:nvSpPr>
            <p:spPr>
              <a:xfrm>
                <a:off x="2816143"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44</a:t>
                </a:r>
              </a:p>
            </p:txBody>
          </p:sp>
          <p:sp>
            <p:nvSpPr>
              <p:cNvPr id="2827" name="Google Shape;2827;p83"/>
              <p:cNvSpPr txBox="1"/>
              <p:nvPr/>
            </p:nvSpPr>
            <p:spPr>
              <a:xfrm>
                <a:off x="3069301"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39</a:t>
                </a:r>
              </a:p>
            </p:txBody>
          </p:sp>
          <p:sp>
            <p:nvSpPr>
              <p:cNvPr id="2828" name="Google Shape;2828;p83"/>
              <p:cNvSpPr txBox="1"/>
              <p:nvPr/>
            </p:nvSpPr>
            <p:spPr>
              <a:xfrm>
                <a:off x="3322458"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38</a:t>
                </a:r>
              </a:p>
            </p:txBody>
          </p:sp>
          <p:sp>
            <p:nvSpPr>
              <p:cNvPr id="2829" name="Google Shape;2829;p83"/>
              <p:cNvSpPr txBox="1"/>
              <p:nvPr/>
            </p:nvSpPr>
            <p:spPr>
              <a:xfrm>
                <a:off x="3575489"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36</a:t>
                </a:r>
              </a:p>
            </p:txBody>
          </p:sp>
          <p:sp>
            <p:nvSpPr>
              <p:cNvPr id="2830" name="Google Shape;2830;p83"/>
              <p:cNvSpPr txBox="1"/>
              <p:nvPr/>
            </p:nvSpPr>
            <p:spPr>
              <a:xfrm>
                <a:off x="3828647"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34</a:t>
                </a:r>
              </a:p>
            </p:txBody>
          </p:sp>
          <p:sp>
            <p:nvSpPr>
              <p:cNvPr id="2831" name="Google Shape;2831;p83"/>
              <p:cNvSpPr txBox="1"/>
              <p:nvPr/>
            </p:nvSpPr>
            <p:spPr>
              <a:xfrm>
                <a:off x="4081805"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27</a:t>
                </a:r>
              </a:p>
            </p:txBody>
          </p:sp>
          <p:sp>
            <p:nvSpPr>
              <p:cNvPr id="2832" name="Google Shape;2832;p83"/>
              <p:cNvSpPr txBox="1"/>
              <p:nvPr/>
            </p:nvSpPr>
            <p:spPr>
              <a:xfrm>
                <a:off x="4334963"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22</a:t>
                </a:r>
              </a:p>
            </p:txBody>
          </p:sp>
          <p:sp>
            <p:nvSpPr>
              <p:cNvPr id="2833" name="Google Shape;2833;p83"/>
              <p:cNvSpPr txBox="1"/>
              <p:nvPr/>
            </p:nvSpPr>
            <p:spPr>
              <a:xfrm>
                <a:off x="4588121"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17</a:t>
                </a:r>
              </a:p>
            </p:txBody>
          </p:sp>
          <p:sp>
            <p:nvSpPr>
              <p:cNvPr id="2834" name="Google Shape;2834;p83"/>
              <p:cNvSpPr txBox="1"/>
              <p:nvPr/>
            </p:nvSpPr>
            <p:spPr>
              <a:xfrm>
                <a:off x="4841278"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12</a:t>
                </a:r>
              </a:p>
            </p:txBody>
          </p:sp>
          <p:sp>
            <p:nvSpPr>
              <p:cNvPr id="2835" name="Google Shape;2835;p83"/>
              <p:cNvSpPr txBox="1"/>
              <p:nvPr/>
            </p:nvSpPr>
            <p:spPr>
              <a:xfrm>
                <a:off x="5112055" y="2767514"/>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36" name="Google Shape;2836;p83"/>
              <p:cNvSpPr txBox="1"/>
              <p:nvPr/>
            </p:nvSpPr>
            <p:spPr>
              <a:xfrm>
                <a:off x="5365086" y="2767514"/>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2837" name="Google Shape;2837;p83"/>
              <p:cNvSpPr txBox="1"/>
              <p:nvPr/>
            </p:nvSpPr>
            <p:spPr>
              <a:xfrm>
                <a:off x="5591876" y="2767514"/>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2838" name="Google Shape;2838;p83"/>
            <p:cNvGrpSpPr/>
            <p:nvPr/>
          </p:nvGrpSpPr>
          <p:grpSpPr>
            <a:xfrm>
              <a:off x="5154499" y="3616749"/>
              <a:ext cx="3556549" cy="169285"/>
              <a:chOff x="2309827" y="2954088"/>
              <a:chExt cx="3556549" cy="169285"/>
            </a:xfrm>
          </p:grpSpPr>
          <p:sp>
            <p:nvSpPr>
              <p:cNvPr id="2839" name="Google Shape;2839;p83"/>
              <p:cNvSpPr txBox="1"/>
              <p:nvPr/>
            </p:nvSpPr>
            <p:spPr>
              <a:xfrm>
                <a:off x="2309827"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19</a:t>
                </a:r>
              </a:p>
            </p:txBody>
          </p:sp>
          <p:sp>
            <p:nvSpPr>
              <p:cNvPr id="2840" name="Google Shape;2840;p83"/>
              <p:cNvSpPr txBox="1"/>
              <p:nvPr/>
            </p:nvSpPr>
            <p:spPr>
              <a:xfrm>
                <a:off x="2562985"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13</a:t>
                </a:r>
              </a:p>
            </p:txBody>
          </p:sp>
          <p:sp>
            <p:nvSpPr>
              <p:cNvPr id="2841" name="Google Shape;2841;p83"/>
              <p:cNvSpPr txBox="1"/>
              <p:nvPr/>
            </p:nvSpPr>
            <p:spPr>
              <a:xfrm>
                <a:off x="2818425" y="2954088"/>
                <a:ext cx="2556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11</a:t>
                </a:r>
              </a:p>
            </p:txBody>
          </p:sp>
          <p:sp>
            <p:nvSpPr>
              <p:cNvPr id="2842" name="Google Shape;2842;p83"/>
              <p:cNvSpPr txBox="1"/>
              <p:nvPr/>
            </p:nvSpPr>
            <p:spPr>
              <a:xfrm>
                <a:off x="3069301"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10</a:t>
                </a:r>
              </a:p>
            </p:txBody>
          </p:sp>
          <p:sp>
            <p:nvSpPr>
              <p:cNvPr id="2843" name="Google Shape;2843;p83"/>
              <p:cNvSpPr txBox="1"/>
              <p:nvPr/>
            </p:nvSpPr>
            <p:spPr>
              <a:xfrm>
                <a:off x="3322458"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10</a:t>
                </a:r>
              </a:p>
            </p:txBody>
          </p:sp>
          <p:sp>
            <p:nvSpPr>
              <p:cNvPr id="2844" name="Google Shape;2844;p83"/>
              <p:cNvSpPr txBox="1"/>
              <p:nvPr/>
            </p:nvSpPr>
            <p:spPr>
              <a:xfrm>
                <a:off x="3593108"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9</a:t>
                </a:r>
              </a:p>
            </p:txBody>
          </p:sp>
          <p:sp>
            <p:nvSpPr>
              <p:cNvPr id="2845" name="Google Shape;2845;p83"/>
              <p:cNvSpPr txBox="1"/>
              <p:nvPr/>
            </p:nvSpPr>
            <p:spPr>
              <a:xfrm>
                <a:off x="3846266"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9</a:t>
                </a:r>
              </a:p>
            </p:txBody>
          </p:sp>
          <p:sp>
            <p:nvSpPr>
              <p:cNvPr id="2846" name="Google Shape;2846;p83"/>
              <p:cNvSpPr txBox="1"/>
              <p:nvPr/>
            </p:nvSpPr>
            <p:spPr>
              <a:xfrm>
                <a:off x="4099424"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47" name="Google Shape;2847;p83"/>
              <p:cNvSpPr txBox="1"/>
              <p:nvPr/>
            </p:nvSpPr>
            <p:spPr>
              <a:xfrm>
                <a:off x="4352582"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2848" name="Google Shape;2848;p83"/>
              <p:cNvSpPr txBox="1"/>
              <p:nvPr/>
            </p:nvSpPr>
            <p:spPr>
              <a:xfrm>
                <a:off x="4605740"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2849" name="Google Shape;2849;p83"/>
              <p:cNvSpPr txBox="1"/>
              <p:nvPr/>
            </p:nvSpPr>
            <p:spPr>
              <a:xfrm>
                <a:off x="4858897"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a:t>
                </a:r>
              </a:p>
            </p:txBody>
          </p:sp>
          <p:sp>
            <p:nvSpPr>
              <p:cNvPr id="2850" name="Google Shape;2850;p83"/>
              <p:cNvSpPr txBox="1"/>
              <p:nvPr/>
            </p:nvSpPr>
            <p:spPr>
              <a:xfrm>
                <a:off x="5085560"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2851" name="Google Shape;2851;p83"/>
              <p:cNvSpPr txBox="1"/>
              <p:nvPr/>
            </p:nvSpPr>
            <p:spPr>
              <a:xfrm>
                <a:off x="5338718"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2852" name="Google Shape;2852;p83"/>
              <p:cNvSpPr txBox="1"/>
              <p:nvPr/>
            </p:nvSpPr>
            <p:spPr>
              <a:xfrm>
                <a:off x="5591876"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cxnSp>
        <p:nvCxnSpPr>
          <p:cNvPr id="2853" name="Google Shape;2853;p83"/>
          <p:cNvCxnSpPr/>
          <p:nvPr/>
        </p:nvCxnSpPr>
        <p:spPr>
          <a:xfrm>
            <a:off x="9742719" y="2062724"/>
            <a:ext cx="0" cy="1872000"/>
          </a:xfrm>
          <a:prstGeom prst="straightConnector1">
            <a:avLst/>
          </a:prstGeom>
          <a:noFill/>
          <a:ln w="9525" cap="flat" cmpd="sng">
            <a:solidFill>
              <a:srgbClr val="0B41CD"/>
            </a:solidFill>
            <a:prstDash val="dash"/>
            <a:round/>
            <a:headEnd type="none" w="sm" len="sm"/>
            <a:tailEnd type="none" w="sm" len="sm"/>
          </a:ln>
        </p:spPr>
      </p:cxnSp>
      <p:sp>
        <p:nvSpPr>
          <p:cNvPr id="2854" name="Google Shape;2854;p83"/>
          <p:cNvSpPr txBox="1"/>
          <p:nvPr/>
        </p:nvSpPr>
        <p:spPr>
          <a:xfrm>
            <a:off x="9203556" y="2269431"/>
            <a:ext cx="607600" cy="307722"/>
          </a:xfrm>
          <a:prstGeom prst="rect">
            <a:avLst/>
          </a:prstGeom>
          <a:noFill/>
          <a:ln>
            <a:noFill/>
          </a:ln>
        </p:spPr>
        <p:txBody>
          <a:bodyPr spcFirstLastPara="1" wrap="square" lIns="121900" tIns="60933" rIns="121900" bIns="60933" anchor="ctr" anchorCtr="0">
            <a:spAutoFit/>
          </a:bodyPr>
          <a:lstStyle/>
          <a:p>
            <a:pPr algn="ctr">
              <a:buClr>
                <a:srgbClr val="000000"/>
              </a:buClr>
              <a:buSzPts val="900"/>
            </a:pPr>
            <a:r>
              <a:rPr lang="tr-TR" sz="1200" dirty="0">
                <a:solidFill>
                  <a:srgbClr val="0B41CD"/>
                </a:solidFill>
                <a:latin typeface="Arial"/>
                <a:ea typeface="Arial"/>
                <a:cs typeface="Arial"/>
                <a:sym typeface="Arial"/>
              </a:rPr>
              <a:t>%55</a:t>
            </a:r>
          </a:p>
        </p:txBody>
      </p:sp>
      <p:sp>
        <p:nvSpPr>
          <p:cNvPr id="2855" name="Google Shape;2855;p83"/>
          <p:cNvSpPr/>
          <p:nvPr/>
        </p:nvSpPr>
        <p:spPr>
          <a:xfrm>
            <a:off x="6189996" y="1409056"/>
            <a:ext cx="5456800" cy="4512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tr-TR" sz="1600" b="1" dirty="0">
                <a:solidFill>
                  <a:srgbClr val="FFFFFF"/>
                </a:solidFill>
                <a:latin typeface="Arial"/>
                <a:ea typeface="Arial"/>
                <a:cs typeface="Arial"/>
                <a:sym typeface="Arial"/>
              </a:rPr>
              <a:t>IRC'ye göre DOCR</a:t>
            </a:r>
          </a:p>
        </p:txBody>
      </p:sp>
      <p:sp>
        <p:nvSpPr>
          <p:cNvPr id="2856" name="Google Shape;2856;p83"/>
          <p:cNvSpPr txBox="1"/>
          <p:nvPr/>
        </p:nvSpPr>
        <p:spPr>
          <a:xfrm>
            <a:off x="10232552" y="1970049"/>
            <a:ext cx="1382179"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Tüm hastalar (N=62)</a:t>
            </a:r>
          </a:p>
        </p:txBody>
      </p:sp>
      <p:sp>
        <p:nvSpPr>
          <p:cNvPr id="2857" name="Google Shape;2857;p83"/>
          <p:cNvSpPr txBox="1"/>
          <p:nvPr/>
        </p:nvSpPr>
        <p:spPr>
          <a:xfrm>
            <a:off x="10232552" y="2133644"/>
            <a:ext cx="1340400"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R/R DLBCL/trFL (N=58)</a:t>
            </a:r>
          </a:p>
        </p:txBody>
      </p:sp>
      <p:sp>
        <p:nvSpPr>
          <p:cNvPr id="2" name="Rectangle 1"/>
          <p:cNvSpPr>
            <a:spLocks noChangeArrowheads="1"/>
          </p:cNvSpPr>
          <p:nvPr/>
        </p:nvSpPr>
        <p:spPr bwMode="auto">
          <a:xfrm>
            <a:off x="7960565" y="5989461"/>
            <a:ext cx="4297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a:r>
              <a:rPr lang="tr-TR" sz="800" dirty="0"/>
              <a:t>1. Hutchings M, Carlo-Stella C, Morschhauser F, et al. "Glofitamab Monotherapy in Relapsed or Refractory Large B-Cell Lymphoma: Extended Follow-Up from a Pivotal Phase II Study and Subgroup Analyses in Patients with Prior Chimeric Antigen Receptor T-Cell Therapy and by Baseline Total Metabolic Tumor Volume." ASH 2023; oral presentation (abstract #433). 2. COLUMVI US Prescribing Information. Available at: https://www.accessdata.fda.gov/drugsatfda_docs/label/2023/761309s000lbl.pdf.</a:t>
            </a:r>
          </a:p>
        </p:txBody>
      </p:sp>
    </p:spTree>
    <p:extLst>
      <p:ext uri="{BB962C8B-B14F-4D97-AF65-F5344CB8AC3E}">
        <p14:creationId xmlns:p14="http://schemas.microsoft.com/office/powerpoint/2010/main" val="40510796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2597" name="Google Shape;2597;p83"/>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r>
              <a:rPr lang="tr-TR" sz="2533" dirty="0">
                <a:solidFill>
                  <a:srgbClr val="0066CC"/>
                </a:solidFill>
              </a:rPr>
              <a:t>Yanıt oranları ve DOCR</a:t>
            </a:r>
            <a:r>
              <a:rPr lang="tr-TR" sz="2533" baseline="30000" dirty="0">
                <a:solidFill>
                  <a:srgbClr val="0066CC"/>
                </a:solidFill>
              </a:rPr>
              <a:t>1</a:t>
            </a:r>
            <a:r>
              <a:rPr lang="tr-TR" sz="2533" dirty="0">
                <a:solidFill>
                  <a:srgbClr val="0066CC"/>
                </a:solidFill>
              </a:rPr>
              <a:t>: </a:t>
            </a:r>
            <a:r>
              <a:rPr lang="tr-TR" sz="2533" b="1" dirty="0">
                <a:solidFill>
                  <a:srgbClr val="0066CC"/>
                </a:solidFill>
              </a:rPr>
              <a:t>Uzatılmış takip</a:t>
            </a:r>
          </a:p>
        </p:txBody>
      </p:sp>
      <p:sp>
        <p:nvSpPr>
          <p:cNvPr id="2598" name="Google Shape;2598;p83"/>
          <p:cNvSpPr txBox="1">
            <a:spLocks noGrp="1"/>
          </p:cNvSpPr>
          <p:nvPr>
            <p:ph type="body" idx="2"/>
          </p:nvPr>
        </p:nvSpPr>
        <p:spPr>
          <a:xfrm>
            <a:off x="508000" y="5834833"/>
            <a:ext cx="6680400" cy="740800"/>
          </a:xfrm>
          <a:prstGeom prst="rect">
            <a:avLst/>
          </a:prstGeom>
          <a:noFill/>
          <a:ln>
            <a:noFill/>
          </a:ln>
        </p:spPr>
        <p:txBody>
          <a:bodyPr spcFirstLastPara="1" wrap="square" lIns="0" tIns="0" rIns="0" bIns="0" anchor="b" anchorCtr="0">
            <a:noAutofit/>
          </a:bodyPr>
          <a:lstStyle/>
          <a:p>
            <a:pPr marL="0" indent="0"/>
            <a:r>
              <a:rPr lang="tr-TR" sz="800" dirty="0"/>
              <a:t>Klinik veri kesim tarihi: 4 Eylül 2023. *Tedavi edilmesi amaçlanan popülasyon (DLBCL, trFL, YDBHL ve PMBHL). </a:t>
            </a:r>
            <a:r>
              <a:rPr lang="tr-TR" sz="800" baseline="30000" dirty="0"/>
              <a:t>†</a:t>
            </a:r>
            <a:r>
              <a:rPr lang="tr-TR" sz="800" dirty="0"/>
              <a:t>Bu alt-gruptaki hastaların genel popülasyona benzer başlangıç özellikleri taşıdığı belirlenmiştir. </a:t>
            </a:r>
            <a:r>
              <a:rPr lang="tr-TR" sz="800" baseline="30000" dirty="0"/>
              <a:t>‡</a:t>
            </a:r>
            <a:r>
              <a:rPr lang="tr-TR" sz="800" dirty="0"/>
              <a:t>USPI'da belirtilen primer etkililik popülasyonunu en az bir doz glofitamab uygulanan tüm hastalar oluşturmuştur. CAR-T, kimerik antijen reseptörü T hücresi; GA, güven aralığı; CR, tam yanıt; DLBCL, diffüz büyük B hücreli lenfoma; DOCR, tam yanıt süresi; IRC, Bağımsız İnceleme Kurulu; NE, hesaplanmamıştır; NR, ulaşılmamıştır; ORR, objektif yanıt oranı; RP2D, önerilen Faz II dozu; R/R, relaps gösteren/refrakter; trFL, transforme foliküler lenfoma; USPI, Amerika Birleşik Devletleri prospektüs bilgisi. </a:t>
            </a:r>
          </a:p>
        </p:txBody>
      </p:sp>
      <p:sp>
        <p:nvSpPr>
          <p:cNvPr id="2600" name="Google Shape;2600;p83"/>
          <p:cNvSpPr/>
          <p:nvPr/>
        </p:nvSpPr>
        <p:spPr>
          <a:xfrm>
            <a:off x="6108967" y="5210300"/>
            <a:ext cx="5456800" cy="341600"/>
          </a:xfrm>
          <a:prstGeom prst="rect">
            <a:avLst/>
          </a:prstGeom>
          <a:noFill/>
          <a:ln>
            <a:noFill/>
          </a:ln>
        </p:spPr>
        <p:txBody>
          <a:bodyPr spcFirstLastPara="1" wrap="square" lIns="121900" tIns="60933" rIns="121900" bIns="60933" anchor="ctr" anchorCtr="0">
            <a:noAutofit/>
          </a:bodyPr>
          <a:lstStyle/>
          <a:p>
            <a:pPr marL="380990" indent="-364058">
              <a:spcBef>
                <a:spcPts val="800"/>
              </a:spcBef>
              <a:buClr>
                <a:srgbClr val="0B41CD"/>
              </a:buClr>
              <a:buSzPts val="1100"/>
              <a:buFont typeface="Arial"/>
              <a:buChar char="•"/>
            </a:pPr>
            <a:r>
              <a:rPr lang="tr-TR" sz="1467" dirty="0">
                <a:solidFill>
                  <a:srgbClr val="000000"/>
                </a:solidFill>
                <a:latin typeface="Arial"/>
                <a:ea typeface="Arial"/>
                <a:cs typeface="Arial"/>
                <a:sym typeface="Arial"/>
              </a:rPr>
              <a:t>Çalışmada geçen medyan süre: 32,1 ay (aralık: 0–43). </a:t>
            </a:r>
          </a:p>
        </p:txBody>
      </p:sp>
      <p:sp>
        <p:nvSpPr>
          <p:cNvPr id="2601" name="Google Shape;2601;p83"/>
          <p:cNvSpPr/>
          <p:nvPr/>
        </p:nvSpPr>
        <p:spPr>
          <a:xfrm>
            <a:off x="484000" y="5530333"/>
            <a:ext cx="11224000" cy="417600"/>
          </a:xfrm>
          <a:prstGeom prst="round1Rect">
            <a:avLst>
              <a:gd name="adj" fmla="val 12046"/>
            </a:avLst>
          </a:prstGeom>
          <a:solidFill>
            <a:srgbClr val="DEEBF7"/>
          </a:solidFill>
          <a:ln>
            <a:noFill/>
          </a:ln>
        </p:spPr>
        <p:txBody>
          <a:bodyPr spcFirstLastPara="1" wrap="square" lIns="96000" tIns="96000" rIns="0" bIns="96000" anchor="ctr" anchorCtr="0">
            <a:noAutofit/>
          </a:bodyPr>
          <a:lstStyle/>
          <a:p>
            <a:pPr marL="609585" indent="-397923" algn="ctr">
              <a:lnSpc>
                <a:spcPct val="115000"/>
              </a:lnSpc>
              <a:buClr>
                <a:srgbClr val="0B41CD"/>
              </a:buClr>
              <a:buSzPts val="1100"/>
              <a:buFont typeface="Arial"/>
              <a:buChar char="•"/>
            </a:pPr>
            <a:r>
              <a:rPr lang="tr-TR" sz="1333" b="1" dirty="0">
                <a:solidFill>
                  <a:srgbClr val="000000"/>
                </a:solidFill>
                <a:latin typeface="Arial"/>
                <a:ea typeface="Arial"/>
                <a:cs typeface="Arial"/>
                <a:sym typeface="Arial"/>
              </a:rPr>
              <a:t>Otuz iki aylık medyan takip süresinde, alt-gruplarda glofitamabla yüksek yanıt oranları ve uzun süreli remisyonlar gösterilmiştir.</a:t>
            </a:r>
          </a:p>
        </p:txBody>
      </p:sp>
      <p:sp>
        <p:nvSpPr>
          <p:cNvPr id="2602" name="Google Shape;2602;p83"/>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603" name="Google Shape;2603;p83"/>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604" name="Google Shape;2604;p83"/>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605" name="Google Shape;2605;p83"/>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grpSp>
        <p:nvGrpSpPr>
          <p:cNvPr id="2606" name="Google Shape;2606;p83"/>
          <p:cNvGrpSpPr/>
          <p:nvPr/>
        </p:nvGrpSpPr>
        <p:grpSpPr>
          <a:xfrm>
            <a:off x="9709211" y="999193"/>
            <a:ext cx="2445600" cy="504424"/>
            <a:chOff x="7253169" y="996876"/>
            <a:chExt cx="1834200" cy="378318"/>
          </a:xfrm>
        </p:grpSpPr>
        <p:sp>
          <p:nvSpPr>
            <p:cNvPr id="2607" name="Google Shape;2607;p83"/>
            <p:cNvSpPr/>
            <p:nvPr/>
          </p:nvSpPr>
          <p:spPr>
            <a:xfrm rot="2984462">
              <a:off x="8814386" y="1105662"/>
              <a:ext cx="223291" cy="223942"/>
            </a:xfrm>
            <a:prstGeom prst="rect">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sp>
          <p:nvSpPr>
            <p:cNvPr id="2608" name="Google Shape;2608;p83"/>
            <p:cNvSpPr/>
            <p:nvPr/>
          </p:nvSpPr>
          <p:spPr>
            <a:xfrm flipH="1">
              <a:off x="7253169" y="996876"/>
              <a:ext cx="1834200" cy="239700"/>
            </a:xfrm>
            <a:prstGeom prst="parallelogram">
              <a:avLst>
                <a:gd name="adj" fmla="val 13389"/>
              </a:avLst>
            </a:prstGeom>
            <a:solidFill>
              <a:srgbClr val="5683F6"/>
            </a:solidFill>
            <a:ln w="25400" cap="flat" cmpd="sng">
              <a:solidFill>
                <a:srgbClr val="5683F6"/>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050"/>
              </a:pPr>
              <a:r>
                <a:rPr lang="tr-TR" sz="1400" i="1" dirty="0">
                  <a:solidFill>
                    <a:srgbClr val="FFFFFF"/>
                  </a:solidFill>
                  <a:latin typeface="Arial"/>
                  <a:ea typeface="Arial"/>
                  <a:cs typeface="Arial"/>
                  <a:sym typeface="Arial"/>
                </a:rPr>
                <a:t>Glofitamab RP2D</a:t>
              </a:r>
            </a:p>
          </p:txBody>
        </p:sp>
      </p:grpSp>
      <p:graphicFrame>
        <p:nvGraphicFramePr>
          <p:cNvPr id="2610" name="Google Shape;2610;p83"/>
          <p:cNvGraphicFramePr/>
          <p:nvPr>
            <p:extLst>
              <p:ext uri="{D42A27DB-BD31-4B8C-83A1-F6EECF244321}">
                <p14:modId xmlns:p14="http://schemas.microsoft.com/office/powerpoint/2010/main" val="2029627791"/>
              </p:ext>
            </p:extLst>
          </p:nvPr>
        </p:nvGraphicFramePr>
        <p:xfrm>
          <a:off x="545816" y="1409056"/>
          <a:ext cx="5456834" cy="4876898"/>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18697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230500">
                  <a:extLst>
                    <a:ext uri="{9D8B030D-6E8A-4147-A177-3AD203B41FA5}">
                      <a16:colId xmlns:a16="http://schemas.microsoft.com/office/drawing/2014/main" val="20002"/>
                    </a:ext>
                  </a:extLst>
                </a:gridCol>
                <a:gridCol w="1205100">
                  <a:extLst>
                    <a:ext uri="{9D8B030D-6E8A-4147-A177-3AD203B41FA5}">
                      <a16:colId xmlns:a16="http://schemas.microsoft.com/office/drawing/2014/main" val="20003"/>
                    </a:ext>
                  </a:extLst>
                </a:gridCol>
              </a:tblGrid>
              <a:tr h="853453">
                <a:tc>
                  <a:txBody>
                    <a:bodyPr/>
                    <a:lstStyle/>
                    <a:p>
                      <a:pPr marL="0" marR="0" lvl="0" indent="0" algn="l" rtl="0">
                        <a:lnSpc>
                          <a:spcPct val="100000"/>
                        </a:lnSpc>
                        <a:spcBef>
                          <a:spcPts val="0"/>
                        </a:spcBef>
                        <a:spcAft>
                          <a:spcPts val="0"/>
                        </a:spcAft>
                        <a:buClr>
                          <a:srgbClr val="000000"/>
                        </a:buClr>
                        <a:buSzPts val="900"/>
                        <a:buFont typeface="Arial"/>
                        <a:buNone/>
                      </a:pPr>
                      <a:endParaRPr sz="1200" u="none" strike="noStrike" cap="none" dirty="0"/>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Tüm</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 hastalar (N=155)*</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R/R </a:t>
                      </a:r>
                      <a:r>
                        <a:rPr lang="en" sz="1200" b="1" i="0" u="none" strike="noStrike" cap="none" dirty="0">
                          <a:solidFill>
                            <a:srgbClr val="FFFFFF"/>
                          </a:solidFill>
                          <a:latin typeface="Arial"/>
                          <a:ea typeface="Arial"/>
                          <a:cs typeface="Arial"/>
                          <a:sym typeface="Arial"/>
                        </a:rPr>
                        <a:t/>
                      </a:r>
                      <a:br>
                        <a:rPr lang="en" sz="1200" b="1" i="0" u="none" strike="noStrike" cap="none" dirty="0">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DLBCL/</a:t>
                      </a:r>
                      <a:r>
                        <a:rPr lang="en" sz="1200" b="1" i="0" u="none" strike="noStrike" cap="none" dirty="0">
                          <a:solidFill>
                            <a:srgbClr val="FFFFFF"/>
                          </a:solidFill>
                          <a:latin typeface="Arial"/>
                          <a:ea typeface="Arial"/>
                          <a:cs typeface="Arial"/>
                          <a:sym typeface="Arial"/>
                        </a:rPr>
                        <a:t/>
                      </a:r>
                      <a:br>
                        <a:rPr lang="en" sz="1200" b="1" i="0" u="none" strike="noStrike" cap="none" dirty="0">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trFL (N=132)</a:t>
                      </a:r>
                      <a:r>
                        <a:rPr lang="tr-TR" sz="1200" b="1" u="none" strike="noStrike" cap="none" baseline="30000" dirty="0">
                          <a:solidFill>
                            <a:srgbClr val="FFFFFF"/>
                          </a:solidFill>
                        </a:rPr>
                        <a:t>2</a:t>
                      </a:r>
                      <a:r>
                        <a:rPr lang="tr-TR" sz="1200" b="0" i="0" u="none" strike="noStrike" cap="none" baseline="30000" dirty="0">
                          <a:solidFill>
                            <a:srgbClr val="FFFFFF"/>
                          </a:solidFill>
                          <a:latin typeface="Arial"/>
                          <a:ea typeface="Arial"/>
                          <a:cs typeface="Arial"/>
                          <a:sym typeface="Arial"/>
                        </a:rPr>
                        <a:t>†‡</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tr-TR" sz="1200" b="1" i="0" u="none" strike="noStrike" cap="none" dirty="0">
                          <a:solidFill>
                            <a:srgbClr val="FFFFFF"/>
                          </a:solidFill>
                          <a:latin typeface="Arial"/>
                          <a:ea typeface="Arial"/>
                          <a:cs typeface="Arial"/>
                          <a:sym typeface="Arial"/>
                        </a:rPr>
                        <a:t>Daha önce </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CAR-T </a:t>
                      </a:r>
                      <a:r>
                        <a:rPr lang="en" sz="1200" b="1" i="0" u="none" strike="noStrike" cap="none">
                          <a:solidFill>
                            <a:srgbClr val="FFFFFF"/>
                          </a:solidFill>
                          <a:latin typeface="Arial"/>
                          <a:ea typeface="Arial"/>
                          <a:cs typeface="Arial"/>
                          <a:sym typeface="Arial"/>
                        </a:rPr>
                        <a:t/>
                      </a:r>
                      <a:br>
                        <a:rPr lang="en" sz="1200" b="1" i="0" u="none" strike="noStrike" cap="none">
                          <a:solidFill>
                            <a:srgbClr val="FFFFFF"/>
                          </a:solidFill>
                          <a:latin typeface="Arial"/>
                          <a:ea typeface="Arial"/>
                          <a:cs typeface="Arial"/>
                          <a:sym typeface="Arial"/>
                        </a:rPr>
                      </a:br>
                      <a:r>
                        <a:rPr lang="tr-TR" sz="1200" b="1" i="0" u="none" strike="noStrike" cap="none" dirty="0">
                          <a:solidFill>
                            <a:srgbClr val="FFFFFF"/>
                          </a:solidFill>
                          <a:latin typeface="Arial"/>
                          <a:ea typeface="Arial"/>
                          <a:cs typeface="Arial"/>
                          <a:sym typeface="Arial"/>
                        </a:rPr>
                        <a:t>(N=52)</a:t>
                      </a:r>
                      <a:r>
                        <a:rPr lang="tr-TR" sz="1200" b="0" i="0" u="none" strike="noStrike" cap="none" baseline="30000" dirty="0">
                          <a:solidFill>
                            <a:srgbClr val="FFFFFF"/>
                          </a:solidFill>
                          <a:latin typeface="Arial"/>
                          <a:ea typeface="Arial"/>
                          <a:cs typeface="Arial"/>
                          <a:sym typeface="Arial"/>
                        </a:rPr>
                        <a:t>†</a:t>
                      </a:r>
                    </a:p>
                  </a:txBody>
                  <a:tcPr marL="120000"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extLst>
                  <a:ext uri="{0D108BD9-81ED-4DB2-BD59-A6C34878D82A}">
                    <a16:rowId xmlns:a16="http://schemas.microsoft.com/office/drawing/2014/main" val="10000"/>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rgbClr val="000000"/>
                          </a:solidFill>
                          <a:latin typeface="Arial"/>
                          <a:ea typeface="Arial"/>
                          <a:cs typeface="Arial"/>
                          <a:sym typeface="Arial"/>
                        </a:rPr>
                        <a:t>ORR, </a:t>
                      </a:r>
                      <a:r>
                        <a:rPr lang="tr-TR" sz="1200" b="0" u="none" strike="noStrike" cap="none" dirty="0">
                          <a:solidFill>
                            <a:srgbClr val="000000"/>
                          </a:solidFill>
                          <a:latin typeface="Arial"/>
                          <a:ea typeface="Arial"/>
                          <a:cs typeface="Arial"/>
                          <a:sym typeface="Arial"/>
                        </a:rPr>
                        <a:t>n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80 (52) </a:t>
                      </a:r>
                      <a:r>
                        <a:rPr lang="en" sz="1200" u="none" strike="noStrike" cap="none"/>
                        <a:t/>
                      </a:r>
                      <a:br>
                        <a:rPr lang="en" sz="1200" u="none" strike="noStrike" cap="none"/>
                      </a:br>
                      <a:r>
                        <a:rPr lang="tr-TR" sz="1200" u="none" strike="noStrike" cap="none" dirty="0"/>
                        <a:t>[43,5–59,7]</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74 (56) </a:t>
                      </a:r>
                      <a:r>
                        <a:rPr lang="en" sz="1200" u="none" strike="noStrike" cap="none"/>
                        <a:t/>
                      </a:r>
                      <a:br>
                        <a:rPr lang="en" sz="1200" u="none" strike="noStrike" cap="none"/>
                      </a:br>
                      <a:r>
                        <a:rPr lang="tr-TR" sz="1200" u="none" strike="noStrike" cap="none" dirty="0"/>
                        <a:t>[47,2–64,7]</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26 (50) </a:t>
                      </a:r>
                      <a:r>
                        <a:rPr lang="en" sz="1200" u="none" strike="noStrike" cap="none"/>
                        <a:t/>
                      </a:r>
                      <a:br>
                        <a:rPr lang="en" sz="1200" u="none" strike="noStrike" cap="none"/>
                      </a:br>
                      <a:r>
                        <a:rPr lang="tr-TR" sz="1200" u="none" strike="noStrike" cap="none" dirty="0"/>
                        <a:t>[35,8–64,2]</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800" b="1" u="none" strike="noStrike" cap="none" dirty="0">
                          <a:solidFill>
                            <a:srgbClr val="000000"/>
                          </a:solidFill>
                          <a:highlight>
                            <a:srgbClr val="FFFF00"/>
                          </a:highlight>
                          <a:latin typeface="Arial"/>
                          <a:ea typeface="Arial"/>
                          <a:cs typeface="Arial"/>
                          <a:sym typeface="Arial"/>
                        </a:rPr>
                        <a:t>%CR oranı </a:t>
                      </a:r>
                      <a:r>
                        <a:rPr lang="tr-TR" sz="1800" b="0" u="none" strike="noStrike" cap="none" dirty="0">
                          <a:solidFill>
                            <a:srgbClr val="000000"/>
                          </a:solidFill>
                          <a:highlight>
                            <a:srgbClr val="FFFF00"/>
                          </a:highlight>
                          <a:latin typeface="Arial"/>
                          <a:ea typeface="Arial"/>
                          <a:cs typeface="Arial"/>
                          <a:sym typeface="Arial"/>
                        </a:rPr>
                        <a:t>n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u="none" strike="noStrike" cap="none" dirty="0">
                          <a:highlight>
                            <a:srgbClr val="FFFF00"/>
                          </a:highlight>
                        </a:rPr>
                        <a:t>62 (40)</a:t>
                      </a:r>
                      <a:r>
                        <a:rPr lang="en" sz="1800" u="none" strike="noStrike" cap="none" dirty="0">
                          <a:highlight>
                            <a:srgbClr val="FFFF00"/>
                          </a:highlight>
                        </a:rPr>
                        <a:t/>
                      </a:r>
                      <a:br>
                        <a:rPr lang="en" sz="1800" u="none" strike="noStrike" cap="none" dirty="0">
                          <a:highlight>
                            <a:srgbClr val="FFFF00"/>
                          </a:highlight>
                        </a:rPr>
                      </a:br>
                      <a:r>
                        <a:rPr lang="tr-TR" sz="1800" u="none" strike="noStrike" cap="none" dirty="0">
                          <a:highlight>
                            <a:srgbClr val="FFFF00"/>
                          </a:highlight>
                        </a:rPr>
                        <a:t> [32,2–48,2]</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u="none" strike="noStrike" cap="none" dirty="0">
                          <a:highlight>
                            <a:srgbClr val="FFFF00"/>
                          </a:highlight>
                        </a:rPr>
                        <a:t>58 (44) </a:t>
                      </a:r>
                      <a:r>
                        <a:rPr lang="en" sz="1800" u="none" strike="noStrike" cap="none">
                          <a:highlight>
                            <a:srgbClr val="FFFF00"/>
                          </a:highlight>
                        </a:rPr>
                        <a:t/>
                      </a:r>
                      <a:br>
                        <a:rPr lang="en" sz="1800" u="none" strike="noStrike" cap="none">
                          <a:highlight>
                            <a:srgbClr val="FFFF00"/>
                          </a:highlight>
                        </a:rPr>
                      </a:br>
                      <a:r>
                        <a:rPr lang="tr-TR" sz="1800" u="none" strike="noStrike" cap="none" dirty="0">
                          <a:highlight>
                            <a:srgbClr val="FFFF00"/>
                          </a:highlight>
                        </a:rPr>
                        <a:t>[35,3–52,8]</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u="none" strike="noStrike" cap="none" dirty="0">
                          <a:solidFill>
                            <a:srgbClr val="000000"/>
                          </a:solidFill>
                          <a:highlight>
                            <a:srgbClr val="FFFF00"/>
                          </a:highlight>
                        </a:rPr>
                        <a:t>19 </a:t>
                      </a:r>
                      <a:r>
                        <a:rPr lang="tr-TR" sz="1800" u="none" strike="noStrike" cap="none" dirty="0">
                          <a:highlight>
                            <a:srgbClr val="FFFF00"/>
                          </a:highlight>
                        </a:rPr>
                        <a:t>(37) </a:t>
                      </a:r>
                      <a:r>
                        <a:rPr lang="en" sz="1800" u="none" strike="noStrike" cap="none">
                          <a:highlight>
                            <a:srgbClr val="FFFF00"/>
                          </a:highlight>
                        </a:rPr>
                        <a:t/>
                      </a:r>
                      <a:br>
                        <a:rPr lang="en" sz="1800" u="none" strike="noStrike" cap="none">
                          <a:highlight>
                            <a:srgbClr val="FFFF00"/>
                          </a:highlight>
                        </a:rPr>
                      </a:br>
                      <a:r>
                        <a:rPr lang="tr-TR" sz="1800" u="none" strike="noStrike" cap="none" dirty="0">
                          <a:highlight>
                            <a:srgbClr val="FFFF00"/>
                          </a:highlight>
                        </a:rPr>
                        <a:t>[23,6–51,0]</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800" b="1" u="none" strike="noStrike" cap="none" dirty="0">
                          <a:highlight>
                            <a:srgbClr val="FFFF00"/>
                          </a:highlight>
                        </a:rPr>
                        <a:t>Medyan DOCR</a:t>
                      </a:r>
                      <a:r>
                        <a:rPr lang="tr-TR" sz="1800" u="none" strike="noStrike" cap="none" dirty="0">
                          <a:highlight>
                            <a:srgbClr val="FFFF00"/>
                          </a:highlight>
                        </a:rPr>
                        <a:t>, ay </a:t>
                      </a:r>
                      <a:r>
                        <a:rPr lang="en" sz="1800" u="none" strike="noStrike" cap="none" dirty="0">
                          <a:highlight>
                            <a:srgbClr val="FFFF00"/>
                          </a:highlight>
                        </a:rPr>
                        <a:t/>
                      </a:r>
                      <a:br>
                        <a:rPr lang="en" sz="1800" u="none" strike="noStrike" cap="none" dirty="0">
                          <a:highlight>
                            <a:srgbClr val="FFFF00"/>
                          </a:highlight>
                        </a:rPr>
                      </a:br>
                      <a:r>
                        <a:rPr lang="tr-TR" sz="1800" u="none" strike="noStrike" cap="none" dirty="0">
                          <a:highlight>
                            <a:srgbClr val="FFFF00"/>
                          </a:highlight>
                        </a:rPr>
                        <a:t>(%95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b="0" u="none" strike="noStrike" cap="none" dirty="0">
                          <a:solidFill>
                            <a:srgbClr val="000000"/>
                          </a:solidFill>
                          <a:highlight>
                            <a:srgbClr val="FFFF00"/>
                          </a:highlight>
                          <a:latin typeface="Arial"/>
                          <a:ea typeface="Arial"/>
                          <a:cs typeface="Arial"/>
                          <a:sym typeface="Arial"/>
                        </a:rPr>
                        <a:t>26,9 </a:t>
                      </a:r>
                      <a:r>
                        <a:rPr lang="en" sz="1800" b="0" u="none" strike="noStrike" cap="none">
                          <a:solidFill>
                            <a:srgbClr val="000000"/>
                          </a:solidFill>
                          <a:highlight>
                            <a:srgbClr val="FFFF00"/>
                          </a:highlight>
                          <a:latin typeface="Arial"/>
                          <a:ea typeface="Arial"/>
                          <a:cs typeface="Arial"/>
                          <a:sym typeface="Arial"/>
                        </a:rPr>
                        <a:t/>
                      </a:r>
                      <a:br>
                        <a:rPr lang="en" sz="1800" b="0" u="none" strike="noStrike" cap="none">
                          <a:solidFill>
                            <a:srgbClr val="000000"/>
                          </a:solidFill>
                          <a:highlight>
                            <a:srgbClr val="FFFF00"/>
                          </a:highlight>
                          <a:latin typeface="Arial"/>
                          <a:ea typeface="Arial"/>
                          <a:cs typeface="Arial"/>
                          <a:sym typeface="Arial"/>
                        </a:rPr>
                      </a:br>
                      <a:r>
                        <a:rPr lang="tr-TR" sz="1800" b="0" u="none" strike="noStrike" cap="none" dirty="0">
                          <a:solidFill>
                            <a:srgbClr val="000000"/>
                          </a:solidFill>
                          <a:highlight>
                            <a:srgbClr val="FFFF00"/>
                          </a:highlight>
                          <a:latin typeface="Arial"/>
                          <a:ea typeface="Arial"/>
                          <a:cs typeface="Arial"/>
                          <a:sym typeface="Arial"/>
                        </a:rPr>
                        <a:t>(19,8–NR)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b="0" u="none" strike="noStrike" cap="none" dirty="0">
                          <a:solidFill>
                            <a:srgbClr val="000000"/>
                          </a:solidFill>
                          <a:highlight>
                            <a:srgbClr val="FFFF00"/>
                          </a:highlight>
                          <a:latin typeface="Arial"/>
                          <a:ea typeface="Arial"/>
                          <a:cs typeface="Arial"/>
                          <a:sym typeface="Arial"/>
                        </a:rPr>
                        <a:t>28,3 </a:t>
                      </a:r>
                      <a:r>
                        <a:rPr lang="en" sz="1800" b="0" u="none" strike="noStrike" cap="none">
                          <a:solidFill>
                            <a:srgbClr val="000000"/>
                          </a:solidFill>
                          <a:highlight>
                            <a:srgbClr val="FFFF00"/>
                          </a:highlight>
                          <a:latin typeface="Arial"/>
                          <a:ea typeface="Arial"/>
                          <a:cs typeface="Arial"/>
                          <a:sym typeface="Arial"/>
                        </a:rPr>
                        <a:t/>
                      </a:r>
                      <a:br>
                        <a:rPr lang="en" sz="1800" b="0" u="none" strike="noStrike" cap="none">
                          <a:solidFill>
                            <a:srgbClr val="000000"/>
                          </a:solidFill>
                          <a:highlight>
                            <a:srgbClr val="FFFF00"/>
                          </a:highlight>
                          <a:latin typeface="Arial"/>
                          <a:ea typeface="Arial"/>
                          <a:cs typeface="Arial"/>
                          <a:sym typeface="Arial"/>
                        </a:rPr>
                      </a:br>
                      <a:r>
                        <a:rPr lang="tr-TR" sz="1800" b="0" u="none" strike="noStrike" cap="none" dirty="0">
                          <a:solidFill>
                            <a:srgbClr val="000000"/>
                          </a:solidFill>
                          <a:highlight>
                            <a:srgbClr val="FFFF00"/>
                          </a:highlight>
                          <a:latin typeface="Arial"/>
                          <a:ea typeface="Arial"/>
                          <a:cs typeface="Arial"/>
                          <a:sym typeface="Arial"/>
                        </a:rPr>
                        <a:t>(19,8–NR)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800" b="0" u="none" strike="noStrike" cap="none" dirty="0">
                          <a:solidFill>
                            <a:srgbClr val="000000"/>
                          </a:solidFill>
                          <a:highlight>
                            <a:srgbClr val="FFFF00"/>
                          </a:highlight>
                          <a:latin typeface="Arial"/>
                          <a:ea typeface="Arial"/>
                          <a:cs typeface="Arial"/>
                          <a:sym typeface="Arial"/>
                        </a:rPr>
                        <a:t>22,0 </a:t>
                      </a:r>
                      <a:r>
                        <a:rPr lang="en" sz="1800" b="0" u="none" strike="noStrike" cap="none" dirty="0">
                          <a:solidFill>
                            <a:srgbClr val="000000"/>
                          </a:solidFill>
                          <a:highlight>
                            <a:srgbClr val="FFFF00"/>
                          </a:highlight>
                          <a:latin typeface="Arial"/>
                          <a:ea typeface="Arial"/>
                          <a:cs typeface="Arial"/>
                          <a:sym typeface="Arial"/>
                        </a:rPr>
                        <a:t/>
                      </a:r>
                      <a:br>
                        <a:rPr lang="en" sz="1800" b="0" u="none" strike="noStrike" cap="none" dirty="0">
                          <a:solidFill>
                            <a:srgbClr val="000000"/>
                          </a:solidFill>
                          <a:highlight>
                            <a:srgbClr val="FFFF00"/>
                          </a:highlight>
                          <a:latin typeface="Arial"/>
                          <a:ea typeface="Arial"/>
                          <a:cs typeface="Arial"/>
                          <a:sym typeface="Arial"/>
                        </a:rPr>
                      </a:br>
                      <a:r>
                        <a:rPr lang="tr-TR" sz="1800" b="0" u="none" strike="noStrike" cap="none" dirty="0">
                          <a:solidFill>
                            <a:srgbClr val="000000"/>
                          </a:solidFill>
                          <a:highlight>
                            <a:srgbClr val="FFFF00"/>
                          </a:highlight>
                          <a:latin typeface="Arial"/>
                          <a:ea typeface="Arial"/>
                          <a:cs typeface="Arial"/>
                          <a:sym typeface="Arial"/>
                        </a:rPr>
                        <a:t>(6,7–NR)</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24 aylık DOCR</a:t>
                      </a:r>
                      <a:r>
                        <a:rPr lang="tr-TR" sz="1200" u="none" strike="noStrike" cap="none" dirty="0"/>
                        <a:t>, % (%95 GA)</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55,0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(41,1–68,8)</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56,2 </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(41,9–70,4)</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solidFill>
                            <a:srgbClr val="000000"/>
                          </a:solidFill>
                          <a:latin typeface="Arial"/>
                          <a:ea typeface="Arial"/>
                          <a:cs typeface="Arial"/>
                          <a:sym typeface="Arial"/>
                        </a:rPr>
                        <a:t>33,1</a:t>
                      </a:r>
                      <a:r>
                        <a:rPr lang="en" sz="1200" b="0" u="none" strike="noStrike" cap="none">
                          <a:solidFill>
                            <a:srgbClr val="000000"/>
                          </a:solidFill>
                          <a:latin typeface="Arial"/>
                          <a:ea typeface="Arial"/>
                          <a:cs typeface="Arial"/>
                          <a:sym typeface="Arial"/>
                        </a:rPr>
                        <a:t/>
                      </a:r>
                      <a:br>
                        <a:rPr lang="en" sz="1200" b="0" u="none" strike="noStrike" cap="none">
                          <a:solidFill>
                            <a:srgbClr val="000000"/>
                          </a:solidFill>
                          <a:latin typeface="Arial"/>
                          <a:ea typeface="Arial"/>
                          <a:cs typeface="Arial"/>
                          <a:sym typeface="Arial"/>
                        </a:rPr>
                      </a:br>
                      <a:r>
                        <a:rPr lang="tr-TR" sz="1200" b="0" u="none" strike="noStrike" cap="none" dirty="0">
                          <a:solidFill>
                            <a:srgbClr val="000000"/>
                          </a:solidFill>
                          <a:latin typeface="Arial"/>
                          <a:ea typeface="Arial"/>
                          <a:cs typeface="Arial"/>
                          <a:sym typeface="Arial"/>
                        </a:rPr>
                        <a:t>(7,2–59,0)</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670573">
                <a:tc>
                  <a:txBody>
                    <a:bodyPr/>
                    <a:lstStyle/>
                    <a:p>
                      <a:pPr marL="0" marR="0" lvl="0" indent="0" algn="l" rtl="0">
                        <a:lnSpc>
                          <a:spcPct val="100000"/>
                        </a:lnSpc>
                        <a:spcBef>
                          <a:spcPts val="0"/>
                        </a:spcBef>
                        <a:spcAft>
                          <a:spcPts val="0"/>
                        </a:spcAft>
                        <a:buClr>
                          <a:srgbClr val="000000"/>
                        </a:buClr>
                        <a:buSzPts val="900"/>
                        <a:buFont typeface="Arial"/>
                        <a:buNone/>
                      </a:pPr>
                      <a:r>
                        <a:rPr lang="tr-TR" sz="1200" b="0" u="none" strike="noStrike" cap="none" dirty="0"/>
                        <a:t>Medyan CR takip süresi</a:t>
                      </a:r>
                      <a:r>
                        <a:rPr lang="tr-TR" sz="1200" b="1" u="none" strike="noStrike" cap="none" dirty="0"/>
                        <a:t>, ay (aralık)</a:t>
                      </a:r>
                      <a:r>
                        <a:rPr lang="tr-TR" sz="1200" b="0" u="none" strike="noStrike" cap="none" dirty="0"/>
                        <a:t> </a:t>
                      </a:r>
                      <a:r>
                        <a:rPr lang="en" sz="1200" b="0" u="none" strike="noStrike" cap="none" dirty="0"/>
                        <a:t/>
                      </a:r>
                      <a:br>
                        <a:rPr lang="en" sz="1200" b="0" u="none" strike="noStrike" cap="none" dirty="0"/>
                      </a:br>
                      <a:endParaRPr lang="en" sz="1200" b="0" u="none" strike="noStrike" cap="none" dirty="0"/>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29,6 </a:t>
                      </a:r>
                      <a:r>
                        <a:rPr lang="en" sz="1200" u="none" strike="noStrike" cap="none"/>
                        <a:t/>
                      </a:r>
                      <a:br>
                        <a:rPr lang="en" sz="1200" u="none" strike="noStrike" cap="none"/>
                      </a:br>
                      <a:r>
                        <a:rPr lang="tr-TR" sz="1200" u="none" strike="noStrike" cap="none" dirty="0"/>
                        <a:t>(0–39)</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29,6 </a:t>
                      </a:r>
                      <a:r>
                        <a:rPr lang="en" sz="1200" u="none" strike="noStrike" cap="none"/>
                        <a:t/>
                      </a:r>
                      <a:br>
                        <a:rPr lang="en" sz="1200" u="none" strike="noStrike" cap="none"/>
                      </a:br>
                      <a:r>
                        <a:rPr lang="tr-TR" sz="1200" u="none" strike="noStrike" cap="none" dirty="0"/>
                        <a:t>(0–39)</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tr-TR" sz="1200" u="none" strike="noStrike" cap="none" dirty="0"/>
                        <a:t>23,0 </a:t>
                      </a:r>
                      <a:r>
                        <a:rPr lang="en" sz="1200" u="none" strike="noStrike" cap="none"/>
                        <a:t/>
                      </a:r>
                      <a:br>
                        <a:rPr lang="en" sz="1200" u="none" strike="noStrike" cap="none"/>
                      </a:br>
                      <a:r>
                        <a:rPr lang="tr-TR" sz="1200" u="none" strike="noStrike" cap="none" dirty="0"/>
                        <a:t>(0–33)</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87693">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Devam eden CR'ler</a:t>
                      </a:r>
                      <a:r>
                        <a:rPr lang="tr-TR" sz="1200" u="none" strike="noStrike" cap="none" dirty="0"/>
                        <a:t>, </a:t>
                      </a:r>
                      <a:r>
                        <a:rPr lang="tr-TR" sz="1200" b="0" i="0" u="none" strike="noStrike" cap="none" dirty="0">
                          <a:solidFill>
                            <a:srgbClr val="000000"/>
                          </a:solidFill>
                          <a:latin typeface="Arial"/>
                          <a:ea typeface="Arial"/>
                          <a:cs typeface="Arial"/>
                          <a:sym typeface="Arial"/>
                        </a:rPr>
                        <a:t>n/N (%) </a:t>
                      </a:r>
                    </a:p>
                  </a:txBody>
                  <a:tcPr marL="120000" marR="121933" marT="60967" marB="60967" anchor="ctr">
                    <a:lnL w="9525" cap="flat" cmpd="sng">
                      <a:solidFill>
                        <a:srgbClr val="000000">
                          <a:alpha val="0"/>
                        </a:srgbClr>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34/62 (55)</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32/58 (55)</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b="0" u="none" strike="noStrike" cap="none" dirty="0"/>
                        <a:t>10/19 (53)</a:t>
                      </a:r>
                    </a:p>
                  </a:txBody>
                  <a:tcPr marL="120000" marR="121933" marT="60967" marB="609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611" name="Google Shape;2611;p83"/>
          <p:cNvSpPr/>
          <p:nvPr/>
        </p:nvSpPr>
        <p:spPr>
          <a:xfrm>
            <a:off x="6189996" y="1769837"/>
            <a:ext cx="5456800" cy="3461200"/>
          </a:xfrm>
          <a:prstGeom prst="rect">
            <a:avLst/>
          </a:prstGeom>
          <a:noFill/>
          <a:ln w="25400" cap="flat" cmpd="sng">
            <a:solidFill>
              <a:srgbClr val="0B41CD"/>
            </a:solidFill>
            <a:prstDash val="solid"/>
            <a:round/>
            <a:headEnd type="none" w="sm" len="sm"/>
            <a:tailEnd type="none" w="sm" len="sm"/>
          </a:ln>
        </p:spPr>
        <p:txBody>
          <a:bodyPr spcFirstLastPara="1" wrap="square" lIns="96000" tIns="576000" rIns="96000" bIns="96000" anchor="t" anchorCtr="0">
            <a:noAutofit/>
          </a:bodyPr>
          <a:lstStyle/>
          <a:p>
            <a:pPr marL="380990" indent="-245527">
              <a:buClr>
                <a:srgbClr val="0066CC"/>
              </a:buClr>
              <a:buSzPts val="1600"/>
            </a:pPr>
            <a:endParaRPr sz="2133" dirty="0">
              <a:solidFill>
                <a:srgbClr val="000000"/>
              </a:solidFill>
              <a:latin typeface="Arial"/>
              <a:ea typeface="Arial"/>
              <a:cs typeface="Arial"/>
              <a:sym typeface="Arial"/>
            </a:endParaRPr>
          </a:p>
        </p:txBody>
      </p:sp>
      <p:sp>
        <p:nvSpPr>
          <p:cNvPr id="2612" name="Google Shape;2612;p83"/>
          <p:cNvSpPr/>
          <p:nvPr/>
        </p:nvSpPr>
        <p:spPr>
          <a:xfrm>
            <a:off x="552824" y="2743683"/>
            <a:ext cx="5442800" cy="1876663"/>
          </a:xfrm>
          <a:prstGeom prst="rect">
            <a:avLst/>
          </a:prstGeom>
          <a:noFill/>
          <a:ln w="25400" cap="flat" cmpd="sng">
            <a:solidFill>
              <a:srgbClr val="FF1F26"/>
            </a:solidFill>
            <a:prstDash val="solid"/>
            <a:round/>
            <a:headEnd type="none" w="sm" len="sm"/>
            <a:tailEnd type="none" w="sm" len="sm"/>
          </a:ln>
        </p:spPr>
        <p:txBody>
          <a:bodyPr spcFirstLastPara="1" wrap="square" lIns="121933" tIns="60933" rIns="121933"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grpSp>
        <p:nvGrpSpPr>
          <p:cNvPr id="2613" name="Google Shape;2613;p83"/>
          <p:cNvGrpSpPr/>
          <p:nvPr/>
        </p:nvGrpSpPr>
        <p:grpSpPr>
          <a:xfrm>
            <a:off x="6412987" y="1956127"/>
            <a:ext cx="5062461" cy="2535268"/>
            <a:chOff x="4777938" y="1662228"/>
            <a:chExt cx="3796846" cy="1901451"/>
          </a:xfrm>
        </p:grpSpPr>
        <p:sp>
          <p:nvSpPr>
            <p:cNvPr id="2614" name="Google Shape;2614;p83"/>
            <p:cNvSpPr/>
            <p:nvPr/>
          </p:nvSpPr>
          <p:spPr>
            <a:xfrm>
              <a:off x="5249378" y="1662228"/>
              <a:ext cx="3325406" cy="1496765"/>
            </a:xfrm>
            <a:custGeom>
              <a:avLst/>
              <a:gdLst/>
              <a:ahLst/>
              <a:cxnLst/>
              <a:rect l="l" t="t" r="r" b="b"/>
              <a:pathLst>
                <a:path w="3325406" h="1496765" extrusionOk="0">
                  <a:moveTo>
                    <a:pt x="0" y="0"/>
                  </a:moveTo>
                  <a:lnTo>
                    <a:pt x="0" y="1496765"/>
                  </a:lnTo>
                  <a:lnTo>
                    <a:pt x="3325406" y="1496765"/>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615" name="Google Shape;2615;p83"/>
            <p:cNvGrpSpPr/>
            <p:nvPr/>
          </p:nvGrpSpPr>
          <p:grpSpPr>
            <a:xfrm>
              <a:off x="5214263" y="1707765"/>
              <a:ext cx="35115" cy="1463877"/>
              <a:chOff x="2401393" y="849971"/>
              <a:chExt cx="35115" cy="1463877"/>
            </a:xfrm>
          </p:grpSpPr>
          <p:sp>
            <p:nvSpPr>
              <p:cNvPr id="2616" name="Google Shape;2616;p83"/>
              <p:cNvSpPr/>
              <p:nvPr/>
            </p:nvSpPr>
            <p:spPr>
              <a:xfrm>
                <a:off x="2401393" y="2301199"/>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7" name="Google Shape;2617;p83"/>
              <p:cNvSpPr/>
              <p:nvPr/>
            </p:nvSpPr>
            <p:spPr>
              <a:xfrm>
                <a:off x="2401393" y="2010903"/>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8" name="Google Shape;2618;p83"/>
              <p:cNvSpPr/>
              <p:nvPr/>
            </p:nvSpPr>
            <p:spPr>
              <a:xfrm>
                <a:off x="2401393" y="1720733"/>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19" name="Google Shape;2619;p83"/>
              <p:cNvSpPr/>
              <p:nvPr/>
            </p:nvSpPr>
            <p:spPr>
              <a:xfrm>
                <a:off x="2401393" y="1430437"/>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20" name="Google Shape;2620;p83"/>
              <p:cNvSpPr/>
              <p:nvPr/>
            </p:nvSpPr>
            <p:spPr>
              <a:xfrm>
                <a:off x="2401393" y="1140140"/>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sp>
            <p:nvSpPr>
              <p:cNvPr id="2621" name="Google Shape;2621;p83"/>
              <p:cNvSpPr/>
              <p:nvPr/>
            </p:nvSpPr>
            <p:spPr>
              <a:xfrm>
                <a:off x="2401393" y="849971"/>
                <a:ext cx="35115" cy="12649"/>
              </a:xfrm>
              <a:custGeom>
                <a:avLst/>
                <a:gdLst/>
                <a:ahLst/>
                <a:cxnLst/>
                <a:rect l="l" t="t" r="r" b="b"/>
                <a:pathLst>
                  <a:path w="35115" h="12649" extrusionOk="0">
                    <a:moveTo>
                      <a:pt x="35115" y="0"/>
                    </a:moveTo>
                    <a:lnTo>
                      <a:pt x="0"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700"/>
                </a:pPr>
                <a:endParaRPr sz="933" dirty="0">
                  <a:solidFill>
                    <a:srgbClr val="000000"/>
                  </a:solidFill>
                  <a:latin typeface="Arial"/>
                  <a:ea typeface="Arial"/>
                  <a:cs typeface="Arial"/>
                  <a:sym typeface="Arial"/>
                </a:endParaRPr>
              </a:p>
            </p:txBody>
          </p:sp>
        </p:grpSp>
        <p:grpSp>
          <p:nvGrpSpPr>
            <p:cNvPr id="2622" name="Google Shape;2622;p83"/>
            <p:cNvGrpSpPr/>
            <p:nvPr/>
          </p:nvGrpSpPr>
          <p:grpSpPr>
            <a:xfrm>
              <a:off x="5249378" y="3158993"/>
              <a:ext cx="3303474" cy="35037"/>
              <a:chOff x="2436508" y="2301199"/>
              <a:chExt cx="3303474" cy="35037"/>
            </a:xfrm>
          </p:grpSpPr>
          <p:sp>
            <p:nvSpPr>
              <p:cNvPr id="2623" name="Google Shape;2623;p83"/>
              <p:cNvSpPr/>
              <p:nvPr/>
            </p:nvSpPr>
            <p:spPr>
              <a:xfrm>
                <a:off x="2436508"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4" name="Google Shape;2624;p83"/>
              <p:cNvSpPr/>
              <p:nvPr/>
            </p:nvSpPr>
            <p:spPr>
              <a:xfrm>
                <a:off x="268966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5" name="Google Shape;2625;p83"/>
              <p:cNvSpPr/>
              <p:nvPr/>
            </p:nvSpPr>
            <p:spPr>
              <a:xfrm>
                <a:off x="2942824"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6" name="Google Shape;2626;p83"/>
              <p:cNvSpPr/>
              <p:nvPr/>
            </p:nvSpPr>
            <p:spPr>
              <a:xfrm>
                <a:off x="3195981"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7" name="Google Shape;2627;p83"/>
              <p:cNvSpPr/>
              <p:nvPr/>
            </p:nvSpPr>
            <p:spPr>
              <a:xfrm>
                <a:off x="3449139"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8" name="Google Shape;2628;p83"/>
              <p:cNvSpPr/>
              <p:nvPr/>
            </p:nvSpPr>
            <p:spPr>
              <a:xfrm>
                <a:off x="3702170"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29" name="Google Shape;2629;p83"/>
              <p:cNvSpPr/>
              <p:nvPr/>
            </p:nvSpPr>
            <p:spPr>
              <a:xfrm>
                <a:off x="3955328"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0" name="Google Shape;2630;p83"/>
              <p:cNvSpPr/>
              <p:nvPr/>
            </p:nvSpPr>
            <p:spPr>
              <a:xfrm>
                <a:off x="420848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1" name="Google Shape;2631;p83"/>
              <p:cNvSpPr/>
              <p:nvPr/>
            </p:nvSpPr>
            <p:spPr>
              <a:xfrm>
                <a:off x="4461644"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2" name="Google Shape;2632;p83"/>
              <p:cNvSpPr/>
              <p:nvPr/>
            </p:nvSpPr>
            <p:spPr>
              <a:xfrm>
                <a:off x="4714801"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3" name="Google Shape;2633;p83"/>
              <p:cNvSpPr/>
              <p:nvPr/>
            </p:nvSpPr>
            <p:spPr>
              <a:xfrm>
                <a:off x="4967959"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4" name="Google Shape;2634;p83"/>
              <p:cNvSpPr/>
              <p:nvPr/>
            </p:nvSpPr>
            <p:spPr>
              <a:xfrm>
                <a:off x="5221117"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5" name="Google Shape;2635;p83"/>
              <p:cNvSpPr/>
              <p:nvPr/>
            </p:nvSpPr>
            <p:spPr>
              <a:xfrm>
                <a:off x="5474275"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36" name="Google Shape;2636;p83"/>
              <p:cNvSpPr/>
              <p:nvPr/>
            </p:nvSpPr>
            <p:spPr>
              <a:xfrm>
                <a:off x="5727306" y="2301199"/>
                <a:ext cx="12676" cy="35037"/>
              </a:xfrm>
              <a:custGeom>
                <a:avLst/>
                <a:gdLst/>
                <a:ahLst/>
                <a:cxnLst/>
                <a:rect l="l" t="t" r="r" b="b"/>
                <a:pathLst>
                  <a:path w="12676" h="35037" extrusionOk="0">
                    <a:moveTo>
                      <a:pt x="0" y="0"/>
                    </a:moveTo>
                    <a:lnTo>
                      <a:pt x="0" y="35038"/>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sp>
          <p:nvSpPr>
            <p:cNvPr id="2637" name="Google Shape;2637;p83"/>
            <p:cNvSpPr/>
            <p:nvPr/>
          </p:nvSpPr>
          <p:spPr>
            <a:xfrm>
              <a:off x="5252928" y="1707765"/>
              <a:ext cx="3261767" cy="876201"/>
            </a:xfrm>
            <a:custGeom>
              <a:avLst/>
              <a:gdLst/>
              <a:ahLst/>
              <a:cxnLst/>
              <a:rect l="l" t="t" r="r" b="b"/>
              <a:pathLst>
                <a:path w="3261767" h="876201" extrusionOk="0">
                  <a:moveTo>
                    <a:pt x="0" y="0"/>
                  </a:moveTo>
                  <a:lnTo>
                    <a:pt x="163532" y="0"/>
                  </a:lnTo>
                  <a:lnTo>
                    <a:pt x="163532" y="26690"/>
                  </a:lnTo>
                  <a:lnTo>
                    <a:pt x="175195" y="26690"/>
                  </a:lnTo>
                  <a:lnTo>
                    <a:pt x="175195" y="77412"/>
                  </a:lnTo>
                  <a:lnTo>
                    <a:pt x="299809" y="77412"/>
                  </a:lnTo>
                  <a:lnTo>
                    <a:pt x="299809" y="102963"/>
                  </a:lnTo>
                  <a:lnTo>
                    <a:pt x="413140" y="102963"/>
                  </a:lnTo>
                  <a:lnTo>
                    <a:pt x="413140" y="131297"/>
                  </a:lnTo>
                  <a:lnTo>
                    <a:pt x="446354" y="131297"/>
                  </a:lnTo>
                  <a:lnTo>
                    <a:pt x="446354" y="183918"/>
                  </a:lnTo>
                  <a:lnTo>
                    <a:pt x="464228" y="183918"/>
                  </a:lnTo>
                  <a:lnTo>
                    <a:pt x="464228" y="209722"/>
                  </a:lnTo>
                  <a:lnTo>
                    <a:pt x="549037" y="209722"/>
                  </a:lnTo>
                  <a:lnTo>
                    <a:pt x="549037" y="240206"/>
                  </a:lnTo>
                  <a:lnTo>
                    <a:pt x="564883" y="240206"/>
                  </a:lnTo>
                  <a:lnTo>
                    <a:pt x="564883" y="264366"/>
                  </a:lnTo>
                  <a:lnTo>
                    <a:pt x="610139" y="264366"/>
                  </a:lnTo>
                  <a:lnTo>
                    <a:pt x="610139" y="292826"/>
                  </a:lnTo>
                  <a:lnTo>
                    <a:pt x="696342" y="292826"/>
                  </a:lnTo>
                  <a:lnTo>
                    <a:pt x="696342" y="319895"/>
                  </a:lnTo>
                  <a:lnTo>
                    <a:pt x="781404" y="319895"/>
                  </a:lnTo>
                  <a:lnTo>
                    <a:pt x="781404" y="349873"/>
                  </a:lnTo>
                  <a:lnTo>
                    <a:pt x="1214067" y="349873"/>
                  </a:lnTo>
                  <a:lnTo>
                    <a:pt x="1214067" y="378966"/>
                  </a:lnTo>
                  <a:lnTo>
                    <a:pt x="1317131" y="378966"/>
                  </a:lnTo>
                  <a:lnTo>
                    <a:pt x="1317131" y="406668"/>
                  </a:lnTo>
                  <a:lnTo>
                    <a:pt x="1417405" y="406668"/>
                  </a:lnTo>
                  <a:lnTo>
                    <a:pt x="1417405" y="435761"/>
                  </a:lnTo>
                  <a:lnTo>
                    <a:pt x="1518693" y="435761"/>
                  </a:lnTo>
                  <a:lnTo>
                    <a:pt x="1518693" y="465233"/>
                  </a:lnTo>
                  <a:lnTo>
                    <a:pt x="1550512" y="465233"/>
                  </a:lnTo>
                  <a:lnTo>
                    <a:pt x="1550512" y="495464"/>
                  </a:lnTo>
                  <a:lnTo>
                    <a:pt x="1611362" y="495464"/>
                  </a:lnTo>
                  <a:lnTo>
                    <a:pt x="1611362" y="526455"/>
                  </a:lnTo>
                  <a:lnTo>
                    <a:pt x="1668027" y="526455"/>
                  </a:lnTo>
                  <a:lnTo>
                    <a:pt x="1668027" y="558330"/>
                  </a:lnTo>
                  <a:lnTo>
                    <a:pt x="1852476" y="558330"/>
                  </a:lnTo>
                  <a:lnTo>
                    <a:pt x="1852476" y="621955"/>
                  </a:lnTo>
                  <a:lnTo>
                    <a:pt x="1884042" y="621955"/>
                  </a:lnTo>
                  <a:lnTo>
                    <a:pt x="1884042" y="654463"/>
                  </a:lnTo>
                  <a:lnTo>
                    <a:pt x="2088267" y="654463"/>
                  </a:lnTo>
                  <a:lnTo>
                    <a:pt x="2088267" y="688110"/>
                  </a:lnTo>
                  <a:lnTo>
                    <a:pt x="2266631" y="688110"/>
                  </a:lnTo>
                  <a:lnTo>
                    <a:pt x="2266631" y="729978"/>
                  </a:lnTo>
                  <a:lnTo>
                    <a:pt x="2380216" y="729978"/>
                  </a:lnTo>
                  <a:lnTo>
                    <a:pt x="2380216" y="768937"/>
                  </a:lnTo>
                  <a:lnTo>
                    <a:pt x="2478716" y="768937"/>
                  </a:lnTo>
                  <a:lnTo>
                    <a:pt x="2478716" y="816751"/>
                  </a:lnTo>
                  <a:lnTo>
                    <a:pt x="2617908" y="816751"/>
                  </a:lnTo>
                  <a:lnTo>
                    <a:pt x="2617908" y="876202"/>
                  </a:lnTo>
                  <a:lnTo>
                    <a:pt x="3261768" y="876202"/>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638" name="Google Shape;2638;p83"/>
            <p:cNvGrpSpPr/>
            <p:nvPr/>
          </p:nvGrpSpPr>
          <p:grpSpPr>
            <a:xfrm>
              <a:off x="7557082" y="2104693"/>
              <a:ext cx="49947" cy="49710"/>
              <a:chOff x="4744212" y="1246899"/>
              <a:chExt cx="49947" cy="49710"/>
            </a:xfrm>
          </p:grpSpPr>
          <p:sp>
            <p:nvSpPr>
              <p:cNvPr id="2639" name="Google Shape;2639;p83"/>
              <p:cNvSpPr/>
              <p:nvPr/>
            </p:nvSpPr>
            <p:spPr>
              <a:xfrm>
                <a:off x="4769185" y="1246899"/>
                <a:ext cx="12676" cy="49710"/>
              </a:xfrm>
              <a:custGeom>
                <a:avLst/>
                <a:gdLst/>
                <a:ahLst/>
                <a:cxnLst/>
                <a:rect l="l" t="t" r="r" b="b"/>
                <a:pathLst>
                  <a:path w="12676" h="49710" extrusionOk="0">
                    <a:moveTo>
                      <a:pt x="0" y="0"/>
                    </a:moveTo>
                    <a:lnTo>
                      <a:pt x="0" y="49711"/>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0" name="Google Shape;2640;p83"/>
              <p:cNvSpPr/>
              <p:nvPr/>
            </p:nvSpPr>
            <p:spPr>
              <a:xfrm>
                <a:off x="4744212" y="1271817"/>
                <a:ext cx="49947" cy="12649"/>
              </a:xfrm>
              <a:custGeom>
                <a:avLst/>
                <a:gdLst/>
                <a:ahLst/>
                <a:cxnLst/>
                <a:rect l="l" t="t" r="r" b="b"/>
                <a:pathLst>
                  <a:path w="49947" h="12649" extrusionOk="0">
                    <a:moveTo>
                      <a:pt x="0" y="0"/>
                    </a:moveTo>
                    <a:lnTo>
                      <a:pt x="49947" y="0"/>
                    </a:lnTo>
                  </a:path>
                </a:pathLst>
              </a:custGeom>
              <a:noFill/>
              <a:ln w="1262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1" name="Google Shape;2641;p83"/>
            <p:cNvGrpSpPr/>
            <p:nvPr/>
          </p:nvGrpSpPr>
          <p:grpSpPr>
            <a:xfrm>
              <a:off x="5227954" y="1682846"/>
              <a:ext cx="2805272" cy="1022803"/>
              <a:chOff x="2415084" y="825052"/>
              <a:chExt cx="2805272" cy="1022803"/>
            </a:xfrm>
          </p:grpSpPr>
          <p:grpSp>
            <p:nvGrpSpPr>
              <p:cNvPr id="2642" name="Google Shape;2642;p83"/>
              <p:cNvGrpSpPr/>
              <p:nvPr/>
            </p:nvGrpSpPr>
            <p:grpSpPr>
              <a:xfrm>
                <a:off x="4737873" y="1798145"/>
                <a:ext cx="49947" cy="49710"/>
                <a:chOff x="4737873" y="1798145"/>
                <a:chExt cx="49947" cy="49710"/>
              </a:xfrm>
            </p:grpSpPr>
            <p:sp>
              <p:nvSpPr>
                <p:cNvPr id="2643" name="Google Shape;2643;p83"/>
                <p:cNvSpPr/>
                <p:nvPr/>
              </p:nvSpPr>
              <p:spPr>
                <a:xfrm>
                  <a:off x="4762847"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4" name="Google Shape;2644;p83"/>
                <p:cNvSpPr/>
                <p:nvPr/>
              </p:nvSpPr>
              <p:spPr>
                <a:xfrm>
                  <a:off x="4737873" y="1823064"/>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5" name="Google Shape;2645;p83"/>
              <p:cNvGrpSpPr/>
              <p:nvPr/>
            </p:nvGrpSpPr>
            <p:grpSpPr>
              <a:xfrm>
                <a:off x="4354270" y="1798145"/>
                <a:ext cx="49820" cy="49710"/>
                <a:chOff x="4354270" y="1798145"/>
                <a:chExt cx="49820" cy="49710"/>
              </a:xfrm>
            </p:grpSpPr>
            <p:sp>
              <p:nvSpPr>
                <p:cNvPr id="2646" name="Google Shape;2646;p83"/>
                <p:cNvSpPr/>
                <p:nvPr/>
              </p:nvSpPr>
              <p:spPr>
                <a:xfrm>
                  <a:off x="4379244"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47" name="Google Shape;2647;p83"/>
                <p:cNvSpPr/>
                <p:nvPr/>
              </p:nvSpPr>
              <p:spPr>
                <a:xfrm>
                  <a:off x="4354270"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48" name="Google Shape;2648;p83"/>
              <p:cNvGrpSpPr/>
              <p:nvPr/>
            </p:nvGrpSpPr>
            <p:grpSpPr>
              <a:xfrm>
                <a:off x="3985879" y="1436888"/>
                <a:ext cx="49947" cy="49837"/>
                <a:chOff x="3985879" y="1436888"/>
                <a:chExt cx="49947" cy="49837"/>
              </a:xfrm>
            </p:grpSpPr>
            <p:sp>
              <p:nvSpPr>
                <p:cNvPr id="2649" name="Google Shape;2649;p83"/>
                <p:cNvSpPr/>
                <p:nvPr/>
              </p:nvSpPr>
              <p:spPr>
                <a:xfrm>
                  <a:off x="4010853" y="1436888"/>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0" name="Google Shape;2650;p83"/>
                <p:cNvSpPr/>
                <p:nvPr/>
              </p:nvSpPr>
              <p:spPr>
                <a:xfrm>
                  <a:off x="3985879" y="1461806"/>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1" name="Google Shape;2651;p83"/>
              <p:cNvGrpSpPr/>
              <p:nvPr/>
            </p:nvGrpSpPr>
            <p:grpSpPr>
              <a:xfrm>
                <a:off x="2590279" y="912837"/>
                <a:ext cx="49947" cy="49710"/>
                <a:chOff x="2590279" y="912837"/>
                <a:chExt cx="49947" cy="49710"/>
              </a:xfrm>
            </p:grpSpPr>
            <p:sp>
              <p:nvSpPr>
                <p:cNvPr id="2652" name="Google Shape;2652;p83"/>
                <p:cNvSpPr/>
                <p:nvPr/>
              </p:nvSpPr>
              <p:spPr>
                <a:xfrm>
                  <a:off x="2615252" y="912837"/>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3" name="Google Shape;2653;p83"/>
                <p:cNvSpPr/>
                <p:nvPr/>
              </p:nvSpPr>
              <p:spPr>
                <a:xfrm>
                  <a:off x="2590279" y="937629"/>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4" name="Google Shape;2654;p83"/>
              <p:cNvGrpSpPr/>
              <p:nvPr/>
            </p:nvGrpSpPr>
            <p:grpSpPr>
              <a:xfrm>
                <a:off x="2516246" y="825052"/>
                <a:ext cx="49947" cy="49837"/>
                <a:chOff x="2516246" y="825052"/>
                <a:chExt cx="49947" cy="49837"/>
              </a:xfrm>
            </p:grpSpPr>
            <p:sp>
              <p:nvSpPr>
                <p:cNvPr id="2655" name="Google Shape;2655;p83"/>
                <p:cNvSpPr/>
                <p:nvPr/>
              </p:nvSpPr>
              <p:spPr>
                <a:xfrm>
                  <a:off x="2541219" y="825052"/>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6" name="Google Shape;2656;p83"/>
                <p:cNvSpPr/>
                <p:nvPr/>
              </p:nvSpPr>
              <p:spPr>
                <a:xfrm>
                  <a:off x="2516246" y="849971"/>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57" name="Google Shape;2657;p83"/>
              <p:cNvGrpSpPr/>
              <p:nvPr/>
            </p:nvGrpSpPr>
            <p:grpSpPr>
              <a:xfrm>
                <a:off x="2415084" y="825052"/>
                <a:ext cx="49947" cy="49837"/>
                <a:chOff x="2415084" y="825052"/>
                <a:chExt cx="49947" cy="49837"/>
              </a:xfrm>
            </p:grpSpPr>
            <p:sp>
              <p:nvSpPr>
                <p:cNvPr id="2658" name="Google Shape;2658;p83"/>
                <p:cNvSpPr/>
                <p:nvPr/>
              </p:nvSpPr>
              <p:spPr>
                <a:xfrm>
                  <a:off x="2440058" y="825052"/>
                  <a:ext cx="12676" cy="49837"/>
                </a:xfrm>
                <a:custGeom>
                  <a:avLst/>
                  <a:gdLst/>
                  <a:ahLst/>
                  <a:cxnLst/>
                  <a:rect l="l" t="t" r="r" b="b"/>
                  <a:pathLst>
                    <a:path w="12676" h="49837" extrusionOk="0">
                      <a:moveTo>
                        <a:pt x="0" y="0"/>
                      </a:moveTo>
                      <a:lnTo>
                        <a:pt x="0" y="49837"/>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59" name="Google Shape;2659;p83"/>
                <p:cNvSpPr/>
                <p:nvPr/>
              </p:nvSpPr>
              <p:spPr>
                <a:xfrm>
                  <a:off x="2415084" y="849971"/>
                  <a:ext cx="49947" cy="12649"/>
                </a:xfrm>
                <a:custGeom>
                  <a:avLst/>
                  <a:gdLst/>
                  <a:ahLst/>
                  <a:cxnLst/>
                  <a:rect l="l" t="t" r="r" b="b"/>
                  <a:pathLst>
                    <a:path w="49947" h="12649" extrusionOk="0">
                      <a:moveTo>
                        <a:pt x="0" y="0"/>
                      </a:moveTo>
                      <a:lnTo>
                        <a:pt x="49947"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60" name="Google Shape;2660;p83"/>
              <p:cNvGrpSpPr/>
              <p:nvPr/>
            </p:nvGrpSpPr>
            <p:grpSpPr>
              <a:xfrm>
                <a:off x="5032992" y="1798145"/>
                <a:ext cx="49820" cy="49710"/>
                <a:chOff x="5032992" y="1798145"/>
                <a:chExt cx="49820" cy="49710"/>
              </a:xfrm>
            </p:grpSpPr>
            <p:sp>
              <p:nvSpPr>
                <p:cNvPr id="2661" name="Google Shape;2661;p83"/>
                <p:cNvSpPr/>
                <p:nvPr/>
              </p:nvSpPr>
              <p:spPr>
                <a:xfrm>
                  <a:off x="5057965"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2" name="Google Shape;2662;p83"/>
                <p:cNvSpPr/>
                <p:nvPr/>
              </p:nvSpPr>
              <p:spPr>
                <a:xfrm>
                  <a:off x="5032992"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63" name="Google Shape;2663;p83"/>
              <p:cNvGrpSpPr/>
              <p:nvPr/>
            </p:nvGrpSpPr>
            <p:grpSpPr>
              <a:xfrm>
                <a:off x="5170536" y="1798145"/>
                <a:ext cx="49820" cy="49710"/>
                <a:chOff x="5170536" y="1798145"/>
                <a:chExt cx="49820" cy="49710"/>
              </a:xfrm>
            </p:grpSpPr>
            <p:sp>
              <p:nvSpPr>
                <p:cNvPr id="2664" name="Google Shape;2664;p83"/>
                <p:cNvSpPr/>
                <p:nvPr/>
              </p:nvSpPr>
              <p:spPr>
                <a:xfrm>
                  <a:off x="5195510" y="1798145"/>
                  <a:ext cx="12676" cy="49710"/>
                </a:xfrm>
                <a:custGeom>
                  <a:avLst/>
                  <a:gdLst/>
                  <a:ahLst/>
                  <a:cxnLst/>
                  <a:rect l="l" t="t" r="r" b="b"/>
                  <a:pathLst>
                    <a:path w="12676" h="49710" extrusionOk="0">
                      <a:moveTo>
                        <a:pt x="0" y="0"/>
                      </a:moveTo>
                      <a:lnTo>
                        <a:pt x="0" y="49711"/>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5" name="Google Shape;2665;p83"/>
                <p:cNvSpPr/>
                <p:nvPr/>
              </p:nvSpPr>
              <p:spPr>
                <a:xfrm>
                  <a:off x="5170536" y="1823064"/>
                  <a:ext cx="49820" cy="12649"/>
                </a:xfrm>
                <a:custGeom>
                  <a:avLst/>
                  <a:gdLst/>
                  <a:ahLst/>
                  <a:cxnLst/>
                  <a:rect l="l" t="t" r="r" b="b"/>
                  <a:pathLst>
                    <a:path w="49820" h="12649" extrusionOk="0">
                      <a:moveTo>
                        <a:pt x="0" y="0"/>
                      </a:moveTo>
                      <a:lnTo>
                        <a:pt x="49820"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grpSp>
          <p:nvGrpSpPr>
            <p:cNvPr id="2666" name="Google Shape;2666;p83"/>
            <p:cNvGrpSpPr/>
            <p:nvPr/>
          </p:nvGrpSpPr>
          <p:grpSpPr>
            <a:xfrm>
              <a:off x="5403149" y="1734075"/>
              <a:ext cx="2434726" cy="815358"/>
              <a:chOff x="2590279" y="876281"/>
              <a:chExt cx="2434726" cy="815358"/>
            </a:xfrm>
          </p:grpSpPr>
          <p:grpSp>
            <p:nvGrpSpPr>
              <p:cNvPr id="2667" name="Google Shape;2667;p83"/>
              <p:cNvGrpSpPr/>
              <p:nvPr/>
            </p:nvGrpSpPr>
            <p:grpSpPr>
              <a:xfrm>
                <a:off x="4975185" y="1641929"/>
                <a:ext cx="49820" cy="49710"/>
                <a:chOff x="4975185" y="1641929"/>
                <a:chExt cx="49820" cy="49710"/>
              </a:xfrm>
            </p:grpSpPr>
            <p:sp>
              <p:nvSpPr>
                <p:cNvPr id="2668" name="Google Shape;2668;p83"/>
                <p:cNvSpPr/>
                <p:nvPr/>
              </p:nvSpPr>
              <p:spPr>
                <a:xfrm>
                  <a:off x="5000032" y="164192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69" name="Google Shape;2669;p83"/>
                <p:cNvSpPr/>
                <p:nvPr/>
              </p:nvSpPr>
              <p:spPr>
                <a:xfrm>
                  <a:off x="4975185" y="1666848"/>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0" name="Google Shape;2670;p83"/>
              <p:cNvGrpSpPr/>
              <p:nvPr/>
            </p:nvGrpSpPr>
            <p:grpSpPr>
              <a:xfrm>
                <a:off x="4911927" y="1641929"/>
                <a:ext cx="49947" cy="49710"/>
                <a:chOff x="4911927" y="1641929"/>
                <a:chExt cx="49947" cy="49710"/>
              </a:xfrm>
            </p:grpSpPr>
            <p:sp>
              <p:nvSpPr>
                <p:cNvPr id="2671" name="Google Shape;2671;p83"/>
                <p:cNvSpPr/>
                <p:nvPr/>
              </p:nvSpPr>
              <p:spPr>
                <a:xfrm>
                  <a:off x="4936901" y="164192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2" name="Google Shape;2672;p83"/>
                <p:cNvSpPr/>
                <p:nvPr/>
              </p:nvSpPr>
              <p:spPr>
                <a:xfrm>
                  <a:off x="4911927" y="1666848"/>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3" name="Google Shape;2673;p83"/>
              <p:cNvGrpSpPr/>
              <p:nvPr/>
            </p:nvGrpSpPr>
            <p:grpSpPr>
              <a:xfrm>
                <a:off x="4881503" y="1593863"/>
                <a:ext cx="49947" cy="49837"/>
                <a:chOff x="4881503" y="1593863"/>
                <a:chExt cx="49947" cy="49837"/>
              </a:xfrm>
            </p:grpSpPr>
            <p:sp>
              <p:nvSpPr>
                <p:cNvPr id="2674" name="Google Shape;2674;p83"/>
                <p:cNvSpPr/>
                <p:nvPr/>
              </p:nvSpPr>
              <p:spPr>
                <a:xfrm>
                  <a:off x="4906476" y="1593863"/>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5" name="Google Shape;2675;p83"/>
                <p:cNvSpPr/>
                <p:nvPr/>
              </p:nvSpPr>
              <p:spPr>
                <a:xfrm>
                  <a:off x="4881503" y="1618782"/>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6" name="Google Shape;2676;p83"/>
              <p:cNvGrpSpPr/>
              <p:nvPr/>
            </p:nvGrpSpPr>
            <p:grpSpPr>
              <a:xfrm>
                <a:off x="4737366" y="1555030"/>
                <a:ext cx="49820" cy="49837"/>
                <a:chOff x="4737366" y="1555030"/>
                <a:chExt cx="49820" cy="49837"/>
              </a:xfrm>
            </p:grpSpPr>
            <p:sp>
              <p:nvSpPr>
                <p:cNvPr id="2677" name="Google Shape;2677;p83"/>
                <p:cNvSpPr/>
                <p:nvPr/>
              </p:nvSpPr>
              <p:spPr>
                <a:xfrm>
                  <a:off x="4762340" y="1555030"/>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78" name="Google Shape;2678;p83"/>
                <p:cNvSpPr/>
                <p:nvPr/>
              </p:nvSpPr>
              <p:spPr>
                <a:xfrm>
                  <a:off x="4737366" y="1579949"/>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79" name="Google Shape;2679;p83"/>
              <p:cNvGrpSpPr/>
              <p:nvPr/>
            </p:nvGrpSpPr>
            <p:grpSpPr>
              <a:xfrm>
                <a:off x="4522493" y="1513288"/>
                <a:ext cx="49947" cy="49710"/>
                <a:chOff x="4522493" y="1513288"/>
                <a:chExt cx="49947" cy="49710"/>
              </a:xfrm>
            </p:grpSpPr>
            <p:sp>
              <p:nvSpPr>
                <p:cNvPr id="2680" name="Google Shape;2680;p83"/>
                <p:cNvSpPr/>
                <p:nvPr/>
              </p:nvSpPr>
              <p:spPr>
                <a:xfrm>
                  <a:off x="4547466" y="1513288"/>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1" name="Google Shape;2681;p83"/>
                <p:cNvSpPr/>
                <p:nvPr/>
              </p:nvSpPr>
              <p:spPr>
                <a:xfrm>
                  <a:off x="4522493" y="1538080"/>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2" name="Google Shape;2682;p83"/>
              <p:cNvGrpSpPr/>
              <p:nvPr/>
            </p:nvGrpSpPr>
            <p:grpSpPr>
              <a:xfrm>
                <a:off x="4353129" y="1479642"/>
                <a:ext cx="49820" cy="49710"/>
                <a:chOff x="4353129" y="1479642"/>
                <a:chExt cx="49820" cy="49710"/>
              </a:xfrm>
            </p:grpSpPr>
            <p:sp>
              <p:nvSpPr>
                <p:cNvPr id="2683" name="Google Shape;2683;p83"/>
                <p:cNvSpPr/>
                <p:nvPr/>
              </p:nvSpPr>
              <p:spPr>
                <a:xfrm>
                  <a:off x="4377976" y="1479642"/>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4" name="Google Shape;2684;p83"/>
                <p:cNvSpPr/>
                <p:nvPr/>
              </p:nvSpPr>
              <p:spPr>
                <a:xfrm>
                  <a:off x="4353129" y="1504434"/>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5" name="Google Shape;2685;p83"/>
              <p:cNvGrpSpPr/>
              <p:nvPr/>
            </p:nvGrpSpPr>
            <p:grpSpPr>
              <a:xfrm>
                <a:off x="4010853" y="1320769"/>
                <a:ext cx="49947" cy="49710"/>
                <a:chOff x="4010853" y="1320769"/>
                <a:chExt cx="49947" cy="49710"/>
              </a:xfrm>
            </p:grpSpPr>
            <p:sp>
              <p:nvSpPr>
                <p:cNvPr id="2686" name="Google Shape;2686;p83"/>
                <p:cNvSpPr/>
                <p:nvPr/>
              </p:nvSpPr>
              <p:spPr>
                <a:xfrm>
                  <a:off x="4035826" y="132076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87" name="Google Shape;2687;p83"/>
                <p:cNvSpPr/>
                <p:nvPr/>
              </p:nvSpPr>
              <p:spPr>
                <a:xfrm>
                  <a:off x="4010853" y="1345561"/>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88" name="Google Shape;2688;p83"/>
              <p:cNvGrpSpPr/>
              <p:nvPr/>
            </p:nvGrpSpPr>
            <p:grpSpPr>
              <a:xfrm>
                <a:off x="3614700" y="1174925"/>
                <a:ext cx="49947" cy="49710"/>
                <a:chOff x="3614700" y="1174925"/>
                <a:chExt cx="49947" cy="49710"/>
              </a:xfrm>
            </p:grpSpPr>
            <p:sp>
              <p:nvSpPr>
                <p:cNvPr id="2689" name="Google Shape;2689;p83"/>
                <p:cNvSpPr/>
                <p:nvPr/>
              </p:nvSpPr>
              <p:spPr>
                <a:xfrm>
                  <a:off x="3639673" y="1174925"/>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0" name="Google Shape;2690;p83"/>
                <p:cNvSpPr/>
                <p:nvPr/>
              </p:nvSpPr>
              <p:spPr>
                <a:xfrm>
                  <a:off x="3614700" y="1199844"/>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1" name="Google Shape;2691;p83"/>
              <p:cNvGrpSpPr/>
              <p:nvPr/>
            </p:nvGrpSpPr>
            <p:grpSpPr>
              <a:xfrm>
                <a:off x="3075931" y="1117878"/>
                <a:ext cx="49820" cy="49710"/>
                <a:chOff x="3075931" y="1117878"/>
                <a:chExt cx="49820" cy="49710"/>
              </a:xfrm>
            </p:grpSpPr>
            <p:sp>
              <p:nvSpPr>
                <p:cNvPr id="2692" name="Google Shape;2692;p83"/>
                <p:cNvSpPr/>
                <p:nvPr/>
              </p:nvSpPr>
              <p:spPr>
                <a:xfrm>
                  <a:off x="3100778" y="1117878"/>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3" name="Google Shape;2693;p83"/>
                <p:cNvSpPr/>
                <p:nvPr/>
              </p:nvSpPr>
              <p:spPr>
                <a:xfrm>
                  <a:off x="3075931" y="1142797"/>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4" name="Google Shape;2694;p83"/>
              <p:cNvGrpSpPr/>
              <p:nvPr/>
            </p:nvGrpSpPr>
            <p:grpSpPr>
              <a:xfrm>
                <a:off x="2628817" y="902591"/>
                <a:ext cx="49820" cy="49710"/>
                <a:chOff x="2628817" y="902591"/>
                <a:chExt cx="49820" cy="49710"/>
              </a:xfrm>
            </p:grpSpPr>
            <p:sp>
              <p:nvSpPr>
                <p:cNvPr id="2695" name="Google Shape;2695;p83"/>
                <p:cNvSpPr/>
                <p:nvPr/>
              </p:nvSpPr>
              <p:spPr>
                <a:xfrm>
                  <a:off x="2653663" y="902591"/>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6" name="Google Shape;2696;p83"/>
                <p:cNvSpPr/>
                <p:nvPr/>
              </p:nvSpPr>
              <p:spPr>
                <a:xfrm>
                  <a:off x="2628817" y="927383"/>
                  <a:ext cx="49820" cy="12649"/>
                </a:xfrm>
                <a:custGeom>
                  <a:avLst/>
                  <a:gdLst/>
                  <a:ahLst/>
                  <a:cxnLst/>
                  <a:rect l="l" t="t" r="r" b="b"/>
                  <a:pathLst>
                    <a:path w="49820" h="12649" extrusionOk="0">
                      <a:moveTo>
                        <a:pt x="0" y="0"/>
                      </a:moveTo>
                      <a:lnTo>
                        <a:pt x="49820"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697" name="Google Shape;2697;p83"/>
              <p:cNvGrpSpPr/>
              <p:nvPr/>
            </p:nvGrpSpPr>
            <p:grpSpPr>
              <a:xfrm>
                <a:off x="2590279" y="876281"/>
                <a:ext cx="49947" cy="49710"/>
                <a:chOff x="2590279" y="876281"/>
                <a:chExt cx="49947" cy="49710"/>
              </a:xfrm>
            </p:grpSpPr>
            <p:sp>
              <p:nvSpPr>
                <p:cNvPr id="2698" name="Google Shape;2698;p83"/>
                <p:cNvSpPr/>
                <p:nvPr/>
              </p:nvSpPr>
              <p:spPr>
                <a:xfrm>
                  <a:off x="2615252" y="876281"/>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699" name="Google Shape;2699;p83"/>
                <p:cNvSpPr/>
                <p:nvPr/>
              </p:nvSpPr>
              <p:spPr>
                <a:xfrm>
                  <a:off x="2590279" y="901073"/>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00" name="Google Shape;2700;p83"/>
              <p:cNvGrpSpPr/>
              <p:nvPr/>
            </p:nvGrpSpPr>
            <p:grpSpPr>
              <a:xfrm>
                <a:off x="3985879" y="1320769"/>
                <a:ext cx="49947" cy="49710"/>
                <a:chOff x="3985879" y="1320769"/>
                <a:chExt cx="49947" cy="49710"/>
              </a:xfrm>
            </p:grpSpPr>
            <p:sp>
              <p:nvSpPr>
                <p:cNvPr id="2701" name="Google Shape;2701;p83"/>
                <p:cNvSpPr/>
                <p:nvPr/>
              </p:nvSpPr>
              <p:spPr>
                <a:xfrm>
                  <a:off x="4010853" y="1320769"/>
                  <a:ext cx="12676" cy="49710"/>
                </a:xfrm>
                <a:custGeom>
                  <a:avLst/>
                  <a:gdLst/>
                  <a:ahLst/>
                  <a:cxnLst/>
                  <a:rect l="l" t="t" r="r" b="b"/>
                  <a:pathLst>
                    <a:path w="12676" h="49710" extrusionOk="0">
                      <a:moveTo>
                        <a:pt x="0" y="0"/>
                      </a:moveTo>
                      <a:lnTo>
                        <a:pt x="0" y="49711"/>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2" name="Google Shape;2702;p83"/>
                <p:cNvSpPr/>
                <p:nvPr/>
              </p:nvSpPr>
              <p:spPr>
                <a:xfrm>
                  <a:off x="3985879" y="1345561"/>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03" name="Google Shape;2703;p83"/>
              <p:cNvGrpSpPr/>
              <p:nvPr/>
            </p:nvGrpSpPr>
            <p:grpSpPr>
              <a:xfrm>
                <a:off x="3965596" y="1290285"/>
                <a:ext cx="49947" cy="49837"/>
                <a:chOff x="3965596" y="1290285"/>
                <a:chExt cx="49947" cy="49837"/>
              </a:xfrm>
            </p:grpSpPr>
            <p:sp>
              <p:nvSpPr>
                <p:cNvPr id="2704" name="Google Shape;2704;p83"/>
                <p:cNvSpPr/>
                <p:nvPr/>
              </p:nvSpPr>
              <p:spPr>
                <a:xfrm>
                  <a:off x="3990570" y="1290285"/>
                  <a:ext cx="12676" cy="49837"/>
                </a:xfrm>
                <a:custGeom>
                  <a:avLst/>
                  <a:gdLst/>
                  <a:ahLst/>
                  <a:cxnLst/>
                  <a:rect l="l" t="t" r="r" b="b"/>
                  <a:pathLst>
                    <a:path w="12676" h="49837" extrusionOk="0">
                      <a:moveTo>
                        <a:pt x="0" y="0"/>
                      </a:moveTo>
                      <a:lnTo>
                        <a:pt x="0" y="49837"/>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5" name="Google Shape;2705;p83"/>
                <p:cNvSpPr/>
                <p:nvPr/>
              </p:nvSpPr>
              <p:spPr>
                <a:xfrm>
                  <a:off x="3965596" y="1315204"/>
                  <a:ext cx="49947" cy="12649"/>
                </a:xfrm>
                <a:custGeom>
                  <a:avLst/>
                  <a:gdLst/>
                  <a:ahLst/>
                  <a:cxnLst/>
                  <a:rect l="l" t="t" r="r" b="b"/>
                  <a:pathLst>
                    <a:path w="49947" h="12649" extrusionOk="0">
                      <a:moveTo>
                        <a:pt x="0" y="0"/>
                      </a:moveTo>
                      <a:lnTo>
                        <a:pt x="49947"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sp>
          <p:nvSpPr>
            <p:cNvPr id="2706" name="Google Shape;2706;p83"/>
            <p:cNvSpPr/>
            <p:nvPr/>
          </p:nvSpPr>
          <p:spPr>
            <a:xfrm>
              <a:off x="7466188" y="2006915"/>
              <a:ext cx="231860" cy="12649"/>
            </a:xfrm>
            <a:custGeom>
              <a:avLst/>
              <a:gdLst/>
              <a:ahLst/>
              <a:cxnLst/>
              <a:rect l="l" t="t" r="r" b="b"/>
              <a:pathLst>
                <a:path w="231860" h="12649" extrusionOk="0">
                  <a:moveTo>
                    <a:pt x="0" y="0"/>
                  </a:moveTo>
                  <a:lnTo>
                    <a:pt x="231861" y="0"/>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07" name="Google Shape;2707;p83"/>
            <p:cNvSpPr/>
            <p:nvPr/>
          </p:nvSpPr>
          <p:spPr>
            <a:xfrm>
              <a:off x="7466188" y="1761397"/>
              <a:ext cx="231860" cy="12649"/>
            </a:xfrm>
            <a:custGeom>
              <a:avLst/>
              <a:gdLst/>
              <a:ahLst/>
              <a:cxnLst/>
              <a:rect l="l" t="t" r="r" b="b"/>
              <a:pathLst>
                <a:path w="231860" h="12649" extrusionOk="0">
                  <a:moveTo>
                    <a:pt x="0" y="0"/>
                  </a:moveTo>
                  <a:lnTo>
                    <a:pt x="231861" y="0"/>
                  </a:lnTo>
                </a:path>
              </a:pathLst>
            </a:custGeom>
            <a:noFill/>
            <a:ln w="1262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708" name="Google Shape;2708;p83"/>
            <p:cNvGrpSpPr/>
            <p:nvPr/>
          </p:nvGrpSpPr>
          <p:grpSpPr>
            <a:xfrm>
              <a:off x="5403149" y="1737364"/>
              <a:ext cx="3136520" cy="871393"/>
              <a:chOff x="2590279" y="879570"/>
              <a:chExt cx="3136520" cy="871393"/>
            </a:xfrm>
          </p:grpSpPr>
          <p:grpSp>
            <p:nvGrpSpPr>
              <p:cNvPr id="2709" name="Google Shape;2709;p83"/>
              <p:cNvGrpSpPr/>
              <p:nvPr/>
            </p:nvGrpSpPr>
            <p:grpSpPr>
              <a:xfrm>
                <a:off x="5676852" y="1701253"/>
                <a:ext cx="49947" cy="49710"/>
                <a:chOff x="5676852" y="1701253"/>
                <a:chExt cx="49947" cy="49710"/>
              </a:xfrm>
            </p:grpSpPr>
            <p:sp>
              <p:nvSpPr>
                <p:cNvPr id="2710" name="Google Shape;2710;p83"/>
                <p:cNvSpPr/>
                <p:nvPr/>
              </p:nvSpPr>
              <p:spPr>
                <a:xfrm>
                  <a:off x="5701825"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1" name="Google Shape;2711;p83"/>
                <p:cNvSpPr/>
                <p:nvPr/>
              </p:nvSpPr>
              <p:spPr>
                <a:xfrm>
                  <a:off x="5676852"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2" name="Google Shape;2712;p83"/>
              <p:cNvGrpSpPr/>
              <p:nvPr/>
            </p:nvGrpSpPr>
            <p:grpSpPr>
              <a:xfrm>
                <a:off x="5578479" y="1701253"/>
                <a:ext cx="49947" cy="49710"/>
                <a:chOff x="5578479" y="1701253"/>
                <a:chExt cx="49947" cy="49710"/>
              </a:xfrm>
            </p:grpSpPr>
            <p:sp>
              <p:nvSpPr>
                <p:cNvPr id="2713" name="Google Shape;2713;p83"/>
                <p:cNvSpPr/>
                <p:nvPr/>
              </p:nvSpPr>
              <p:spPr>
                <a:xfrm>
                  <a:off x="560345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4" name="Google Shape;2714;p83"/>
                <p:cNvSpPr/>
                <p:nvPr/>
              </p:nvSpPr>
              <p:spPr>
                <a:xfrm>
                  <a:off x="557847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5" name="Google Shape;2715;p83"/>
              <p:cNvGrpSpPr/>
              <p:nvPr/>
            </p:nvGrpSpPr>
            <p:grpSpPr>
              <a:xfrm>
                <a:off x="5508249" y="1701253"/>
                <a:ext cx="49947" cy="49710"/>
                <a:chOff x="5508249" y="1701253"/>
                <a:chExt cx="49947" cy="49710"/>
              </a:xfrm>
            </p:grpSpPr>
            <p:sp>
              <p:nvSpPr>
                <p:cNvPr id="2716" name="Google Shape;2716;p83"/>
                <p:cNvSpPr/>
                <p:nvPr/>
              </p:nvSpPr>
              <p:spPr>
                <a:xfrm>
                  <a:off x="553322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17" name="Google Shape;2717;p83"/>
                <p:cNvSpPr/>
                <p:nvPr/>
              </p:nvSpPr>
              <p:spPr>
                <a:xfrm>
                  <a:off x="550824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18" name="Google Shape;2718;p83"/>
              <p:cNvGrpSpPr/>
              <p:nvPr/>
            </p:nvGrpSpPr>
            <p:grpSpPr>
              <a:xfrm>
                <a:off x="5454499" y="1701253"/>
                <a:ext cx="49947" cy="49710"/>
                <a:chOff x="5454499" y="1701253"/>
                <a:chExt cx="49947" cy="49710"/>
              </a:xfrm>
            </p:grpSpPr>
            <p:sp>
              <p:nvSpPr>
                <p:cNvPr id="2719" name="Google Shape;2719;p83"/>
                <p:cNvSpPr/>
                <p:nvPr/>
              </p:nvSpPr>
              <p:spPr>
                <a:xfrm>
                  <a:off x="5479472"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0" name="Google Shape;2720;p83"/>
                <p:cNvSpPr/>
                <p:nvPr/>
              </p:nvSpPr>
              <p:spPr>
                <a:xfrm>
                  <a:off x="5454499"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1" name="Google Shape;2721;p83"/>
              <p:cNvGrpSpPr/>
              <p:nvPr/>
            </p:nvGrpSpPr>
            <p:grpSpPr>
              <a:xfrm>
                <a:off x="5449555" y="1701253"/>
                <a:ext cx="49947" cy="49710"/>
                <a:chOff x="5449555" y="1701253"/>
                <a:chExt cx="49947" cy="49710"/>
              </a:xfrm>
            </p:grpSpPr>
            <p:sp>
              <p:nvSpPr>
                <p:cNvPr id="2722" name="Google Shape;2722;p83"/>
                <p:cNvSpPr/>
                <p:nvPr/>
              </p:nvSpPr>
              <p:spPr>
                <a:xfrm>
                  <a:off x="5474528"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3" name="Google Shape;2723;p83"/>
                <p:cNvSpPr/>
                <p:nvPr/>
              </p:nvSpPr>
              <p:spPr>
                <a:xfrm>
                  <a:off x="5449555" y="172617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4" name="Google Shape;2724;p83"/>
              <p:cNvGrpSpPr/>
              <p:nvPr/>
            </p:nvGrpSpPr>
            <p:grpSpPr>
              <a:xfrm>
                <a:off x="5348140" y="1701253"/>
                <a:ext cx="49820" cy="49710"/>
                <a:chOff x="5348140" y="1701253"/>
                <a:chExt cx="49820" cy="49710"/>
              </a:xfrm>
            </p:grpSpPr>
            <p:sp>
              <p:nvSpPr>
                <p:cNvPr id="2725" name="Google Shape;2725;p83"/>
                <p:cNvSpPr/>
                <p:nvPr/>
              </p:nvSpPr>
              <p:spPr>
                <a:xfrm>
                  <a:off x="5372986"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6" name="Google Shape;2726;p83"/>
                <p:cNvSpPr/>
                <p:nvPr/>
              </p:nvSpPr>
              <p:spPr>
                <a:xfrm>
                  <a:off x="5348140"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27" name="Google Shape;2727;p83"/>
              <p:cNvGrpSpPr/>
              <p:nvPr/>
            </p:nvGrpSpPr>
            <p:grpSpPr>
              <a:xfrm>
                <a:off x="5256105" y="1701253"/>
                <a:ext cx="49820" cy="49710"/>
                <a:chOff x="5256105" y="1701253"/>
                <a:chExt cx="49820" cy="49710"/>
              </a:xfrm>
            </p:grpSpPr>
            <p:sp>
              <p:nvSpPr>
                <p:cNvPr id="2728" name="Google Shape;2728;p83"/>
                <p:cNvSpPr/>
                <p:nvPr/>
              </p:nvSpPr>
              <p:spPr>
                <a:xfrm>
                  <a:off x="5280952"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29" name="Google Shape;2729;p83"/>
                <p:cNvSpPr/>
                <p:nvPr/>
              </p:nvSpPr>
              <p:spPr>
                <a:xfrm>
                  <a:off x="5256105"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0" name="Google Shape;2730;p83"/>
              <p:cNvGrpSpPr/>
              <p:nvPr/>
            </p:nvGrpSpPr>
            <p:grpSpPr>
              <a:xfrm>
                <a:off x="5170536" y="1701253"/>
                <a:ext cx="49820" cy="49710"/>
                <a:chOff x="5170536" y="1701253"/>
                <a:chExt cx="49820" cy="49710"/>
              </a:xfrm>
            </p:grpSpPr>
            <p:sp>
              <p:nvSpPr>
                <p:cNvPr id="2731" name="Google Shape;2731;p83"/>
                <p:cNvSpPr/>
                <p:nvPr/>
              </p:nvSpPr>
              <p:spPr>
                <a:xfrm>
                  <a:off x="5195510"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2" name="Google Shape;2732;p83"/>
                <p:cNvSpPr/>
                <p:nvPr/>
              </p:nvSpPr>
              <p:spPr>
                <a:xfrm>
                  <a:off x="5170536"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3" name="Google Shape;2733;p83"/>
              <p:cNvGrpSpPr/>
              <p:nvPr/>
            </p:nvGrpSpPr>
            <p:grpSpPr>
              <a:xfrm>
                <a:off x="5071656" y="1701253"/>
                <a:ext cx="49820" cy="49710"/>
                <a:chOff x="5071656" y="1701253"/>
                <a:chExt cx="49820" cy="49710"/>
              </a:xfrm>
            </p:grpSpPr>
            <p:sp>
              <p:nvSpPr>
                <p:cNvPr id="2734" name="Google Shape;2734;p83"/>
                <p:cNvSpPr/>
                <p:nvPr/>
              </p:nvSpPr>
              <p:spPr>
                <a:xfrm>
                  <a:off x="5096503" y="170125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5" name="Google Shape;2735;p83"/>
                <p:cNvSpPr/>
                <p:nvPr/>
              </p:nvSpPr>
              <p:spPr>
                <a:xfrm>
                  <a:off x="5071656" y="17261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6" name="Google Shape;2736;p83"/>
              <p:cNvGrpSpPr/>
              <p:nvPr/>
            </p:nvGrpSpPr>
            <p:grpSpPr>
              <a:xfrm>
                <a:off x="4975185" y="1636870"/>
                <a:ext cx="49820" cy="49710"/>
                <a:chOff x="4975185" y="1636870"/>
                <a:chExt cx="49820" cy="49710"/>
              </a:xfrm>
            </p:grpSpPr>
            <p:sp>
              <p:nvSpPr>
                <p:cNvPr id="2737" name="Google Shape;2737;p83"/>
                <p:cNvSpPr/>
                <p:nvPr/>
              </p:nvSpPr>
              <p:spPr>
                <a:xfrm>
                  <a:off x="5000032" y="16368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38" name="Google Shape;2738;p83"/>
                <p:cNvSpPr/>
                <p:nvPr/>
              </p:nvSpPr>
              <p:spPr>
                <a:xfrm>
                  <a:off x="4975185" y="166166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39" name="Google Shape;2739;p83"/>
              <p:cNvGrpSpPr/>
              <p:nvPr/>
            </p:nvGrpSpPr>
            <p:grpSpPr>
              <a:xfrm>
                <a:off x="4911927" y="1636870"/>
                <a:ext cx="49947" cy="49710"/>
                <a:chOff x="4911927" y="1636870"/>
                <a:chExt cx="49947" cy="49710"/>
              </a:xfrm>
            </p:grpSpPr>
            <p:sp>
              <p:nvSpPr>
                <p:cNvPr id="2740" name="Google Shape;2740;p83"/>
                <p:cNvSpPr/>
                <p:nvPr/>
              </p:nvSpPr>
              <p:spPr>
                <a:xfrm>
                  <a:off x="4936901" y="16368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1" name="Google Shape;2741;p83"/>
                <p:cNvSpPr/>
                <p:nvPr/>
              </p:nvSpPr>
              <p:spPr>
                <a:xfrm>
                  <a:off x="4911927" y="166166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2" name="Google Shape;2742;p83"/>
              <p:cNvGrpSpPr/>
              <p:nvPr/>
            </p:nvGrpSpPr>
            <p:grpSpPr>
              <a:xfrm>
                <a:off x="4881503" y="1588803"/>
                <a:ext cx="49947" cy="49710"/>
                <a:chOff x="4881503" y="1588803"/>
                <a:chExt cx="49947" cy="49710"/>
              </a:xfrm>
            </p:grpSpPr>
            <p:sp>
              <p:nvSpPr>
                <p:cNvPr id="2743" name="Google Shape;2743;p83"/>
                <p:cNvSpPr/>
                <p:nvPr/>
              </p:nvSpPr>
              <p:spPr>
                <a:xfrm>
                  <a:off x="4906476" y="158880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4" name="Google Shape;2744;p83"/>
                <p:cNvSpPr/>
                <p:nvPr/>
              </p:nvSpPr>
              <p:spPr>
                <a:xfrm>
                  <a:off x="4881503" y="161372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5" name="Google Shape;2745;p83"/>
              <p:cNvGrpSpPr/>
              <p:nvPr/>
            </p:nvGrpSpPr>
            <p:grpSpPr>
              <a:xfrm>
                <a:off x="4737366" y="1542761"/>
                <a:ext cx="49820" cy="49710"/>
                <a:chOff x="4737366" y="1542761"/>
                <a:chExt cx="49820" cy="49710"/>
              </a:xfrm>
            </p:grpSpPr>
            <p:sp>
              <p:nvSpPr>
                <p:cNvPr id="2746" name="Google Shape;2746;p83"/>
                <p:cNvSpPr/>
                <p:nvPr/>
              </p:nvSpPr>
              <p:spPr>
                <a:xfrm>
                  <a:off x="4762340" y="1542761"/>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47" name="Google Shape;2747;p83"/>
                <p:cNvSpPr/>
                <p:nvPr/>
              </p:nvSpPr>
              <p:spPr>
                <a:xfrm>
                  <a:off x="4737366" y="1567553"/>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48" name="Google Shape;2748;p83"/>
              <p:cNvGrpSpPr/>
              <p:nvPr/>
            </p:nvGrpSpPr>
            <p:grpSpPr>
              <a:xfrm>
                <a:off x="4522493" y="1498742"/>
                <a:ext cx="49947" cy="49837"/>
                <a:chOff x="4522493" y="1498742"/>
                <a:chExt cx="49947" cy="49837"/>
              </a:xfrm>
            </p:grpSpPr>
            <p:sp>
              <p:nvSpPr>
                <p:cNvPr id="2749" name="Google Shape;2749;p83"/>
                <p:cNvSpPr/>
                <p:nvPr/>
              </p:nvSpPr>
              <p:spPr>
                <a:xfrm>
                  <a:off x="4547466" y="1498742"/>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0" name="Google Shape;2750;p83"/>
                <p:cNvSpPr/>
                <p:nvPr/>
              </p:nvSpPr>
              <p:spPr>
                <a:xfrm>
                  <a:off x="4522493" y="1523660"/>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1" name="Google Shape;2751;p83"/>
              <p:cNvGrpSpPr/>
              <p:nvPr/>
            </p:nvGrpSpPr>
            <p:grpSpPr>
              <a:xfrm>
                <a:off x="4353129" y="1460668"/>
                <a:ext cx="49820" cy="49837"/>
                <a:chOff x="4353129" y="1460668"/>
                <a:chExt cx="49820" cy="49837"/>
              </a:xfrm>
            </p:grpSpPr>
            <p:sp>
              <p:nvSpPr>
                <p:cNvPr id="2752" name="Google Shape;2752;p83"/>
                <p:cNvSpPr/>
                <p:nvPr/>
              </p:nvSpPr>
              <p:spPr>
                <a:xfrm>
                  <a:off x="4377976" y="1460668"/>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3" name="Google Shape;2753;p83"/>
                <p:cNvSpPr/>
                <p:nvPr/>
              </p:nvSpPr>
              <p:spPr>
                <a:xfrm>
                  <a:off x="4353129" y="1485587"/>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4" name="Google Shape;2754;p83"/>
              <p:cNvGrpSpPr/>
              <p:nvPr/>
            </p:nvGrpSpPr>
            <p:grpSpPr>
              <a:xfrm>
                <a:off x="4010853" y="1291423"/>
                <a:ext cx="49947" cy="49710"/>
                <a:chOff x="4010853" y="1291423"/>
                <a:chExt cx="49947" cy="49710"/>
              </a:xfrm>
            </p:grpSpPr>
            <p:sp>
              <p:nvSpPr>
                <p:cNvPr id="2755" name="Google Shape;2755;p83"/>
                <p:cNvSpPr/>
                <p:nvPr/>
              </p:nvSpPr>
              <p:spPr>
                <a:xfrm>
                  <a:off x="4035826" y="129142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6" name="Google Shape;2756;p83"/>
                <p:cNvSpPr/>
                <p:nvPr/>
              </p:nvSpPr>
              <p:spPr>
                <a:xfrm>
                  <a:off x="4010853" y="1316216"/>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57" name="Google Shape;2757;p83"/>
              <p:cNvGrpSpPr/>
              <p:nvPr/>
            </p:nvGrpSpPr>
            <p:grpSpPr>
              <a:xfrm>
                <a:off x="3614700" y="1136978"/>
                <a:ext cx="49947" cy="49837"/>
                <a:chOff x="3614700" y="1136978"/>
                <a:chExt cx="49947" cy="49837"/>
              </a:xfrm>
            </p:grpSpPr>
            <p:sp>
              <p:nvSpPr>
                <p:cNvPr id="2758" name="Google Shape;2758;p83"/>
                <p:cNvSpPr/>
                <p:nvPr/>
              </p:nvSpPr>
              <p:spPr>
                <a:xfrm>
                  <a:off x="3639673" y="1136978"/>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59" name="Google Shape;2759;p83"/>
                <p:cNvSpPr/>
                <p:nvPr/>
              </p:nvSpPr>
              <p:spPr>
                <a:xfrm>
                  <a:off x="3614700" y="1161897"/>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0" name="Google Shape;2760;p83"/>
              <p:cNvGrpSpPr/>
              <p:nvPr/>
            </p:nvGrpSpPr>
            <p:grpSpPr>
              <a:xfrm>
                <a:off x="3075931" y="1075251"/>
                <a:ext cx="49820" cy="49837"/>
                <a:chOff x="3075931" y="1075251"/>
                <a:chExt cx="49820" cy="49837"/>
              </a:xfrm>
            </p:grpSpPr>
            <p:sp>
              <p:nvSpPr>
                <p:cNvPr id="2761" name="Google Shape;2761;p83"/>
                <p:cNvSpPr/>
                <p:nvPr/>
              </p:nvSpPr>
              <p:spPr>
                <a:xfrm>
                  <a:off x="3100778" y="1075251"/>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2" name="Google Shape;2762;p83"/>
                <p:cNvSpPr/>
                <p:nvPr/>
              </p:nvSpPr>
              <p:spPr>
                <a:xfrm>
                  <a:off x="3075931" y="1100169"/>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3" name="Google Shape;2763;p83"/>
              <p:cNvGrpSpPr/>
              <p:nvPr/>
            </p:nvGrpSpPr>
            <p:grpSpPr>
              <a:xfrm>
                <a:off x="2628817" y="905880"/>
                <a:ext cx="49820" cy="49710"/>
                <a:chOff x="2628817" y="905880"/>
                <a:chExt cx="49820" cy="49710"/>
              </a:xfrm>
            </p:grpSpPr>
            <p:sp>
              <p:nvSpPr>
                <p:cNvPr id="2764" name="Google Shape;2764;p83"/>
                <p:cNvSpPr/>
                <p:nvPr/>
              </p:nvSpPr>
              <p:spPr>
                <a:xfrm>
                  <a:off x="2653663" y="90588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5" name="Google Shape;2765;p83"/>
                <p:cNvSpPr/>
                <p:nvPr/>
              </p:nvSpPr>
              <p:spPr>
                <a:xfrm>
                  <a:off x="2628817" y="930672"/>
                  <a:ext cx="49820" cy="12649"/>
                </a:xfrm>
                <a:custGeom>
                  <a:avLst/>
                  <a:gdLst/>
                  <a:ahLst/>
                  <a:cxnLst/>
                  <a:rect l="l" t="t" r="r" b="b"/>
                  <a:pathLst>
                    <a:path w="49820" h="12649" extrusionOk="0">
                      <a:moveTo>
                        <a:pt x="0" y="0"/>
                      </a:moveTo>
                      <a:lnTo>
                        <a:pt x="49820"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6" name="Google Shape;2766;p83"/>
              <p:cNvGrpSpPr/>
              <p:nvPr/>
            </p:nvGrpSpPr>
            <p:grpSpPr>
              <a:xfrm>
                <a:off x="2590279" y="879570"/>
                <a:ext cx="49947" cy="49710"/>
                <a:chOff x="2590279" y="879570"/>
                <a:chExt cx="49947" cy="49710"/>
              </a:xfrm>
            </p:grpSpPr>
            <p:sp>
              <p:nvSpPr>
                <p:cNvPr id="2767" name="Google Shape;2767;p83"/>
                <p:cNvSpPr/>
                <p:nvPr/>
              </p:nvSpPr>
              <p:spPr>
                <a:xfrm>
                  <a:off x="2615252" y="879570"/>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68" name="Google Shape;2768;p83"/>
                <p:cNvSpPr/>
                <p:nvPr/>
              </p:nvSpPr>
              <p:spPr>
                <a:xfrm>
                  <a:off x="2590279" y="904362"/>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69" name="Google Shape;2769;p83"/>
              <p:cNvGrpSpPr/>
              <p:nvPr/>
            </p:nvGrpSpPr>
            <p:grpSpPr>
              <a:xfrm>
                <a:off x="3985879" y="1291423"/>
                <a:ext cx="49947" cy="49710"/>
                <a:chOff x="3985879" y="1291423"/>
                <a:chExt cx="49947" cy="49710"/>
              </a:xfrm>
            </p:grpSpPr>
            <p:sp>
              <p:nvSpPr>
                <p:cNvPr id="2770" name="Google Shape;2770;p83"/>
                <p:cNvSpPr/>
                <p:nvPr/>
              </p:nvSpPr>
              <p:spPr>
                <a:xfrm>
                  <a:off x="4010853" y="1291423"/>
                  <a:ext cx="12676" cy="49710"/>
                </a:xfrm>
                <a:custGeom>
                  <a:avLst/>
                  <a:gdLst/>
                  <a:ahLst/>
                  <a:cxnLst/>
                  <a:rect l="l" t="t" r="r" b="b"/>
                  <a:pathLst>
                    <a:path w="12676" h="49710" extrusionOk="0">
                      <a:moveTo>
                        <a:pt x="0" y="0"/>
                      </a:moveTo>
                      <a:lnTo>
                        <a:pt x="0" y="49711"/>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1" name="Google Shape;2771;p83"/>
                <p:cNvSpPr/>
                <p:nvPr/>
              </p:nvSpPr>
              <p:spPr>
                <a:xfrm>
                  <a:off x="3985879" y="1316216"/>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nvGrpSpPr>
              <p:cNvPr id="2772" name="Google Shape;2772;p83"/>
              <p:cNvGrpSpPr/>
              <p:nvPr/>
            </p:nvGrpSpPr>
            <p:grpSpPr>
              <a:xfrm>
                <a:off x="3965596" y="1260307"/>
                <a:ext cx="49947" cy="49837"/>
                <a:chOff x="3965596" y="1260307"/>
                <a:chExt cx="49947" cy="49837"/>
              </a:xfrm>
            </p:grpSpPr>
            <p:sp>
              <p:nvSpPr>
                <p:cNvPr id="2773" name="Google Shape;2773;p83"/>
                <p:cNvSpPr/>
                <p:nvPr/>
              </p:nvSpPr>
              <p:spPr>
                <a:xfrm>
                  <a:off x="3990570" y="1260307"/>
                  <a:ext cx="12676" cy="49837"/>
                </a:xfrm>
                <a:custGeom>
                  <a:avLst/>
                  <a:gdLst/>
                  <a:ahLst/>
                  <a:cxnLst/>
                  <a:rect l="l" t="t" r="r" b="b"/>
                  <a:pathLst>
                    <a:path w="12676" h="49837" extrusionOk="0">
                      <a:moveTo>
                        <a:pt x="0" y="0"/>
                      </a:moveTo>
                      <a:lnTo>
                        <a:pt x="0" y="49837"/>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4" name="Google Shape;2774;p83"/>
                <p:cNvSpPr/>
                <p:nvPr/>
              </p:nvSpPr>
              <p:spPr>
                <a:xfrm>
                  <a:off x="3965596" y="1285225"/>
                  <a:ext cx="49947" cy="12649"/>
                </a:xfrm>
                <a:custGeom>
                  <a:avLst/>
                  <a:gdLst/>
                  <a:ahLst/>
                  <a:cxnLst/>
                  <a:rect l="l" t="t" r="r" b="b"/>
                  <a:pathLst>
                    <a:path w="49947" h="12649" extrusionOk="0">
                      <a:moveTo>
                        <a:pt x="0" y="0"/>
                      </a:moveTo>
                      <a:lnTo>
                        <a:pt x="49947" y="0"/>
                      </a:lnTo>
                    </a:path>
                  </a:pathLst>
                </a:custGeom>
                <a:noFill/>
                <a:ln w="1262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grpSp>
        <p:sp>
          <p:nvSpPr>
            <p:cNvPr id="2775" name="Google Shape;2775;p83"/>
            <p:cNvSpPr/>
            <p:nvPr/>
          </p:nvSpPr>
          <p:spPr>
            <a:xfrm>
              <a:off x="7466188" y="1884093"/>
              <a:ext cx="231860" cy="12649"/>
            </a:xfrm>
            <a:custGeom>
              <a:avLst/>
              <a:gdLst/>
              <a:ahLst/>
              <a:cxnLst/>
              <a:rect l="l" t="t" r="r" b="b"/>
              <a:pathLst>
                <a:path w="231860" h="12649" extrusionOk="0">
                  <a:moveTo>
                    <a:pt x="0" y="0"/>
                  </a:moveTo>
                  <a:lnTo>
                    <a:pt x="231861" y="0"/>
                  </a:lnTo>
                </a:path>
              </a:pathLst>
            </a:custGeom>
            <a:noFill/>
            <a:ln w="1262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6" name="Google Shape;2776;p83"/>
            <p:cNvSpPr txBox="1"/>
            <p:nvPr/>
          </p:nvSpPr>
          <p:spPr>
            <a:xfrm rot="16200000">
              <a:off x="4345234" y="2252960"/>
              <a:ext cx="1096200" cy="230792"/>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b="1" dirty="0">
                  <a:solidFill>
                    <a:srgbClr val="000000"/>
                  </a:solidFill>
                  <a:latin typeface="Arial"/>
                  <a:ea typeface="Arial"/>
                  <a:cs typeface="Arial"/>
                  <a:sym typeface="Arial"/>
                </a:rPr>
                <a:t>Olasılık</a:t>
              </a:r>
              <a:r>
                <a:rPr lang="tr-TR" sz="1200" b="1" dirty="0">
                  <a:solidFill>
                    <a:srgbClr val="000000"/>
                  </a:solidFill>
                  <a:latin typeface="Arial"/>
                  <a:ea typeface="Arial"/>
                  <a:cs typeface="Arial"/>
                  <a:sym typeface="Arial"/>
                </a:rPr>
                <a:t> (%)</a:t>
              </a:r>
            </a:p>
          </p:txBody>
        </p:sp>
        <p:sp>
          <p:nvSpPr>
            <p:cNvPr id="2777" name="Google Shape;2777;p83"/>
            <p:cNvSpPr txBox="1"/>
            <p:nvPr/>
          </p:nvSpPr>
          <p:spPr>
            <a:xfrm>
              <a:off x="6384447" y="3332887"/>
              <a:ext cx="1155900" cy="23079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b="1" dirty="0">
                  <a:solidFill>
                    <a:srgbClr val="000000"/>
                  </a:solidFill>
                  <a:latin typeface="Arial"/>
                  <a:ea typeface="Arial"/>
                  <a:cs typeface="Arial"/>
                  <a:sym typeface="Arial"/>
                </a:rPr>
                <a:t>Süre (</a:t>
              </a:r>
              <a:r>
                <a:rPr lang="tr-TR" sz="1067" b="1" dirty="0">
                  <a:solidFill>
                    <a:srgbClr val="000000"/>
                  </a:solidFill>
                  <a:latin typeface="Arial"/>
                  <a:ea typeface="Arial"/>
                  <a:cs typeface="Arial"/>
                  <a:sym typeface="Arial"/>
                </a:rPr>
                <a:t>ay</a:t>
              </a:r>
              <a:r>
                <a:rPr lang="tr-TR" sz="1200" b="1" dirty="0">
                  <a:solidFill>
                    <a:srgbClr val="000000"/>
                  </a:solidFill>
                  <a:latin typeface="Arial"/>
                  <a:ea typeface="Arial"/>
                  <a:cs typeface="Arial"/>
                  <a:sym typeface="Arial"/>
                </a:rPr>
                <a:t>)</a:t>
              </a:r>
            </a:p>
          </p:txBody>
        </p:sp>
      </p:grpSp>
      <p:sp>
        <p:nvSpPr>
          <p:cNvPr id="2778" name="Google Shape;2778;p83"/>
          <p:cNvSpPr/>
          <p:nvPr/>
        </p:nvSpPr>
        <p:spPr>
          <a:xfrm>
            <a:off x="7046307" y="2016843"/>
            <a:ext cx="4349023" cy="1168268"/>
          </a:xfrm>
          <a:custGeom>
            <a:avLst/>
            <a:gdLst/>
            <a:ahLst/>
            <a:cxnLst/>
            <a:rect l="l" t="t" r="r" b="b"/>
            <a:pathLst>
              <a:path w="3261767" h="876201" extrusionOk="0">
                <a:moveTo>
                  <a:pt x="0" y="0"/>
                </a:moveTo>
                <a:lnTo>
                  <a:pt x="163532" y="0"/>
                </a:lnTo>
                <a:lnTo>
                  <a:pt x="163532" y="26690"/>
                </a:lnTo>
                <a:lnTo>
                  <a:pt x="175195" y="26690"/>
                </a:lnTo>
                <a:lnTo>
                  <a:pt x="175195" y="80575"/>
                </a:lnTo>
                <a:lnTo>
                  <a:pt x="299809" y="80575"/>
                </a:lnTo>
                <a:lnTo>
                  <a:pt x="299809" y="108782"/>
                </a:lnTo>
                <a:lnTo>
                  <a:pt x="413140" y="108782"/>
                </a:lnTo>
                <a:lnTo>
                  <a:pt x="413140" y="131297"/>
                </a:lnTo>
                <a:lnTo>
                  <a:pt x="446354" y="131297"/>
                </a:lnTo>
                <a:lnTo>
                  <a:pt x="446354" y="167600"/>
                </a:lnTo>
                <a:lnTo>
                  <a:pt x="464228" y="167600"/>
                </a:lnTo>
                <a:lnTo>
                  <a:pt x="464228" y="197579"/>
                </a:lnTo>
                <a:lnTo>
                  <a:pt x="549037" y="197579"/>
                </a:lnTo>
                <a:lnTo>
                  <a:pt x="549037" y="221232"/>
                </a:lnTo>
                <a:lnTo>
                  <a:pt x="564883" y="221232"/>
                </a:lnTo>
                <a:lnTo>
                  <a:pt x="564883" y="250199"/>
                </a:lnTo>
                <a:lnTo>
                  <a:pt x="696342" y="250199"/>
                </a:lnTo>
                <a:lnTo>
                  <a:pt x="696342" y="264619"/>
                </a:lnTo>
                <a:lnTo>
                  <a:pt x="702427" y="264619"/>
                </a:lnTo>
                <a:lnTo>
                  <a:pt x="702427" y="283592"/>
                </a:lnTo>
                <a:lnTo>
                  <a:pt x="781404" y="283592"/>
                </a:lnTo>
                <a:lnTo>
                  <a:pt x="781404" y="311926"/>
                </a:lnTo>
                <a:lnTo>
                  <a:pt x="1214067" y="311926"/>
                </a:lnTo>
                <a:lnTo>
                  <a:pt x="1214067" y="345067"/>
                </a:lnTo>
                <a:lnTo>
                  <a:pt x="1317131" y="345067"/>
                </a:lnTo>
                <a:lnTo>
                  <a:pt x="1317131" y="373780"/>
                </a:lnTo>
                <a:lnTo>
                  <a:pt x="1417405" y="373780"/>
                </a:lnTo>
                <a:lnTo>
                  <a:pt x="1417405" y="402114"/>
                </a:lnTo>
                <a:lnTo>
                  <a:pt x="1518693" y="402114"/>
                </a:lnTo>
                <a:lnTo>
                  <a:pt x="1518693" y="435255"/>
                </a:lnTo>
                <a:lnTo>
                  <a:pt x="1550512" y="435255"/>
                </a:lnTo>
                <a:lnTo>
                  <a:pt x="1550512" y="466245"/>
                </a:lnTo>
                <a:lnTo>
                  <a:pt x="1611362" y="466245"/>
                </a:lnTo>
                <a:lnTo>
                  <a:pt x="1611362" y="501030"/>
                </a:lnTo>
                <a:lnTo>
                  <a:pt x="1668027" y="501030"/>
                </a:lnTo>
                <a:lnTo>
                  <a:pt x="1668027" y="535688"/>
                </a:lnTo>
                <a:lnTo>
                  <a:pt x="1852476" y="535688"/>
                </a:lnTo>
                <a:lnTo>
                  <a:pt x="1852476" y="601970"/>
                </a:lnTo>
                <a:lnTo>
                  <a:pt x="1884042" y="601970"/>
                </a:lnTo>
                <a:lnTo>
                  <a:pt x="1885183" y="635616"/>
                </a:lnTo>
                <a:lnTo>
                  <a:pt x="2088267" y="635616"/>
                </a:lnTo>
                <a:lnTo>
                  <a:pt x="2088267" y="673690"/>
                </a:lnTo>
                <a:lnTo>
                  <a:pt x="2266631" y="673690"/>
                </a:lnTo>
                <a:lnTo>
                  <a:pt x="2266631" y="717582"/>
                </a:lnTo>
                <a:lnTo>
                  <a:pt x="2380216" y="717582"/>
                </a:lnTo>
                <a:lnTo>
                  <a:pt x="2380216" y="763625"/>
                </a:lnTo>
                <a:lnTo>
                  <a:pt x="2478716" y="763625"/>
                </a:lnTo>
                <a:lnTo>
                  <a:pt x="2478716" y="811691"/>
                </a:lnTo>
                <a:lnTo>
                  <a:pt x="2617908" y="811691"/>
                </a:lnTo>
                <a:lnTo>
                  <a:pt x="2617908" y="876202"/>
                </a:lnTo>
                <a:lnTo>
                  <a:pt x="3261768" y="876202"/>
                </a:lnTo>
              </a:path>
            </a:pathLst>
          </a:custGeom>
          <a:noFill/>
          <a:ln w="1262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sp>
        <p:nvSpPr>
          <p:cNvPr id="2779" name="Google Shape;2779;p83"/>
          <p:cNvSpPr/>
          <p:nvPr/>
        </p:nvSpPr>
        <p:spPr>
          <a:xfrm>
            <a:off x="7046307" y="2016844"/>
            <a:ext cx="3673936" cy="1297457"/>
          </a:xfrm>
          <a:custGeom>
            <a:avLst/>
            <a:gdLst/>
            <a:ahLst/>
            <a:cxnLst/>
            <a:rect l="l" t="t" r="r" b="b"/>
            <a:pathLst>
              <a:path w="2755452" h="973093" extrusionOk="0">
                <a:moveTo>
                  <a:pt x="0" y="0"/>
                </a:moveTo>
                <a:lnTo>
                  <a:pt x="163532" y="0"/>
                </a:lnTo>
                <a:lnTo>
                  <a:pt x="163532" y="16950"/>
                </a:lnTo>
                <a:lnTo>
                  <a:pt x="175195" y="16950"/>
                </a:lnTo>
                <a:lnTo>
                  <a:pt x="175195" y="87658"/>
                </a:lnTo>
                <a:lnTo>
                  <a:pt x="299555" y="87658"/>
                </a:lnTo>
                <a:lnTo>
                  <a:pt x="299555" y="191507"/>
                </a:lnTo>
                <a:lnTo>
                  <a:pt x="444706" y="191507"/>
                </a:lnTo>
                <a:lnTo>
                  <a:pt x="444706" y="298012"/>
                </a:lnTo>
                <a:lnTo>
                  <a:pt x="564883" y="298012"/>
                </a:lnTo>
                <a:lnTo>
                  <a:pt x="564883" y="402367"/>
                </a:lnTo>
                <a:lnTo>
                  <a:pt x="1213814" y="402367"/>
                </a:lnTo>
                <a:lnTo>
                  <a:pt x="1213814" y="508113"/>
                </a:lnTo>
                <a:lnTo>
                  <a:pt x="1518947" y="508113"/>
                </a:lnTo>
                <a:lnTo>
                  <a:pt x="1518947" y="611962"/>
                </a:lnTo>
                <a:lnTo>
                  <a:pt x="1852223" y="611962"/>
                </a:lnTo>
                <a:lnTo>
                  <a:pt x="1852223" y="852168"/>
                </a:lnTo>
                <a:lnTo>
                  <a:pt x="1886450" y="852168"/>
                </a:lnTo>
                <a:lnTo>
                  <a:pt x="1886450" y="973093"/>
                </a:lnTo>
                <a:lnTo>
                  <a:pt x="2755452" y="973093"/>
                </a:lnTo>
              </a:path>
            </a:pathLst>
          </a:custGeom>
          <a:noFill/>
          <a:ln w="12625" cap="flat" cmpd="sng">
            <a:solidFill>
              <a:srgbClr val="999393"/>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500"/>
            </a:pPr>
            <a:endParaRPr sz="667" dirty="0">
              <a:solidFill>
                <a:srgbClr val="000000"/>
              </a:solidFill>
              <a:latin typeface="Arial"/>
              <a:ea typeface="Arial"/>
              <a:cs typeface="Arial"/>
              <a:sym typeface="Arial"/>
            </a:endParaRPr>
          </a:p>
        </p:txBody>
      </p:sp>
      <p:grpSp>
        <p:nvGrpSpPr>
          <p:cNvPr id="2780" name="Google Shape;2780;p83"/>
          <p:cNvGrpSpPr/>
          <p:nvPr/>
        </p:nvGrpSpPr>
        <p:grpSpPr>
          <a:xfrm>
            <a:off x="6544053" y="1886229"/>
            <a:ext cx="528400" cy="2222070"/>
            <a:chOff x="2063368" y="752010"/>
            <a:chExt cx="396300" cy="1666553"/>
          </a:xfrm>
        </p:grpSpPr>
        <p:sp>
          <p:nvSpPr>
            <p:cNvPr id="2781" name="Google Shape;2781;p83"/>
            <p:cNvSpPr txBox="1"/>
            <p:nvPr/>
          </p:nvSpPr>
          <p:spPr>
            <a:xfrm>
              <a:off x="2203798" y="2203112"/>
              <a:ext cx="2553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0</a:t>
              </a:r>
            </a:p>
          </p:txBody>
        </p:sp>
        <p:sp>
          <p:nvSpPr>
            <p:cNvPr id="2782" name="Google Shape;2782;p83"/>
            <p:cNvSpPr txBox="1"/>
            <p:nvPr/>
          </p:nvSpPr>
          <p:spPr>
            <a:xfrm>
              <a:off x="2133518" y="1912942"/>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20</a:t>
              </a:r>
            </a:p>
          </p:txBody>
        </p:sp>
        <p:sp>
          <p:nvSpPr>
            <p:cNvPr id="2783" name="Google Shape;2783;p83"/>
            <p:cNvSpPr txBox="1"/>
            <p:nvPr/>
          </p:nvSpPr>
          <p:spPr>
            <a:xfrm>
              <a:off x="2133518" y="1622646"/>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40</a:t>
              </a:r>
            </a:p>
          </p:txBody>
        </p:sp>
        <p:sp>
          <p:nvSpPr>
            <p:cNvPr id="2784" name="Google Shape;2784;p83"/>
            <p:cNvSpPr txBox="1"/>
            <p:nvPr/>
          </p:nvSpPr>
          <p:spPr>
            <a:xfrm>
              <a:off x="2133518" y="1332476"/>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60</a:t>
              </a:r>
            </a:p>
          </p:txBody>
        </p:sp>
        <p:sp>
          <p:nvSpPr>
            <p:cNvPr id="2785" name="Google Shape;2785;p83"/>
            <p:cNvSpPr txBox="1"/>
            <p:nvPr/>
          </p:nvSpPr>
          <p:spPr>
            <a:xfrm>
              <a:off x="2133518" y="1042180"/>
              <a:ext cx="3258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80</a:t>
              </a:r>
            </a:p>
          </p:txBody>
        </p:sp>
        <p:sp>
          <p:nvSpPr>
            <p:cNvPr id="2786" name="Google Shape;2786;p83"/>
            <p:cNvSpPr txBox="1"/>
            <p:nvPr/>
          </p:nvSpPr>
          <p:spPr>
            <a:xfrm>
              <a:off x="2063368" y="752010"/>
              <a:ext cx="396300" cy="215451"/>
            </a:xfrm>
            <a:prstGeom prst="rect">
              <a:avLst/>
            </a:prstGeom>
            <a:noFill/>
            <a:ln>
              <a:noFill/>
            </a:ln>
          </p:spPr>
          <p:txBody>
            <a:bodyPr spcFirstLastPara="1" wrap="square" lIns="121900" tIns="60933" rIns="121900" bIns="60933" anchor="t" anchorCtr="0">
              <a:spAutoFit/>
            </a:bodyPr>
            <a:lstStyle/>
            <a:p>
              <a:pPr algn="r">
                <a:buClr>
                  <a:srgbClr val="000000"/>
                </a:buClr>
                <a:buSzPts val="800"/>
              </a:pPr>
              <a:r>
                <a:rPr lang="tr-TR" sz="1067" dirty="0">
                  <a:solidFill>
                    <a:srgbClr val="000000"/>
                  </a:solidFill>
                  <a:latin typeface="Arial"/>
                  <a:ea typeface="Arial"/>
                  <a:cs typeface="Arial"/>
                  <a:sym typeface="Arial"/>
                </a:rPr>
                <a:t>100</a:t>
              </a:r>
            </a:p>
          </p:txBody>
        </p:sp>
      </p:grpSp>
      <p:grpSp>
        <p:nvGrpSpPr>
          <p:cNvPr id="2787" name="Google Shape;2787;p83"/>
          <p:cNvGrpSpPr/>
          <p:nvPr/>
        </p:nvGrpSpPr>
        <p:grpSpPr>
          <a:xfrm>
            <a:off x="6872971" y="3971131"/>
            <a:ext cx="4775277" cy="287268"/>
            <a:chOff x="2310056" y="2315689"/>
            <a:chExt cx="3581458" cy="215451"/>
          </a:xfrm>
        </p:grpSpPr>
        <p:sp>
          <p:nvSpPr>
            <p:cNvPr id="2788" name="Google Shape;2788;p83"/>
            <p:cNvSpPr txBox="1"/>
            <p:nvPr/>
          </p:nvSpPr>
          <p:spPr>
            <a:xfrm>
              <a:off x="2310056"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0</a:t>
              </a:r>
            </a:p>
          </p:txBody>
        </p:sp>
        <p:sp>
          <p:nvSpPr>
            <p:cNvPr id="2789" name="Google Shape;2789;p83"/>
            <p:cNvSpPr txBox="1"/>
            <p:nvPr/>
          </p:nvSpPr>
          <p:spPr>
            <a:xfrm>
              <a:off x="2563087"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a:t>
              </a:r>
            </a:p>
          </p:txBody>
        </p:sp>
        <p:sp>
          <p:nvSpPr>
            <p:cNvPr id="2790" name="Google Shape;2790;p83"/>
            <p:cNvSpPr txBox="1"/>
            <p:nvPr/>
          </p:nvSpPr>
          <p:spPr>
            <a:xfrm>
              <a:off x="2816245"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6</a:t>
              </a:r>
            </a:p>
          </p:txBody>
        </p:sp>
        <p:sp>
          <p:nvSpPr>
            <p:cNvPr id="2791" name="Google Shape;2791;p83"/>
            <p:cNvSpPr txBox="1"/>
            <p:nvPr/>
          </p:nvSpPr>
          <p:spPr>
            <a:xfrm>
              <a:off x="3069402" y="2315689"/>
              <a:ext cx="2553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9</a:t>
              </a:r>
            </a:p>
          </p:txBody>
        </p:sp>
        <p:sp>
          <p:nvSpPr>
            <p:cNvPr id="2792" name="Google Shape;2792;p83"/>
            <p:cNvSpPr txBox="1"/>
            <p:nvPr/>
          </p:nvSpPr>
          <p:spPr>
            <a:xfrm>
              <a:off x="3287420"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12</a:t>
              </a:r>
            </a:p>
          </p:txBody>
        </p:sp>
        <p:sp>
          <p:nvSpPr>
            <p:cNvPr id="2793" name="Google Shape;2793;p83"/>
            <p:cNvSpPr txBox="1"/>
            <p:nvPr/>
          </p:nvSpPr>
          <p:spPr>
            <a:xfrm>
              <a:off x="3540578"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15</a:t>
              </a:r>
            </a:p>
          </p:txBody>
        </p:sp>
        <p:sp>
          <p:nvSpPr>
            <p:cNvPr id="2794" name="Google Shape;2794;p83"/>
            <p:cNvSpPr txBox="1"/>
            <p:nvPr/>
          </p:nvSpPr>
          <p:spPr>
            <a:xfrm>
              <a:off x="3793736"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18</a:t>
              </a:r>
            </a:p>
          </p:txBody>
        </p:sp>
        <p:sp>
          <p:nvSpPr>
            <p:cNvPr id="2795" name="Google Shape;2795;p83"/>
            <p:cNvSpPr txBox="1"/>
            <p:nvPr/>
          </p:nvSpPr>
          <p:spPr>
            <a:xfrm>
              <a:off x="4046894"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21</a:t>
              </a:r>
            </a:p>
          </p:txBody>
        </p:sp>
        <p:sp>
          <p:nvSpPr>
            <p:cNvPr id="2796" name="Google Shape;2796;p83"/>
            <p:cNvSpPr txBox="1"/>
            <p:nvPr/>
          </p:nvSpPr>
          <p:spPr>
            <a:xfrm>
              <a:off x="4300052"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24</a:t>
              </a:r>
            </a:p>
          </p:txBody>
        </p:sp>
        <p:sp>
          <p:nvSpPr>
            <p:cNvPr id="2797" name="Google Shape;2797;p83"/>
            <p:cNvSpPr txBox="1"/>
            <p:nvPr/>
          </p:nvSpPr>
          <p:spPr>
            <a:xfrm>
              <a:off x="4553209"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27</a:t>
              </a:r>
            </a:p>
          </p:txBody>
        </p:sp>
        <p:sp>
          <p:nvSpPr>
            <p:cNvPr id="2798" name="Google Shape;2798;p83"/>
            <p:cNvSpPr txBox="1"/>
            <p:nvPr/>
          </p:nvSpPr>
          <p:spPr>
            <a:xfrm>
              <a:off x="4806240"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30</a:t>
              </a:r>
            </a:p>
          </p:txBody>
        </p:sp>
        <p:sp>
          <p:nvSpPr>
            <p:cNvPr id="2799" name="Google Shape;2799;p83"/>
            <p:cNvSpPr txBox="1"/>
            <p:nvPr/>
          </p:nvSpPr>
          <p:spPr>
            <a:xfrm>
              <a:off x="5059398"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33</a:t>
              </a:r>
            </a:p>
          </p:txBody>
        </p:sp>
        <p:sp>
          <p:nvSpPr>
            <p:cNvPr id="2800" name="Google Shape;2800;p83"/>
            <p:cNvSpPr txBox="1"/>
            <p:nvPr/>
          </p:nvSpPr>
          <p:spPr>
            <a:xfrm>
              <a:off x="5312556"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36</a:t>
              </a:r>
            </a:p>
          </p:txBody>
        </p:sp>
        <p:sp>
          <p:nvSpPr>
            <p:cNvPr id="2801" name="Google Shape;2801;p83"/>
            <p:cNvSpPr txBox="1"/>
            <p:nvPr/>
          </p:nvSpPr>
          <p:spPr>
            <a:xfrm>
              <a:off x="5565714" y="2315689"/>
              <a:ext cx="325800" cy="215451"/>
            </a:xfrm>
            <a:prstGeom prst="rect">
              <a:avLst/>
            </a:prstGeom>
            <a:noFill/>
            <a:ln>
              <a:noFill/>
            </a:ln>
          </p:spPr>
          <p:txBody>
            <a:bodyPr spcFirstLastPara="1" wrap="square" lIns="121900" tIns="60933" rIns="121900" bIns="60933" anchor="t" anchorCtr="0">
              <a:spAutoFit/>
            </a:bodyPr>
            <a:lstStyle/>
            <a:p>
              <a:pPr algn="ctr">
                <a:buClr>
                  <a:srgbClr val="000000"/>
                </a:buClr>
                <a:buSzPts val="800"/>
              </a:pPr>
              <a:r>
                <a:rPr lang="tr-TR" sz="1067" dirty="0">
                  <a:solidFill>
                    <a:srgbClr val="000000"/>
                  </a:solidFill>
                  <a:latin typeface="Arial"/>
                  <a:ea typeface="Arial"/>
                  <a:cs typeface="Arial"/>
                  <a:sym typeface="Arial"/>
                </a:rPr>
                <a:t>39</a:t>
              </a:r>
            </a:p>
          </p:txBody>
        </p:sp>
      </p:grpSp>
      <p:sp>
        <p:nvSpPr>
          <p:cNvPr id="2802" name="Google Shape;2802;p83"/>
          <p:cNvSpPr txBox="1"/>
          <p:nvPr/>
        </p:nvSpPr>
        <p:spPr>
          <a:xfrm>
            <a:off x="10232552" y="2297407"/>
            <a:ext cx="1475448"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Daha önce CAR-T (N=19)</a:t>
            </a:r>
          </a:p>
        </p:txBody>
      </p:sp>
      <p:sp>
        <p:nvSpPr>
          <p:cNvPr id="2803" name="Google Shape;2803;p83"/>
          <p:cNvSpPr txBox="1"/>
          <p:nvPr/>
        </p:nvSpPr>
        <p:spPr>
          <a:xfrm>
            <a:off x="10232552" y="2461003"/>
            <a:ext cx="1044635"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Sansürlenmiş</a:t>
            </a:r>
          </a:p>
        </p:txBody>
      </p:sp>
      <p:grpSp>
        <p:nvGrpSpPr>
          <p:cNvPr id="2804" name="Google Shape;2804;p83"/>
          <p:cNvGrpSpPr/>
          <p:nvPr/>
        </p:nvGrpSpPr>
        <p:grpSpPr>
          <a:xfrm>
            <a:off x="6172731" y="4384273"/>
            <a:ext cx="5442000" cy="928556"/>
            <a:chOff x="4629548" y="3205654"/>
            <a:chExt cx="4081500" cy="696417"/>
          </a:xfrm>
        </p:grpSpPr>
        <p:sp>
          <p:nvSpPr>
            <p:cNvPr id="2805" name="Google Shape;2805;p83"/>
            <p:cNvSpPr txBox="1"/>
            <p:nvPr/>
          </p:nvSpPr>
          <p:spPr>
            <a:xfrm>
              <a:off x="4642497" y="3205654"/>
              <a:ext cx="633404"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Tüm hastalar</a:t>
              </a:r>
            </a:p>
            <a:p>
              <a:pPr algn="r">
                <a:buClr>
                  <a:srgbClr val="000000"/>
                </a:buClr>
                <a:buSzPts val="500"/>
              </a:pPr>
              <a:r>
                <a:rPr lang="tr-TR" sz="667" dirty="0">
                  <a:solidFill>
                    <a:srgbClr val="000000"/>
                  </a:solidFill>
                  <a:latin typeface="Arial"/>
                  <a:ea typeface="Arial"/>
                  <a:cs typeface="Arial"/>
                  <a:sym typeface="Arial"/>
                </a:rPr>
                <a:t>(N=62)</a:t>
              </a:r>
            </a:p>
          </p:txBody>
        </p:sp>
        <p:sp>
          <p:nvSpPr>
            <p:cNvPr id="2806" name="Google Shape;2806;p83"/>
            <p:cNvSpPr txBox="1"/>
            <p:nvPr/>
          </p:nvSpPr>
          <p:spPr>
            <a:xfrm>
              <a:off x="4629548" y="3392228"/>
              <a:ext cx="649500" cy="323270"/>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R/R DLBCL/trFL</a:t>
              </a:r>
            </a:p>
            <a:p>
              <a:pPr algn="r">
                <a:buClr>
                  <a:srgbClr val="000000"/>
                </a:buClr>
                <a:buSzPts val="500"/>
              </a:pPr>
              <a:r>
                <a:rPr lang="tr-TR" sz="667" dirty="0">
                  <a:solidFill>
                    <a:srgbClr val="000000"/>
                  </a:solidFill>
                  <a:latin typeface="Arial"/>
                  <a:ea typeface="Arial"/>
                  <a:cs typeface="Arial"/>
                  <a:sym typeface="Arial"/>
                </a:rPr>
                <a:t>(N=58)</a:t>
              </a:r>
            </a:p>
          </p:txBody>
        </p:sp>
        <p:sp>
          <p:nvSpPr>
            <p:cNvPr id="2807" name="Google Shape;2807;p83"/>
            <p:cNvSpPr txBox="1"/>
            <p:nvPr/>
          </p:nvSpPr>
          <p:spPr>
            <a:xfrm>
              <a:off x="4642497" y="3578801"/>
              <a:ext cx="634657" cy="323270"/>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Daha önce CAR-T</a:t>
              </a:r>
            </a:p>
            <a:p>
              <a:pPr algn="r">
                <a:buClr>
                  <a:srgbClr val="000000"/>
                </a:buClr>
                <a:buSzPts val="500"/>
              </a:pPr>
              <a:r>
                <a:rPr lang="tr-TR" sz="667" dirty="0">
                  <a:solidFill>
                    <a:srgbClr val="000000"/>
                  </a:solidFill>
                  <a:latin typeface="Arial"/>
                  <a:ea typeface="Arial"/>
                  <a:cs typeface="Arial"/>
                  <a:sym typeface="Arial"/>
                </a:rPr>
                <a:t>(N=19)</a:t>
              </a:r>
            </a:p>
          </p:txBody>
        </p:sp>
        <p:grpSp>
          <p:nvGrpSpPr>
            <p:cNvPr id="2808" name="Google Shape;2808;p83"/>
            <p:cNvGrpSpPr/>
            <p:nvPr/>
          </p:nvGrpSpPr>
          <p:grpSpPr>
            <a:xfrm>
              <a:off x="5154499" y="3243601"/>
              <a:ext cx="3556549" cy="169285"/>
              <a:chOff x="2309827" y="2580940"/>
              <a:chExt cx="3556549" cy="169285"/>
            </a:xfrm>
          </p:grpSpPr>
          <p:sp>
            <p:nvSpPr>
              <p:cNvPr id="2809" name="Google Shape;2809;p83"/>
              <p:cNvSpPr txBox="1"/>
              <p:nvPr/>
            </p:nvSpPr>
            <p:spPr>
              <a:xfrm>
                <a:off x="2309827"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62</a:t>
                </a:r>
              </a:p>
            </p:txBody>
          </p:sp>
          <p:sp>
            <p:nvSpPr>
              <p:cNvPr id="2810" name="Google Shape;2810;p83"/>
              <p:cNvSpPr txBox="1"/>
              <p:nvPr/>
            </p:nvSpPr>
            <p:spPr>
              <a:xfrm>
                <a:off x="2562985"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51</a:t>
                </a:r>
              </a:p>
            </p:txBody>
          </p:sp>
          <p:sp>
            <p:nvSpPr>
              <p:cNvPr id="2811" name="Google Shape;2811;p83"/>
              <p:cNvSpPr txBox="1"/>
              <p:nvPr/>
            </p:nvSpPr>
            <p:spPr>
              <a:xfrm>
                <a:off x="2816143"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46</a:t>
                </a:r>
              </a:p>
            </p:txBody>
          </p:sp>
          <p:sp>
            <p:nvSpPr>
              <p:cNvPr id="2812" name="Google Shape;2812;p83"/>
              <p:cNvSpPr txBox="1"/>
              <p:nvPr/>
            </p:nvSpPr>
            <p:spPr>
              <a:xfrm>
                <a:off x="3069301"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40</a:t>
                </a:r>
              </a:p>
            </p:txBody>
          </p:sp>
          <p:sp>
            <p:nvSpPr>
              <p:cNvPr id="2813" name="Google Shape;2813;p83"/>
              <p:cNvSpPr txBox="1"/>
              <p:nvPr/>
            </p:nvSpPr>
            <p:spPr>
              <a:xfrm>
                <a:off x="3322458"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39</a:t>
                </a:r>
              </a:p>
            </p:txBody>
          </p:sp>
          <p:sp>
            <p:nvSpPr>
              <p:cNvPr id="2814" name="Google Shape;2814;p83"/>
              <p:cNvSpPr txBox="1"/>
              <p:nvPr/>
            </p:nvSpPr>
            <p:spPr>
              <a:xfrm>
                <a:off x="3575489"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37</a:t>
                </a:r>
              </a:p>
            </p:txBody>
          </p:sp>
          <p:sp>
            <p:nvSpPr>
              <p:cNvPr id="2815" name="Google Shape;2815;p83"/>
              <p:cNvSpPr txBox="1"/>
              <p:nvPr/>
            </p:nvSpPr>
            <p:spPr>
              <a:xfrm>
                <a:off x="3828647"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35</a:t>
                </a:r>
              </a:p>
            </p:txBody>
          </p:sp>
          <p:sp>
            <p:nvSpPr>
              <p:cNvPr id="2816" name="Google Shape;2816;p83"/>
              <p:cNvSpPr txBox="1"/>
              <p:nvPr/>
            </p:nvSpPr>
            <p:spPr>
              <a:xfrm>
                <a:off x="4081805"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28</a:t>
                </a:r>
              </a:p>
            </p:txBody>
          </p:sp>
          <p:sp>
            <p:nvSpPr>
              <p:cNvPr id="2817" name="Google Shape;2817;p83"/>
              <p:cNvSpPr txBox="1"/>
              <p:nvPr/>
            </p:nvSpPr>
            <p:spPr>
              <a:xfrm>
                <a:off x="4334963"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23</a:t>
                </a:r>
              </a:p>
            </p:txBody>
          </p:sp>
          <p:sp>
            <p:nvSpPr>
              <p:cNvPr id="2818" name="Google Shape;2818;p83"/>
              <p:cNvSpPr txBox="1"/>
              <p:nvPr/>
            </p:nvSpPr>
            <p:spPr>
              <a:xfrm>
                <a:off x="4588121"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18</a:t>
                </a:r>
              </a:p>
            </p:txBody>
          </p:sp>
          <p:sp>
            <p:nvSpPr>
              <p:cNvPr id="2819" name="Google Shape;2819;p83"/>
              <p:cNvSpPr txBox="1"/>
              <p:nvPr/>
            </p:nvSpPr>
            <p:spPr>
              <a:xfrm>
                <a:off x="4841278" y="2580940"/>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13</a:t>
                </a:r>
              </a:p>
            </p:txBody>
          </p:sp>
          <p:sp>
            <p:nvSpPr>
              <p:cNvPr id="2820" name="Google Shape;2820;p83"/>
              <p:cNvSpPr txBox="1"/>
              <p:nvPr/>
            </p:nvSpPr>
            <p:spPr>
              <a:xfrm>
                <a:off x="5112055" y="2580940"/>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21" name="Google Shape;2821;p83"/>
              <p:cNvSpPr txBox="1"/>
              <p:nvPr/>
            </p:nvSpPr>
            <p:spPr>
              <a:xfrm>
                <a:off x="5365086" y="2580940"/>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2822" name="Google Shape;2822;p83"/>
              <p:cNvSpPr txBox="1"/>
              <p:nvPr/>
            </p:nvSpPr>
            <p:spPr>
              <a:xfrm>
                <a:off x="5591876" y="2580940"/>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2823" name="Google Shape;2823;p83"/>
            <p:cNvGrpSpPr/>
            <p:nvPr/>
          </p:nvGrpSpPr>
          <p:grpSpPr>
            <a:xfrm>
              <a:off x="5154499" y="3430175"/>
              <a:ext cx="3556549" cy="169285"/>
              <a:chOff x="2309827" y="2767514"/>
              <a:chExt cx="3556549" cy="169285"/>
            </a:xfrm>
          </p:grpSpPr>
          <p:sp>
            <p:nvSpPr>
              <p:cNvPr id="2824" name="Google Shape;2824;p83"/>
              <p:cNvSpPr txBox="1"/>
              <p:nvPr/>
            </p:nvSpPr>
            <p:spPr>
              <a:xfrm>
                <a:off x="2309827"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58</a:t>
                </a:r>
              </a:p>
            </p:txBody>
          </p:sp>
          <p:sp>
            <p:nvSpPr>
              <p:cNvPr id="2825" name="Google Shape;2825;p83"/>
              <p:cNvSpPr txBox="1"/>
              <p:nvPr/>
            </p:nvSpPr>
            <p:spPr>
              <a:xfrm>
                <a:off x="2562985"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48</a:t>
                </a:r>
              </a:p>
            </p:txBody>
          </p:sp>
          <p:sp>
            <p:nvSpPr>
              <p:cNvPr id="2826" name="Google Shape;2826;p83"/>
              <p:cNvSpPr txBox="1"/>
              <p:nvPr/>
            </p:nvSpPr>
            <p:spPr>
              <a:xfrm>
                <a:off x="2816143"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44</a:t>
                </a:r>
              </a:p>
            </p:txBody>
          </p:sp>
          <p:sp>
            <p:nvSpPr>
              <p:cNvPr id="2827" name="Google Shape;2827;p83"/>
              <p:cNvSpPr txBox="1"/>
              <p:nvPr/>
            </p:nvSpPr>
            <p:spPr>
              <a:xfrm>
                <a:off x="3069301"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39</a:t>
                </a:r>
              </a:p>
            </p:txBody>
          </p:sp>
          <p:sp>
            <p:nvSpPr>
              <p:cNvPr id="2828" name="Google Shape;2828;p83"/>
              <p:cNvSpPr txBox="1"/>
              <p:nvPr/>
            </p:nvSpPr>
            <p:spPr>
              <a:xfrm>
                <a:off x="3322458"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38</a:t>
                </a:r>
              </a:p>
            </p:txBody>
          </p:sp>
          <p:sp>
            <p:nvSpPr>
              <p:cNvPr id="2829" name="Google Shape;2829;p83"/>
              <p:cNvSpPr txBox="1"/>
              <p:nvPr/>
            </p:nvSpPr>
            <p:spPr>
              <a:xfrm>
                <a:off x="3575489"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36</a:t>
                </a:r>
              </a:p>
            </p:txBody>
          </p:sp>
          <p:sp>
            <p:nvSpPr>
              <p:cNvPr id="2830" name="Google Shape;2830;p83"/>
              <p:cNvSpPr txBox="1"/>
              <p:nvPr/>
            </p:nvSpPr>
            <p:spPr>
              <a:xfrm>
                <a:off x="3828647"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34</a:t>
                </a:r>
              </a:p>
            </p:txBody>
          </p:sp>
          <p:sp>
            <p:nvSpPr>
              <p:cNvPr id="2831" name="Google Shape;2831;p83"/>
              <p:cNvSpPr txBox="1"/>
              <p:nvPr/>
            </p:nvSpPr>
            <p:spPr>
              <a:xfrm>
                <a:off x="4081805"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27</a:t>
                </a:r>
              </a:p>
            </p:txBody>
          </p:sp>
          <p:sp>
            <p:nvSpPr>
              <p:cNvPr id="2832" name="Google Shape;2832;p83"/>
              <p:cNvSpPr txBox="1"/>
              <p:nvPr/>
            </p:nvSpPr>
            <p:spPr>
              <a:xfrm>
                <a:off x="4334963"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22</a:t>
                </a:r>
              </a:p>
            </p:txBody>
          </p:sp>
          <p:sp>
            <p:nvSpPr>
              <p:cNvPr id="2833" name="Google Shape;2833;p83"/>
              <p:cNvSpPr txBox="1"/>
              <p:nvPr/>
            </p:nvSpPr>
            <p:spPr>
              <a:xfrm>
                <a:off x="4588121"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17</a:t>
                </a:r>
              </a:p>
            </p:txBody>
          </p:sp>
          <p:sp>
            <p:nvSpPr>
              <p:cNvPr id="2834" name="Google Shape;2834;p83"/>
              <p:cNvSpPr txBox="1"/>
              <p:nvPr/>
            </p:nvSpPr>
            <p:spPr>
              <a:xfrm>
                <a:off x="4841278" y="2767514"/>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12</a:t>
                </a:r>
              </a:p>
            </p:txBody>
          </p:sp>
          <p:sp>
            <p:nvSpPr>
              <p:cNvPr id="2835" name="Google Shape;2835;p83"/>
              <p:cNvSpPr txBox="1"/>
              <p:nvPr/>
            </p:nvSpPr>
            <p:spPr>
              <a:xfrm>
                <a:off x="5112055" y="2767514"/>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36" name="Google Shape;2836;p83"/>
              <p:cNvSpPr txBox="1"/>
              <p:nvPr/>
            </p:nvSpPr>
            <p:spPr>
              <a:xfrm>
                <a:off x="5365086" y="2767514"/>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2837" name="Google Shape;2837;p83"/>
              <p:cNvSpPr txBox="1"/>
              <p:nvPr/>
            </p:nvSpPr>
            <p:spPr>
              <a:xfrm>
                <a:off x="5591876" y="2767514"/>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2838" name="Google Shape;2838;p83"/>
            <p:cNvGrpSpPr/>
            <p:nvPr/>
          </p:nvGrpSpPr>
          <p:grpSpPr>
            <a:xfrm>
              <a:off x="5154499" y="3616749"/>
              <a:ext cx="3556549" cy="169285"/>
              <a:chOff x="2309827" y="2954088"/>
              <a:chExt cx="3556549" cy="169285"/>
            </a:xfrm>
          </p:grpSpPr>
          <p:sp>
            <p:nvSpPr>
              <p:cNvPr id="2839" name="Google Shape;2839;p83"/>
              <p:cNvSpPr txBox="1"/>
              <p:nvPr/>
            </p:nvSpPr>
            <p:spPr>
              <a:xfrm>
                <a:off x="2309827"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19</a:t>
                </a:r>
              </a:p>
            </p:txBody>
          </p:sp>
          <p:sp>
            <p:nvSpPr>
              <p:cNvPr id="2840" name="Google Shape;2840;p83"/>
              <p:cNvSpPr txBox="1"/>
              <p:nvPr/>
            </p:nvSpPr>
            <p:spPr>
              <a:xfrm>
                <a:off x="2562985"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13</a:t>
                </a:r>
              </a:p>
            </p:txBody>
          </p:sp>
          <p:sp>
            <p:nvSpPr>
              <p:cNvPr id="2841" name="Google Shape;2841;p83"/>
              <p:cNvSpPr txBox="1"/>
              <p:nvPr/>
            </p:nvSpPr>
            <p:spPr>
              <a:xfrm>
                <a:off x="2818425" y="2954088"/>
                <a:ext cx="2556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11</a:t>
                </a:r>
              </a:p>
            </p:txBody>
          </p:sp>
          <p:sp>
            <p:nvSpPr>
              <p:cNvPr id="2842" name="Google Shape;2842;p83"/>
              <p:cNvSpPr txBox="1"/>
              <p:nvPr/>
            </p:nvSpPr>
            <p:spPr>
              <a:xfrm>
                <a:off x="3069301"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10</a:t>
                </a:r>
              </a:p>
            </p:txBody>
          </p:sp>
          <p:sp>
            <p:nvSpPr>
              <p:cNvPr id="2843" name="Google Shape;2843;p83"/>
              <p:cNvSpPr txBox="1"/>
              <p:nvPr/>
            </p:nvSpPr>
            <p:spPr>
              <a:xfrm>
                <a:off x="3322458" y="2954088"/>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10</a:t>
                </a:r>
              </a:p>
            </p:txBody>
          </p:sp>
          <p:sp>
            <p:nvSpPr>
              <p:cNvPr id="2844" name="Google Shape;2844;p83"/>
              <p:cNvSpPr txBox="1"/>
              <p:nvPr/>
            </p:nvSpPr>
            <p:spPr>
              <a:xfrm>
                <a:off x="3593108"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9</a:t>
                </a:r>
              </a:p>
            </p:txBody>
          </p:sp>
          <p:sp>
            <p:nvSpPr>
              <p:cNvPr id="2845" name="Google Shape;2845;p83"/>
              <p:cNvSpPr txBox="1"/>
              <p:nvPr/>
            </p:nvSpPr>
            <p:spPr>
              <a:xfrm>
                <a:off x="3846266"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9</a:t>
                </a:r>
              </a:p>
            </p:txBody>
          </p:sp>
          <p:sp>
            <p:nvSpPr>
              <p:cNvPr id="2846" name="Google Shape;2846;p83"/>
              <p:cNvSpPr txBox="1"/>
              <p:nvPr/>
            </p:nvSpPr>
            <p:spPr>
              <a:xfrm>
                <a:off x="4099424"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7</a:t>
                </a:r>
              </a:p>
            </p:txBody>
          </p:sp>
          <p:sp>
            <p:nvSpPr>
              <p:cNvPr id="2847" name="Google Shape;2847;p83"/>
              <p:cNvSpPr txBox="1"/>
              <p:nvPr/>
            </p:nvSpPr>
            <p:spPr>
              <a:xfrm>
                <a:off x="4352582"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2848" name="Google Shape;2848;p83"/>
              <p:cNvSpPr txBox="1"/>
              <p:nvPr/>
            </p:nvSpPr>
            <p:spPr>
              <a:xfrm>
                <a:off x="4605740"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2849" name="Google Shape;2849;p83"/>
              <p:cNvSpPr txBox="1"/>
              <p:nvPr/>
            </p:nvSpPr>
            <p:spPr>
              <a:xfrm>
                <a:off x="4858897" y="2954088"/>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a:t>
                </a:r>
              </a:p>
            </p:txBody>
          </p:sp>
          <p:sp>
            <p:nvSpPr>
              <p:cNvPr id="2850" name="Google Shape;2850;p83"/>
              <p:cNvSpPr txBox="1"/>
              <p:nvPr/>
            </p:nvSpPr>
            <p:spPr>
              <a:xfrm>
                <a:off x="5085560"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2851" name="Google Shape;2851;p83"/>
              <p:cNvSpPr txBox="1"/>
              <p:nvPr/>
            </p:nvSpPr>
            <p:spPr>
              <a:xfrm>
                <a:off x="5338718"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2852" name="Google Shape;2852;p83"/>
              <p:cNvSpPr txBox="1"/>
              <p:nvPr/>
            </p:nvSpPr>
            <p:spPr>
              <a:xfrm>
                <a:off x="5591876" y="2954088"/>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cxnSp>
        <p:nvCxnSpPr>
          <p:cNvPr id="2853" name="Google Shape;2853;p83"/>
          <p:cNvCxnSpPr/>
          <p:nvPr/>
        </p:nvCxnSpPr>
        <p:spPr>
          <a:xfrm>
            <a:off x="9742719" y="2062724"/>
            <a:ext cx="0" cy="1872000"/>
          </a:xfrm>
          <a:prstGeom prst="straightConnector1">
            <a:avLst/>
          </a:prstGeom>
          <a:noFill/>
          <a:ln w="9525" cap="flat" cmpd="sng">
            <a:solidFill>
              <a:srgbClr val="0B41CD"/>
            </a:solidFill>
            <a:prstDash val="dash"/>
            <a:round/>
            <a:headEnd type="none" w="sm" len="sm"/>
            <a:tailEnd type="none" w="sm" len="sm"/>
          </a:ln>
        </p:spPr>
      </p:cxnSp>
      <p:sp>
        <p:nvSpPr>
          <p:cNvPr id="2854" name="Google Shape;2854;p83"/>
          <p:cNvSpPr txBox="1"/>
          <p:nvPr/>
        </p:nvSpPr>
        <p:spPr>
          <a:xfrm>
            <a:off x="9203556" y="2269431"/>
            <a:ext cx="607600" cy="307722"/>
          </a:xfrm>
          <a:prstGeom prst="rect">
            <a:avLst/>
          </a:prstGeom>
          <a:noFill/>
          <a:ln>
            <a:noFill/>
          </a:ln>
        </p:spPr>
        <p:txBody>
          <a:bodyPr spcFirstLastPara="1" wrap="square" lIns="121900" tIns="60933" rIns="121900" bIns="60933" anchor="ctr" anchorCtr="0">
            <a:spAutoFit/>
          </a:bodyPr>
          <a:lstStyle/>
          <a:p>
            <a:pPr algn="ctr">
              <a:buClr>
                <a:srgbClr val="000000"/>
              </a:buClr>
              <a:buSzPts val="900"/>
            </a:pPr>
            <a:r>
              <a:rPr lang="tr-TR" sz="1200" dirty="0">
                <a:solidFill>
                  <a:srgbClr val="0B41CD"/>
                </a:solidFill>
                <a:latin typeface="Arial"/>
                <a:ea typeface="Arial"/>
                <a:cs typeface="Arial"/>
                <a:sym typeface="Arial"/>
              </a:rPr>
              <a:t>%55</a:t>
            </a:r>
          </a:p>
        </p:txBody>
      </p:sp>
      <p:sp>
        <p:nvSpPr>
          <p:cNvPr id="2855" name="Google Shape;2855;p83"/>
          <p:cNvSpPr/>
          <p:nvPr/>
        </p:nvSpPr>
        <p:spPr>
          <a:xfrm>
            <a:off x="6189996" y="1409056"/>
            <a:ext cx="5456800" cy="4512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tr-TR" sz="1600" b="1" dirty="0">
                <a:solidFill>
                  <a:srgbClr val="FFFFFF"/>
                </a:solidFill>
                <a:latin typeface="Arial"/>
                <a:ea typeface="Arial"/>
                <a:cs typeface="Arial"/>
                <a:sym typeface="Arial"/>
              </a:rPr>
              <a:t>IRC'ye göre DOCR</a:t>
            </a:r>
          </a:p>
        </p:txBody>
      </p:sp>
      <p:sp>
        <p:nvSpPr>
          <p:cNvPr id="2856" name="Google Shape;2856;p83"/>
          <p:cNvSpPr txBox="1"/>
          <p:nvPr/>
        </p:nvSpPr>
        <p:spPr>
          <a:xfrm>
            <a:off x="10232552" y="1970049"/>
            <a:ext cx="1382179"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Tüm hastalar (N=62)</a:t>
            </a:r>
          </a:p>
        </p:txBody>
      </p:sp>
      <p:sp>
        <p:nvSpPr>
          <p:cNvPr id="2857" name="Google Shape;2857;p83"/>
          <p:cNvSpPr txBox="1"/>
          <p:nvPr/>
        </p:nvSpPr>
        <p:spPr>
          <a:xfrm>
            <a:off x="10232552" y="2133644"/>
            <a:ext cx="1340400" cy="246167"/>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R/R DLBCL/trFL (N=58)</a:t>
            </a:r>
          </a:p>
        </p:txBody>
      </p:sp>
      <p:sp>
        <p:nvSpPr>
          <p:cNvPr id="2" name="Rectangle 1"/>
          <p:cNvSpPr>
            <a:spLocks noChangeArrowheads="1"/>
          </p:cNvSpPr>
          <p:nvPr/>
        </p:nvSpPr>
        <p:spPr bwMode="auto">
          <a:xfrm>
            <a:off x="7960565" y="5989461"/>
            <a:ext cx="4297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a:r>
              <a:rPr lang="tr-TR" sz="800" dirty="0"/>
              <a:t>1. Hutchings M, Carlo-Stella C, Morschhauser F, et al. "Glofitamab Monotherapy in Relapsed or Refractory Large B-Cell Lymphoma: Extended Follow-Up from a Pivotal Phase II Study and Subgroup Analyses in Patients with Prior Chimeric Antigen Receptor T-Cell Therapy and by Baseline Total Metabolic Tumor Volume." ASH 2023; oral presentation (abstract #433). 2. COLUMVI US Prescribing Information. Available at: https://www.accessdata.fda.gov/drugsatfda_docs/label/2023/761309s000lbl.pdf.</a:t>
            </a:r>
          </a:p>
        </p:txBody>
      </p:sp>
    </p:spTree>
    <p:extLst>
      <p:ext uri="{BB962C8B-B14F-4D97-AF65-F5344CB8AC3E}">
        <p14:creationId xmlns:p14="http://schemas.microsoft.com/office/powerpoint/2010/main" val="23366391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
        <p:nvSpPr>
          <p:cNvPr id="2863" name="Google Shape;2863;p84"/>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r>
              <a:rPr lang="tr-TR" sz="2533" dirty="0">
                <a:solidFill>
                  <a:srgbClr val="0066CC"/>
                </a:solidFill>
              </a:rPr>
              <a:t>siklus 3'teki yanıta göre referans nokta analizi</a:t>
            </a:r>
            <a:r>
              <a:rPr lang="tr-TR" sz="2533" dirty="0"/>
              <a:t>: Uzatılmış takip süresi</a:t>
            </a:r>
          </a:p>
        </p:txBody>
      </p:sp>
      <p:sp>
        <p:nvSpPr>
          <p:cNvPr id="2864" name="Google Shape;2864;p84"/>
          <p:cNvSpPr/>
          <p:nvPr/>
        </p:nvSpPr>
        <p:spPr>
          <a:xfrm>
            <a:off x="543701" y="5621033"/>
            <a:ext cx="11132809" cy="465641"/>
          </a:xfrm>
          <a:prstGeom prst="round1Rect">
            <a:avLst>
              <a:gd name="adj" fmla="val 12046"/>
            </a:avLst>
          </a:prstGeom>
          <a:solidFill>
            <a:srgbClr val="DEEBF7"/>
          </a:solidFill>
          <a:ln>
            <a:noFill/>
          </a:ln>
        </p:spPr>
        <p:txBody>
          <a:bodyPr spcFirstLastPara="1" wrap="square" lIns="96000" tIns="96000" rIns="0" bIns="96000" anchor="ctr" anchorCtr="0">
            <a:noAutofit/>
          </a:bodyPr>
          <a:lstStyle/>
          <a:p>
            <a:pPr marL="609585" indent="-397923" algn="ctr">
              <a:buClr>
                <a:srgbClr val="0B41CD"/>
              </a:buClr>
              <a:buSzPts val="1100"/>
              <a:buFont typeface="Arial"/>
              <a:buChar char="•"/>
            </a:pPr>
            <a:r>
              <a:rPr lang="tr-TR" sz="1467" b="1" dirty="0">
                <a:solidFill>
                  <a:srgbClr val="000000"/>
                </a:solidFill>
                <a:latin typeface="Arial"/>
                <a:ea typeface="Arial"/>
                <a:cs typeface="Arial"/>
                <a:sym typeface="Arial"/>
              </a:rPr>
              <a:t>D3'te CR elde edilmiş olan hastaların büyük bir bölümünde 24 ay sonra progresyon gelişmemiş ve hastaların yaşamını sürdürdüğü kaydedilmiştir</a:t>
            </a:r>
            <a:r>
              <a:rPr lang="tr-TR" sz="1867" b="1" dirty="0">
                <a:solidFill>
                  <a:schemeClr val="lt1"/>
                </a:solidFill>
                <a:latin typeface="Arial"/>
                <a:ea typeface="Arial"/>
                <a:cs typeface="Arial"/>
                <a:sym typeface="Arial"/>
              </a:rPr>
              <a:t> </a:t>
            </a:r>
          </a:p>
        </p:txBody>
      </p:sp>
      <p:sp>
        <p:nvSpPr>
          <p:cNvPr id="2865" name="Google Shape;2865;p84"/>
          <p:cNvSpPr txBox="1">
            <a:spLocks noGrp="1"/>
          </p:cNvSpPr>
          <p:nvPr>
            <p:ph type="body" idx="2"/>
          </p:nvPr>
        </p:nvSpPr>
        <p:spPr>
          <a:xfrm>
            <a:off x="508000" y="6156667"/>
            <a:ext cx="7142400" cy="414800"/>
          </a:xfrm>
          <a:prstGeom prst="rect">
            <a:avLst/>
          </a:prstGeom>
          <a:noFill/>
          <a:ln>
            <a:noFill/>
          </a:ln>
        </p:spPr>
        <p:txBody>
          <a:bodyPr spcFirstLastPara="1" wrap="square" lIns="0" tIns="0" rIns="0" bIns="0" anchor="b" anchorCtr="0">
            <a:noAutofit/>
          </a:bodyPr>
          <a:lstStyle/>
          <a:p>
            <a:pPr marL="0" indent="0"/>
            <a:r>
              <a:rPr lang="tr-TR" dirty="0"/>
              <a:t>Klinik veri kesim tarihi: 4 Eylül 2023. Çalışmada geçen medyan süre: 32,1 ay (aralık: 0–43). *KM tahminleri. C, siklus; GA, güven aralığı; CR, tam yanıt; NE, hesaplanmamıştır; NR, yanıt vermeyen hasta; PFS, progresyonsuz sağkalım; PR, kısmi yanıt; OS, genel sağkalım; RP2D, önerilen Faz II dozu.</a:t>
            </a:r>
          </a:p>
        </p:txBody>
      </p:sp>
      <p:sp>
        <p:nvSpPr>
          <p:cNvPr id="2867" name="Google Shape;2867;p84"/>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868" name="Google Shape;2868;p84"/>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869" name="Google Shape;2869;p84"/>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870" name="Google Shape;2870;p84"/>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grpSp>
        <p:nvGrpSpPr>
          <p:cNvPr id="2871" name="Google Shape;2871;p84"/>
          <p:cNvGrpSpPr/>
          <p:nvPr/>
        </p:nvGrpSpPr>
        <p:grpSpPr>
          <a:xfrm>
            <a:off x="9709211" y="999193"/>
            <a:ext cx="2445600" cy="504424"/>
            <a:chOff x="7253169" y="996876"/>
            <a:chExt cx="1834200" cy="378318"/>
          </a:xfrm>
        </p:grpSpPr>
        <p:sp>
          <p:nvSpPr>
            <p:cNvPr id="2872" name="Google Shape;2872;p84"/>
            <p:cNvSpPr/>
            <p:nvPr/>
          </p:nvSpPr>
          <p:spPr>
            <a:xfrm rot="2984462">
              <a:off x="8814386" y="1105662"/>
              <a:ext cx="223291" cy="223942"/>
            </a:xfrm>
            <a:prstGeom prst="rect">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600"/>
              </a:pPr>
              <a:endParaRPr sz="2133" i="1" dirty="0">
                <a:solidFill>
                  <a:srgbClr val="FFFFFF"/>
                </a:solidFill>
                <a:latin typeface="Arial"/>
                <a:ea typeface="Arial"/>
                <a:cs typeface="Arial"/>
                <a:sym typeface="Arial"/>
              </a:endParaRPr>
            </a:p>
          </p:txBody>
        </p:sp>
        <p:sp>
          <p:nvSpPr>
            <p:cNvPr id="2873" name="Google Shape;2873;p84"/>
            <p:cNvSpPr/>
            <p:nvPr/>
          </p:nvSpPr>
          <p:spPr>
            <a:xfrm flipH="1">
              <a:off x="7253169" y="996876"/>
              <a:ext cx="1834200" cy="239700"/>
            </a:xfrm>
            <a:prstGeom prst="parallelogram">
              <a:avLst>
                <a:gd name="adj" fmla="val 13389"/>
              </a:avLst>
            </a:prstGeom>
            <a:solidFill>
              <a:srgbClr val="5683F6"/>
            </a:solidFill>
            <a:ln w="25400" cap="flat" cmpd="sng">
              <a:solidFill>
                <a:srgbClr val="5683F6"/>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050"/>
              </a:pPr>
              <a:r>
                <a:rPr lang="tr-TR" sz="1400" i="1" dirty="0">
                  <a:solidFill>
                    <a:srgbClr val="FFFFFF"/>
                  </a:solidFill>
                  <a:latin typeface="Arial"/>
                  <a:ea typeface="Arial"/>
                  <a:cs typeface="Arial"/>
                  <a:sym typeface="Arial"/>
                </a:rPr>
                <a:t>Glofitamab RP2D</a:t>
              </a:r>
            </a:p>
          </p:txBody>
        </p:sp>
      </p:grpSp>
      <p:graphicFrame>
        <p:nvGraphicFramePr>
          <p:cNvPr id="2874" name="Google Shape;2874;p84"/>
          <p:cNvGraphicFramePr/>
          <p:nvPr/>
        </p:nvGraphicFramePr>
        <p:xfrm>
          <a:off x="505326" y="4380745"/>
          <a:ext cx="5515900" cy="1154400"/>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3862500">
                  <a:extLst>
                    <a:ext uri="{9D8B030D-6E8A-4147-A177-3AD203B41FA5}">
                      <a16:colId xmlns:a16="http://schemas.microsoft.com/office/drawing/2014/main" val="20000"/>
                    </a:ext>
                  </a:extLst>
                </a:gridCol>
                <a:gridCol w="1653400">
                  <a:extLst>
                    <a:ext uri="{9D8B030D-6E8A-4147-A177-3AD203B41FA5}">
                      <a16:colId xmlns:a16="http://schemas.microsoft.com/office/drawing/2014/main" val="20001"/>
                    </a:ext>
                  </a:extLst>
                </a:gridCol>
              </a:tblGrid>
              <a:tr h="495040">
                <a:tc>
                  <a:txBody>
                    <a:bodyPr/>
                    <a:lstStyle/>
                    <a:p>
                      <a:pPr marL="0" marR="0" lvl="0" indent="0" algn="l" rtl="0">
                        <a:lnSpc>
                          <a:spcPct val="100000"/>
                        </a:lnSpc>
                        <a:spcBef>
                          <a:spcPts val="0"/>
                        </a:spcBef>
                        <a:spcAft>
                          <a:spcPts val="0"/>
                        </a:spcAft>
                        <a:buClr>
                          <a:srgbClr val="FFFFFF"/>
                        </a:buClr>
                        <a:buSzPts val="1100"/>
                        <a:buFont typeface="Arial"/>
                        <a:buNone/>
                      </a:pPr>
                      <a:r>
                        <a:rPr lang="tr-TR" sz="1500" b="1" u="none" strike="noStrike" cap="none" dirty="0">
                          <a:solidFill>
                            <a:srgbClr val="FFFFFF"/>
                          </a:solidFill>
                          <a:latin typeface="Arial"/>
                          <a:ea typeface="Arial"/>
                          <a:cs typeface="Arial"/>
                          <a:sym typeface="Arial"/>
                        </a:rPr>
                        <a:t>C3'te CR elde edilen hastalarda  referans PFS*</a:t>
                      </a:r>
                    </a:p>
                  </a:txBody>
                  <a:tcPr marL="109733" marR="109733" marT="24000" marB="2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100"/>
                        <a:buFont typeface="Arial"/>
                        <a:buNone/>
                      </a:pPr>
                      <a:r>
                        <a:rPr lang="tr-TR" sz="1500" b="1" u="none" strike="noStrike" cap="none" dirty="0">
                          <a:solidFill>
                            <a:srgbClr val="FFFFFF"/>
                          </a:solidFill>
                          <a:latin typeface="Arial"/>
                          <a:ea typeface="Arial"/>
                          <a:cs typeface="Arial"/>
                          <a:sym typeface="Arial"/>
                        </a:rPr>
                        <a:t>N=44</a:t>
                      </a:r>
                    </a:p>
                  </a:txBody>
                  <a:tcPr marL="109733" marR="109733" marT="24000" marB="2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41CD"/>
                    </a:solidFill>
                  </a:tcPr>
                </a:tc>
                <a:extLst>
                  <a:ext uri="{0D108BD9-81ED-4DB2-BD59-A6C34878D82A}">
                    <a16:rowId xmlns:a16="http://schemas.microsoft.com/office/drawing/2014/main" val="10000"/>
                  </a:ext>
                </a:extLst>
              </a:tr>
              <a:tr h="319520">
                <a:tc>
                  <a:txBody>
                    <a:bodyPr/>
                    <a:lstStyle/>
                    <a:p>
                      <a:pPr marL="0" marR="0" lvl="0" indent="0" algn="l" rtl="0">
                        <a:lnSpc>
                          <a:spcPct val="100000"/>
                        </a:lnSpc>
                        <a:spcBef>
                          <a:spcPts val="0"/>
                        </a:spcBef>
                        <a:spcAft>
                          <a:spcPts val="0"/>
                        </a:spcAft>
                        <a:buClr>
                          <a:srgbClr val="000000"/>
                        </a:buClr>
                        <a:buSzPts val="1100"/>
                        <a:buFont typeface="Arial"/>
                        <a:buNone/>
                      </a:pPr>
                      <a:r>
                        <a:rPr lang="tr-TR" sz="1500" u="none" strike="noStrike" cap="none" dirty="0"/>
                        <a:t>Medyan PFS, </a:t>
                      </a:r>
                      <a:r>
                        <a:rPr lang="tr-TR" sz="1500" u="none" strike="noStrike" cap="none" dirty="0">
                          <a:solidFill>
                            <a:srgbClr val="000000"/>
                          </a:solidFill>
                          <a:latin typeface="Arial"/>
                          <a:ea typeface="Arial"/>
                          <a:cs typeface="Arial"/>
                          <a:sym typeface="Arial"/>
                        </a:rPr>
                        <a:t>ay (%95 GA)</a:t>
                      </a:r>
                    </a:p>
                  </a:txBody>
                  <a:tcPr marL="91200" marR="91200" marT="48000" marB="48000" anchor="ctr">
                    <a:lnL w="9525" cap="flat" cmpd="sng">
                      <a:solidFill>
                        <a:srgbClr val="000000">
                          <a:alpha val="0"/>
                        </a:srgbClr>
                      </a:solidFill>
                      <a:prstDash val="solid"/>
                      <a:round/>
                      <a:headEnd type="none" w="sm" len="sm"/>
                      <a:tailEnd type="none" w="sm" len="sm"/>
                    </a:lnL>
                    <a:lnR w="12700" cap="flat" cmpd="sng">
                      <a:solidFill>
                        <a:srgbClr val="0B41C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CDAD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tr-TR" sz="1500" b="0" u="none" strike="noStrike" cap="none" dirty="0">
                          <a:solidFill>
                            <a:srgbClr val="000000"/>
                          </a:solidFill>
                          <a:latin typeface="Arial"/>
                          <a:ea typeface="Arial"/>
                          <a:cs typeface="Arial"/>
                          <a:sym typeface="Arial"/>
                        </a:rPr>
                        <a:t>31,1 (22,4–NE)</a:t>
                      </a:r>
                    </a:p>
                  </a:txBody>
                  <a:tcPr marL="91200" marR="91200" marT="48000" marB="48000" anchor="ctr">
                    <a:lnL w="12700" cap="flat" cmpd="sng">
                      <a:solidFill>
                        <a:srgbClr val="0B41C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CDADA"/>
                      </a:solidFill>
                      <a:prstDash val="solid"/>
                      <a:round/>
                      <a:headEnd type="none" w="sm" len="sm"/>
                      <a:tailEnd type="none" w="sm" len="sm"/>
                    </a:lnB>
                  </a:tcPr>
                </a:tc>
                <a:extLst>
                  <a:ext uri="{0D108BD9-81ED-4DB2-BD59-A6C34878D82A}">
                    <a16:rowId xmlns:a16="http://schemas.microsoft.com/office/drawing/2014/main" val="10001"/>
                  </a:ext>
                </a:extLst>
              </a:tr>
              <a:tr h="319520">
                <a:tc>
                  <a:txBody>
                    <a:bodyPr/>
                    <a:lstStyle/>
                    <a:p>
                      <a:pPr marL="0" marR="0" lvl="0" indent="0" algn="l" rtl="0">
                        <a:lnSpc>
                          <a:spcPct val="100000"/>
                        </a:lnSpc>
                        <a:spcBef>
                          <a:spcPts val="0"/>
                        </a:spcBef>
                        <a:spcAft>
                          <a:spcPts val="0"/>
                        </a:spcAft>
                        <a:buClr>
                          <a:srgbClr val="000000"/>
                        </a:buClr>
                        <a:buSzPts val="1100"/>
                        <a:buFont typeface="Arial"/>
                        <a:buNone/>
                      </a:pPr>
                      <a:r>
                        <a:rPr lang="tr-TR" sz="1500" u="none" strike="noStrike" cap="none" dirty="0">
                          <a:solidFill>
                            <a:srgbClr val="000000"/>
                          </a:solidFill>
                          <a:latin typeface="Arial"/>
                          <a:ea typeface="Arial"/>
                          <a:cs typeface="Arial"/>
                          <a:sym typeface="Arial"/>
                        </a:rPr>
                        <a:t>24 aylık PFS oranı, </a:t>
                      </a:r>
                      <a:r>
                        <a:rPr lang="tr-TR" sz="1500" b="0" u="none" strike="noStrike" cap="none" dirty="0">
                          <a:solidFill>
                            <a:srgbClr val="000000"/>
                          </a:solidFill>
                          <a:latin typeface="Arial"/>
                          <a:ea typeface="Arial"/>
                          <a:cs typeface="Arial"/>
                          <a:sym typeface="Arial"/>
                        </a:rPr>
                        <a:t>% (%95 GA)</a:t>
                      </a:r>
                    </a:p>
                  </a:txBody>
                  <a:tcPr marL="91200" marR="91200" marT="48000" marB="48000" anchor="ctr">
                    <a:lnL w="9525" cap="flat" cmpd="sng">
                      <a:solidFill>
                        <a:srgbClr val="000000">
                          <a:alpha val="0"/>
                        </a:srgbClr>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DCDADA"/>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tr-TR" sz="1500" b="1" u="none" strike="noStrike" cap="none" dirty="0">
                          <a:solidFill>
                            <a:srgbClr val="000000"/>
                          </a:solidFill>
                        </a:rPr>
                        <a:t>63,5 </a:t>
                      </a:r>
                      <a:r>
                        <a:rPr lang="tr-TR" sz="1500" u="none" strike="noStrike" cap="none" dirty="0">
                          <a:solidFill>
                            <a:srgbClr val="000000"/>
                          </a:solidFill>
                        </a:rPr>
                        <a:t>(47,5–79,6) </a:t>
                      </a:r>
                    </a:p>
                  </a:txBody>
                  <a:tcPr marL="91200" marR="91200" marT="48000" marB="48000" anchor="ctr">
                    <a:lnL w="12700" cap="flat" cmpd="sng">
                      <a:solidFill>
                        <a:srgbClr val="0B41C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CDADA"/>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875" name="Google Shape;2875;p84"/>
          <p:cNvGraphicFramePr/>
          <p:nvPr/>
        </p:nvGraphicFramePr>
        <p:xfrm>
          <a:off x="6170781" y="4380745"/>
          <a:ext cx="5515900" cy="1154400"/>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3734233">
                  <a:extLst>
                    <a:ext uri="{9D8B030D-6E8A-4147-A177-3AD203B41FA5}">
                      <a16:colId xmlns:a16="http://schemas.microsoft.com/office/drawing/2014/main" val="20000"/>
                    </a:ext>
                  </a:extLst>
                </a:gridCol>
                <a:gridCol w="1781667">
                  <a:extLst>
                    <a:ext uri="{9D8B030D-6E8A-4147-A177-3AD203B41FA5}">
                      <a16:colId xmlns:a16="http://schemas.microsoft.com/office/drawing/2014/main" val="20001"/>
                    </a:ext>
                  </a:extLst>
                </a:gridCol>
              </a:tblGrid>
              <a:tr h="495040">
                <a:tc>
                  <a:txBody>
                    <a:bodyPr/>
                    <a:lstStyle/>
                    <a:p>
                      <a:pPr marL="0" marR="0" lvl="0" indent="0" algn="l" rtl="0">
                        <a:lnSpc>
                          <a:spcPct val="100000"/>
                        </a:lnSpc>
                        <a:spcBef>
                          <a:spcPts val="0"/>
                        </a:spcBef>
                        <a:spcAft>
                          <a:spcPts val="0"/>
                        </a:spcAft>
                        <a:buClr>
                          <a:srgbClr val="FFFFFF"/>
                        </a:buClr>
                        <a:buSzPts val="1100"/>
                        <a:buFont typeface="Arial"/>
                        <a:buNone/>
                      </a:pPr>
                      <a:r>
                        <a:rPr lang="tr-TR" sz="1500" b="1" u="none" strike="noStrike" cap="none" dirty="0">
                          <a:solidFill>
                            <a:srgbClr val="FFFFFF"/>
                          </a:solidFill>
                          <a:latin typeface="Arial"/>
                          <a:ea typeface="Arial"/>
                          <a:cs typeface="Arial"/>
                          <a:sym typeface="Arial"/>
                        </a:rPr>
                        <a:t>C3'te CR elde edilen hastalarda</a:t>
                      </a:r>
                      <a:r>
                        <a:rPr lang="tr-TR" sz="1500" b="1" u="none" strike="noStrike" cap="none" baseline="0" dirty="0">
                          <a:solidFill>
                            <a:srgbClr val="FFFFFF"/>
                          </a:solidFill>
                          <a:latin typeface="Arial"/>
                          <a:ea typeface="Arial"/>
                          <a:cs typeface="Arial"/>
                          <a:sym typeface="Arial"/>
                        </a:rPr>
                        <a:t> </a:t>
                      </a:r>
                      <a:r>
                        <a:rPr lang="tr-TR" sz="1500" b="1" u="none" strike="noStrike" cap="none" dirty="0">
                          <a:solidFill>
                            <a:srgbClr val="FFFFFF"/>
                          </a:solidFill>
                          <a:latin typeface="Arial"/>
                          <a:ea typeface="Arial"/>
                          <a:cs typeface="Arial"/>
                          <a:sym typeface="Arial"/>
                        </a:rPr>
                        <a:t>referans OS*</a:t>
                      </a:r>
                    </a:p>
                  </a:txBody>
                  <a:tcPr marL="109733" marR="109733" marT="24000" marB="2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FFFFFF"/>
                        </a:buClr>
                        <a:buSzPts val="1100"/>
                        <a:buFont typeface="Arial"/>
                        <a:buNone/>
                      </a:pPr>
                      <a:r>
                        <a:rPr lang="tr-TR" sz="1500" b="1" u="none" strike="noStrike" cap="none" dirty="0">
                          <a:solidFill>
                            <a:srgbClr val="FFFFFF"/>
                          </a:solidFill>
                          <a:latin typeface="Arial"/>
                          <a:ea typeface="Arial"/>
                          <a:cs typeface="Arial"/>
                          <a:sym typeface="Arial"/>
                        </a:rPr>
                        <a:t>N=44</a:t>
                      </a:r>
                    </a:p>
                  </a:txBody>
                  <a:tcPr marL="109733" marR="109733" marT="24000" marB="2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41CD"/>
                    </a:solidFill>
                  </a:tcPr>
                </a:tc>
                <a:extLst>
                  <a:ext uri="{0D108BD9-81ED-4DB2-BD59-A6C34878D82A}">
                    <a16:rowId xmlns:a16="http://schemas.microsoft.com/office/drawing/2014/main" val="10000"/>
                  </a:ext>
                </a:extLst>
              </a:tr>
              <a:tr h="319520">
                <a:tc>
                  <a:txBody>
                    <a:bodyPr/>
                    <a:lstStyle/>
                    <a:p>
                      <a:pPr marL="0" marR="0" lvl="0" indent="0" algn="l" rtl="0">
                        <a:lnSpc>
                          <a:spcPct val="100000"/>
                        </a:lnSpc>
                        <a:spcBef>
                          <a:spcPts val="0"/>
                        </a:spcBef>
                        <a:spcAft>
                          <a:spcPts val="0"/>
                        </a:spcAft>
                        <a:buClr>
                          <a:srgbClr val="000000"/>
                        </a:buClr>
                        <a:buSzPts val="1100"/>
                        <a:buFont typeface="Arial"/>
                        <a:buNone/>
                      </a:pPr>
                      <a:r>
                        <a:rPr lang="tr-TR" sz="1500" u="none" strike="noStrike" cap="none" dirty="0"/>
                        <a:t>Medyan OS, </a:t>
                      </a:r>
                      <a:r>
                        <a:rPr lang="tr-TR" sz="1500" u="none" strike="noStrike" cap="none" dirty="0">
                          <a:solidFill>
                            <a:srgbClr val="000000"/>
                          </a:solidFill>
                          <a:latin typeface="Arial"/>
                          <a:ea typeface="Arial"/>
                          <a:cs typeface="Arial"/>
                          <a:sym typeface="Arial"/>
                        </a:rPr>
                        <a:t>ay (%95 GA)</a:t>
                      </a:r>
                    </a:p>
                  </a:txBody>
                  <a:tcPr marL="91200" marR="91200" marT="48000" marB="48000" anchor="ctr">
                    <a:lnL w="9525" cap="flat" cmpd="sng">
                      <a:solidFill>
                        <a:srgbClr val="000000">
                          <a:alpha val="0"/>
                        </a:srgbClr>
                      </a:solidFill>
                      <a:prstDash val="solid"/>
                      <a:round/>
                      <a:headEnd type="none" w="sm" len="sm"/>
                      <a:tailEnd type="none" w="sm" len="sm"/>
                    </a:lnL>
                    <a:lnR w="12700" cap="flat" cmpd="sng">
                      <a:solidFill>
                        <a:srgbClr val="0B41C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tr-TR" sz="1500" u="none" strike="noStrike" cap="none" dirty="0"/>
                        <a:t>NE (</a:t>
                      </a:r>
                      <a:r>
                        <a:rPr lang="tr-TR" sz="1500" b="0" u="none" strike="noStrike" cap="none" dirty="0">
                          <a:solidFill>
                            <a:srgbClr val="000000"/>
                          </a:solidFill>
                          <a:latin typeface="Arial"/>
                          <a:ea typeface="Arial"/>
                          <a:cs typeface="Arial"/>
                          <a:sym typeface="Arial"/>
                        </a:rPr>
                        <a:t>NE</a:t>
                      </a:r>
                      <a:r>
                        <a:rPr lang="tr-TR" sz="1500" u="none" strike="noStrike" cap="none" dirty="0"/>
                        <a:t>)</a:t>
                      </a:r>
                    </a:p>
                  </a:txBody>
                  <a:tcPr marL="91200" marR="91200" marT="48000" marB="48000" anchor="ctr">
                    <a:lnL w="12700" cap="flat" cmpd="sng">
                      <a:solidFill>
                        <a:srgbClr val="0B41C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319520">
                <a:tc>
                  <a:txBody>
                    <a:bodyPr/>
                    <a:lstStyle/>
                    <a:p>
                      <a:pPr marL="0" marR="0" lvl="0" indent="0" algn="l" rtl="0">
                        <a:lnSpc>
                          <a:spcPct val="100000"/>
                        </a:lnSpc>
                        <a:spcBef>
                          <a:spcPts val="0"/>
                        </a:spcBef>
                        <a:spcAft>
                          <a:spcPts val="0"/>
                        </a:spcAft>
                        <a:buClr>
                          <a:srgbClr val="000000"/>
                        </a:buClr>
                        <a:buSzPts val="1100"/>
                        <a:buFont typeface="Arial"/>
                        <a:buNone/>
                      </a:pPr>
                      <a:r>
                        <a:rPr lang="tr-TR" sz="1500" b="0" u="none" strike="noStrike" cap="none" dirty="0">
                          <a:solidFill>
                            <a:srgbClr val="000000"/>
                          </a:solidFill>
                          <a:latin typeface="Arial"/>
                          <a:ea typeface="Arial"/>
                          <a:cs typeface="Arial"/>
                          <a:sym typeface="Arial"/>
                        </a:rPr>
                        <a:t>24 aylık OS oranı, % (%95 GA)</a:t>
                      </a:r>
                    </a:p>
                  </a:txBody>
                  <a:tcPr marL="91200" marR="91200" marT="48000" marB="48000" anchor="ctr">
                    <a:lnL w="9525" cap="flat" cmpd="sng">
                      <a:solidFill>
                        <a:srgbClr val="000000">
                          <a:alpha val="0"/>
                        </a:srgbClr>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tr-TR" sz="1500" b="1" u="none" strike="noStrike" cap="none" dirty="0">
                          <a:solidFill>
                            <a:srgbClr val="000000"/>
                          </a:solidFill>
                        </a:rPr>
                        <a:t>73,4 </a:t>
                      </a:r>
                      <a:r>
                        <a:rPr lang="tr-TR" sz="1500" u="none" strike="noStrike" cap="none" dirty="0">
                          <a:solidFill>
                            <a:srgbClr val="000000"/>
                          </a:solidFill>
                        </a:rPr>
                        <a:t>(59,9</a:t>
                      </a:r>
                      <a:r>
                        <a:rPr lang="tr-TR" sz="1500" b="0" u="none" strike="noStrike" cap="none" dirty="0">
                          <a:solidFill>
                            <a:srgbClr val="000000"/>
                          </a:solidFill>
                          <a:latin typeface="Arial"/>
                          <a:ea typeface="Arial"/>
                          <a:cs typeface="Arial"/>
                          <a:sym typeface="Arial"/>
                        </a:rPr>
                        <a:t>–87,0</a:t>
                      </a:r>
                      <a:r>
                        <a:rPr lang="tr-TR" sz="1500" u="none" strike="noStrike" cap="none" dirty="0">
                          <a:solidFill>
                            <a:srgbClr val="000000"/>
                          </a:solidFill>
                        </a:rPr>
                        <a:t>)</a:t>
                      </a:r>
                    </a:p>
                  </a:txBody>
                  <a:tcPr marL="91200" marR="91200" marT="48000" marB="48000" anchor="ctr">
                    <a:lnL w="12700" cap="flat" cmpd="sng">
                      <a:solidFill>
                        <a:srgbClr val="0B41C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876" name="Google Shape;2876;p84"/>
          <p:cNvGraphicFramePr/>
          <p:nvPr/>
        </p:nvGraphicFramePr>
        <p:xfrm>
          <a:off x="509135" y="1460387"/>
          <a:ext cx="5482600" cy="2815301"/>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5482600">
                  <a:extLst>
                    <a:ext uri="{9D8B030D-6E8A-4147-A177-3AD203B41FA5}">
                      <a16:colId xmlns:a16="http://schemas.microsoft.com/office/drawing/2014/main" val="20000"/>
                    </a:ext>
                  </a:extLst>
                </a:gridCol>
              </a:tblGrid>
              <a:tr h="337100">
                <a:tc>
                  <a:txBody>
                    <a:bodyPr/>
                    <a:lstStyle/>
                    <a:p>
                      <a:pPr marL="0" marR="0" lvl="0" indent="0" algn="l" rtl="0">
                        <a:lnSpc>
                          <a:spcPct val="100000"/>
                        </a:lnSpc>
                        <a:spcBef>
                          <a:spcPts val="0"/>
                        </a:spcBef>
                        <a:spcAft>
                          <a:spcPts val="0"/>
                        </a:spcAft>
                        <a:buClr>
                          <a:srgbClr val="000000"/>
                        </a:buClr>
                        <a:buSzPts val="1100"/>
                        <a:buFont typeface="Arial"/>
                        <a:buNone/>
                      </a:pPr>
                      <a:endParaRPr sz="1500" b="0" u="none" strike="noStrike" cap="none" dirty="0">
                        <a:solidFill>
                          <a:srgbClr val="FFFFFF"/>
                        </a:solidFill>
                        <a:latin typeface="Arial"/>
                        <a:ea typeface="Arial"/>
                        <a:cs typeface="Arial"/>
                        <a:sym typeface="Arial"/>
                      </a:endParaRPr>
                    </a:p>
                  </a:txBody>
                  <a:tcPr marL="109767" marR="109767" marT="54867" marB="548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9050" cap="flat" cmpd="sng">
                      <a:solidFill>
                        <a:srgbClr val="0B41C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76967">
                <a:tc>
                  <a:txBody>
                    <a:bodyPr/>
                    <a:lstStyle/>
                    <a:p>
                      <a:pPr marL="0" marR="0" lvl="0" indent="0" algn="l" rtl="0">
                        <a:lnSpc>
                          <a:spcPct val="100000"/>
                        </a:lnSpc>
                        <a:spcBef>
                          <a:spcPts val="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txBody>
                  <a:tcPr marL="109767" marR="109767" marT="54867" marB="548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77" name="Google Shape;2877;p84"/>
          <p:cNvSpPr/>
          <p:nvPr/>
        </p:nvSpPr>
        <p:spPr>
          <a:xfrm>
            <a:off x="509132" y="1367920"/>
            <a:ext cx="5482400" cy="2684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FFFFFF"/>
              </a:buClr>
              <a:buSzPts val="1400"/>
            </a:pPr>
            <a:r>
              <a:rPr lang="tr-TR" sz="1867" b="1" dirty="0">
                <a:solidFill>
                  <a:srgbClr val="FFFFFF"/>
                </a:solidFill>
                <a:latin typeface="Arial"/>
                <a:ea typeface="Arial"/>
                <a:cs typeface="Arial"/>
                <a:sym typeface="Arial"/>
              </a:rPr>
              <a:t>PFS</a:t>
            </a:r>
          </a:p>
        </p:txBody>
      </p:sp>
      <p:graphicFrame>
        <p:nvGraphicFramePr>
          <p:cNvPr id="2878" name="Google Shape;2878;p84"/>
          <p:cNvGraphicFramePr/>
          <p:nvPr/>
        </p:nvGraphicFramePr>
        <p:xfrm>
          <a:off x="6162313" y="1460387"/>
          <a:ext cx="5482600" cy="2815301"/>
        </p:xfrm>
        <a:graphic>
          <a:graphicData uri="http://schemas.openxmlformats.org/drawingml/2006/table">
            <a:tbl>
              <a:tblPr>
                <a:gradFill>
                  <a:gsLst>
                    <a:gs pos="0">
                      <a:srgbClr val="FFFFFF"/>
                    </a:gs>
                    <a:gs pos="50000">
                      <a:srgbClr val="FBFBFE"/>
                    </a:gs>
                    <a:gs pos="100000">
                      <a:srgbClr val="FAFBFD"/>
                    </a:gs>
                  </a:gsLst>
                  <a:lin ang="5400012" scaled="0"/>
                </a:gradFill>
              </a:tblPr>
              <a:tblGrid>
                <a:gridCol w="5482600">
                  <a:extLst>
                    <a:ext uri="{9D8B030D-6E8A-4147-A177-3AD203B41FA5}">
                      <a16:colId xmlns:a16="http://schemas.microsoft.com/office/drawing/2014/main" val="20000"/>
                    </a:ext>
                  </a:extLst>
                </a:gridCol>
              </a:tblGrid>
              <a:tr h="337100">
                <a:tc>
                  <a:txBody>
                    <a:bodyPr/>
                    <a:lstStyle/>
                    <a:p>
                      <a:pPr marL="0" marR="0" lvl="0" indent="0" algn="l" rtl="0">
                        <a:lnSpc>
                          <a:spcPct val="100000"/>
                        </a:lnSpc>
                        <a:spcBef>
                          <a:spcPts val="0"/>
                        </a:spcBef>
                        <a:spcAft>
                          <a:spcPts val="0"/>
                        </a:spcAft>
                        <a:buClr>
                          <a:srgbClr val="000000"/>
                        </a:buClr>
                        <a:buSzPts val="1100"/>
                        <a:buFont typeface="Arial"/>
                        <a:buNone/>
                      </a:pPr>
                      <a:endParaRPr sz="1500" b="0" u="none" strike="noStrike" cap="none" dirty="0">
                        <a:solidFill>
                          <a:srgbClr val="FFFFFF"/>
                        </a:solidFill>
                        <a:latin typeface="Arial"/>
                        <a:ea typeface="Arial"/>
                        <a:cs typeface="Arial"/>
                        <a:sym typeface="Arial"/>
                      </a:endParaRPr>
                    </a:p>
                  </a:txBody>
                  <a:tcPr marL="109767" marR="109767" marT="54867" marB="548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19050" cap="flat" cmpd="sng">
                      <a:solidFill>
                        <a:srgbClr val="0B41C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76967">
                <a:tc>
                  <a:txBody>
                    <a:bodyPr/>
                    <a:lstStyle/>
                    <a:p>
                      <a:pPr marL="0" marR="0" lvl="0" indent="0" algn="l" rtl="0">
                        <a:lnSpc>
                          <a:spcPct val="100000"/>
                        </a:lnSpc>
                        <a:spcBef>
                          <a:spcPts val="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endParaRPr sz="1500" b="0" i="0" u="none" strike="noStrike" cap="none" dirty="0">
                        <a:solidFill>
                          <a:srgbClr val="000000"/>
                        </a:solidFill>
                        <a:latin typeface="Arial"/>
                        <a:ea typeface="Arial"/>
                        <a:cs typeface="Arial"/>
                        <a:sym typeface="Arial"/>
                      </a:endParaRPr>
                    </a:p>
                  </a:txBody>
                  <a:tcPr marL="109767" marR="109767" marT="54867" marB="54867" anchor="ctr">
                    <a:lnL w="19050" cap="flat" cmpd="sng">
                      <a:solidFill>
                        <a:srgbClr val="0B41CD"/>
                      </a:solidFill>
                      <a:prstDash val="solid"/>
                      <a:round/>
                      <a:headEnd type="none" w="sm" len="sm"/>
                      <a:tailEnd type="none" w="sm" len="sm"/>
                    </a:lnL>
                    <a:lnR w="19050" cap="flat" cmpd="sng">
                      <a:solidFill>
                        <a:srgbClr val="0B41C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79" name="Google Shape;2879;p84"/>
          <p:cNvSpPr/>
          <p:nvPr/>
        </p:nvSpPr>
        <p:spPr>
          <a:xfrm>
            <a:off x="6162313" y="1367920"/>
            <a:ext cx="5482400" cy="2696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FFFFFF"/>
              </a:buClr>
              <a:buSzPts val="1400"/>
            </a:pPr>
            <a:r>
              <a:rPr lang="tr-TR" sz="1867" b="1" dirty="0">
                <a:solidFill>
                  <a:srgbClr val="FFFFFF"/>
                </a:solidFill>
                <a:latin typeface="Arial"/>
                <a:ea typeface="Arial"/>
                <a:cs typeface="Arial"/>
                <a:sym typeface="Arial"/>
              </a:rPr>
              <a:t>OS</a:t>
            </a:r>
          </a:p>
        </p:txBody>
      </p:sp>
      <p:sp>
        <p:nvSpPr>
          <p:cNvPr id="2880" name="Google Shape;2880;p84"/>
          <p:cNvSpPr/>
          <p:nvPr/>
        </p:nvSpPr>
        <p:spPr>
          <a:xfrm>
            <a:off x="1187015" y="1825562"/>
            <a:ext cx="4530115" cy="1644788"/>
          </a:xfrm>
          <a:custGeom>
            <a:avLst/>
            <a:gdLst/>
            <a:ahLst/>
            <a:cxnLst/>
            <a:rect l="l" t="t" r="r" b="b"/>
            <a:pathLst>
              <a:path w="3397586" h="1233591" extrusionOk="0">
                <a:moveTo>
                  <a:pt x="0" y="0"/>
                </a:moveTo>
                <a:lnTo>
                  <a:pt x="0" y="1233591"/>
                </a:lnTo>
                <a:lnTo>
                  <a:pt x="3397587" y="123359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2881" name="Google Shape;2881;p84"/>
          <p:cNvGrpSpPr/>
          <p:nvPr/>
        </p:nvGrpSpPr>
        <p:grpSpPr>
          <a:xfrm>
            <a:off x="1139618" y="1867483"/>
            <a:ext cx="47396" cy="1619703"/>
            <a:chOff x="1123134" y="1502620"/>
            <a:chExt cx="35547" cy="1214777"/>
          </a:xfrm>
        </p:grpSpPr>
        <p:sp>
          <p:nvSpPr>
            <p:cNvPr id="2882" name="Google Shape;2882;p84"/>
            <p:cNvSpPr/>
            <p:nvPr/>
          </p:nvSpPr>
          <p:spPr>
            <a:xfrm>
              <a:off x="1123387" y="2704771"/>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83" name="Google Shape;2883;p84"/>
            <p:cNvSpPr/>
            <p:nvPr/>
          </p:nvSpPr>
          <p:spPr>
            <a:xfrm>
              <a:off x="1123134" y="2464366"/>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84" name="Google Shape;2884;p84"/>
            <p:cNvSpPr/>
            <p:nvPr/>
          </p:nvSpPr>
          <p:spPr>
            <a:xfrm>
              <a:off x="1123134" y="2223961"/>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85" name="Google Shape;2885;p84"/>
            <p:cNvSpPr/>
            <p:nvPr/>
          </p:nvSpPr>
          <p:spPr>
            <a:xfrm>
              <a:off x="1123134" y="1983556"/>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86" name="Google Shape;2886;p84"/>
            <p:cNvSpPr/>
            <p:nvPr/>
          </p:nvSpPr>
          <p:spPr>
            <a:xfrm>
              <a:off x="1123134" y="1743025"/>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87" name="Google Shape;2887;p84"/>
            <p:cNvSpPr/>
            <p:nvPr/>
          </p:nvSpPr>
          <p:spPr>
            <a:xfrm>
              <a:off x="1123387" y="1502620"/>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888" name="Google Shape;2888;p84"/>
          <p:cNvGrpSpPr/>
          <p:nvPr/>
        </p:nvGrpSpPr>
        <p:grpSpPr>
          <a:xfrm>
            <a:off x="1187015" y="3470352"/>
            <a:ext cx="4499307" cy="46801"/>
            <a:chOff x="1158682" y="2704771"/>
            <a:chExt cx="3374480" cy="35101"/>
          </a:xfrm>
        </p:grpSpPr>
        <p:sp>
          <p:nvSpPr>
            <p:cNvPr id="2889" name="Google Shape;2889;p84"/>
            <p:cNvSpPr/>
            <p:nvPr/>
          </p:nvSpPr>
          <p:spPr>
            <a:xfrm>
              <a:off x="1158682"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0" name="Google Shape;2890;p84"/>
            <p:cNvSpPr/>
            <p:nvPr/>
          </p:nvSpPr>
          <p:spPr>
            <a:xfrm>
              <a:off x="1417174"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1" name="Google Shape;2891;p84"/>
            <p:cNvSpPr/>
            <p:nvPr/>
          </p:nvSpPr>
          <p:spPr>
            <a:xfrm>
              <a:off x="1675792"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2" name="Google Shape;2892;p84"/>
            <p:cNvSpPr/>
            <p:nvPr/>
          </p:nvSpPr>
          <p:spPr>
            <a:xfrm>
              <a:off x="193441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3" name="Google Shape;2893;p84"/>
            <p:cNvSpPr/>
            <p:nvPr/>
          </p:nvSpPr>
          <p:spPr>
            <a:xfrm>
              <a:off x="2193029"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4" name="Google Shape;2894;p84"/>
            <p:cNvSpPr/>
            <p:nvPr/>
          </p:nvSpPr>
          <p:spPr>
            <a:xfrm>
              <a:off x="245164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5" name="Google Shape;2895;p84"/>
            <p:cNvSpPr/>
            <p:nvPr/>
          </p:nvSpPr>
          <p:spPr>
            <a:xfrm>
              <a:off x="2710265"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6" name="Google Shape;2896;p84"/>
            <p:cNvSpPr/>
            <p:nvPr/>
          </p:nvSpPr>
          <p:spPr>
            <a:xfrm>
              <a:off x="2968883"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7" name="Google Shape;2897;p84"/>
            <p:cNvSpPr/>
            <p:nvPr/>
          </p:nvSpPr>
          <p:spPr>
            <a:xfrm>
              <a:off x="3227375"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8" name="Google Shape;2898;p84"/>
            <p:cNvSpPr/>
            <p:nvPr/>
          </p:nvSpPr>
          <p:spPr>
            <a:xfrm>
              <a:off x="3485993"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899" name="Google Shape;2899;p84"/>
            <p:cNvSpPr/>
            <p:nvPr/>
          </p:nvSpPr>
          <p:spPr>
            <a:xfrm>
              <a:off x="3744611"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00" name="Google Shape;2900;p84"/>
            <p:cNvSpPr/>
            <p:nvPr/>
          </p:nvSpPr>
          <p:spPr>
            <a:xfrm>
              <a:off x="400323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01" name="Google Shape;2901;p84"/>
            <p:cNvSpPr/>
            <p:nvPr/>
          </p:nvSpPr>
          <p:spPr>
            <a:xfrm>
              <a:off x="4261848"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02" name="Google Shape;2902;p84"/>
            <p:cNvSpPr/>
            <p:nvPr/>
          </p:nvSpPr>
          <p:spPr>
            <a:xfrm>
              <a:off x="4520466"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03" name="Google Shape;2903;p84"/>
          <p:cNvGrpSpPr/>
          <p:nvPr/>
        </p:nvGrpSpPr>
        <p:grpSpPr>
          <a:xfrm>
            <a:off x="1631884" y="2949473"/>
            <a:ext cx="3702672" cy="496971"/>
            <a:chOff x="1492334" y="2314113"/>
            <a:chExt cx="2777004" cy="372728"/>
          </a:xfrm>
        </p:grpSpPr>
        <p:grpSp>
          <p:nvGrpSpPr>
            <p:cNvPr id="2904" name="Google Shape;2904;p84"/>
            <p:cNvGrpSpPr/>
            <p:nvPr/>
          </p:nvGrpSpPr>
          <p:grpSpPr>
            <a:xfrm>
              <a:off x="2719533" y="2500351"/>
              <a:ext cx="50022" cy="49747"/>
              <a:chOff x="2719533" y="2500351"/>
              <a:chExt cx="50022" cy="49747"/>
            </a:xfrm>
          </p:grpSpPr>
          <p:sp>
            <p:nvSpPr>
              <p:cNvPr id="2905" name="Google Shape;2905;p84"/>
              <p:cNvSpPr/>
              <p:nvPr/>
            </p:nvSpPr>
            <p:spPr>
              <a:xfrm>
                <a:off x="2744544" y="2500351"/>
                <a:ext cx="12696" cy="49747"/>
              </a:xfrm>
              <a:custGeom>
                <a:avLst/>
                <a:gdLst/>
                <a:ahLst/>
                <a:cxnLst/>
                <a:rect l="l" t="t" r="r" b="b"/>
                <a:pathLst>
                  <a:path w="12696" h="49747" extrusionOk="0">
                    <a:moveTo>
                      <a:pt x="0" y="0"/>
                    </a:moveTo>
                    <a:lnTo>
                      <a:pt x="0" y="49748"/>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06" name="Google Shape;2906;p84"/>
              <p:cNvSpPr/>
              <p:nvPr/>
            </p:nvSpPr>
            <p:spPr>
              <a:xfrm>
                <a:off x="2719533" y="2525225"/>
                <a:ext cx="50022" cy="12626"/>
              </a:xfrm>
              <a:custGeom>
                <a:avLst/>
                <a:gdLst/>
                <a:ahLst/>
                <a:cxnLst/>
                <a:rect l="l" t="t" r="r" b="b"/>
                <a:pathLst>
                  <a:path w="50022" h="12626" extrusionOk="0">
                    <a:moveTo>
                      <a:pt x="0" y="0"/>
                    </a:moveTo>
                    <a:lnTo>
                      <a:pt x="50022"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07" name="Google Shape;2907;p84"/>
            <p:cNvGrpSpPr/>
            <p:nvPr/>
          </p:nvGrpSpPr>
          <p:grpSpPr>
            <a:xfrm>
              <a:off x="1492334" y="2314113"/>
              <a:ext cx="49895" cy="49621"/>
              <a:chOff x="1492334" y="2314113"/>
              <a:chExt cx="49895" cy="49621"/>
            </a:xfrm>
          </p:grpSpPr>
          <p:sp>
            <p:nvSpPr>
              <p:cNvPr id="2908" name="Google Shape;2908;p84"/>
              <p:cNvSpPr/>
              <p:nvPr/>
            </p:nvSpPr>
            <p:spPr>
              <a:xfrm>
                <a:off x="1517346" y="2314113"/>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09" name="Google Shape;2909;p84"/>
              <p:cNvSpPr/>
              <p:nvPr/>
            </p:nvSpPr>
            <p:spPr>
              <a:xfrm>
                <a:off x="1492334" y="2338861"/>
                <a:ext cx="49895" cy="12626"/>
              </a:xfrm>
              <a:custGeom>
                <a:avLst/>
                <a:gdLst/>
                <a:ahLst/>
                <a:cxnLst/>
                <a:rect l="l" t="t" r="r" b="b"/>
                <a:pathLst>
                  <a:path w="49895" h="12626" extrusionOk="0">
                    <a:moveTo>
                      <a:pt x="0" y="0"/>
                    </a:moveTo>
                    <a:lnTo>
                      <a:pt x="49895"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10" name="Google Shape;2910;p84"/>
            <p:cNvGrpSpPr/>
            <p:nvPr/>
          </p:nvGrpSpPr>
          <p:grpSpPr>
            <a:xfrm>
              <a:off x="4219443" y="2637094"/>
              <a:ext cx="49895" cy="49747"/>
              <a:chOff x="4219443" y="2637094"/>
              <a:chExt cx="49895" cy="49747"/>
            </a:xfrm>
          </p:grpSpPr>
          <p:sp>
            <p:nvSpPr>
              <p:cNvPr id="2911" name="Google Shape;2911;p84"/>
              <p:cNvSpPr/>
              <p:nvPr/>
            </p:nvSpPr>
            <p:spPr>
              <a:xfrm>
                <a:off x="4244454" y="2637094"/>
                <a:ext cx="12696" cy="49747"/>
              </a:xfrm>
              <a:custGeom>
                <a:avLst/>
                <a:gdLst/>
                <a:ahLst/>
                <a:cxnLst/>
                <a:rect l="l" t="t" r="r" b="b"/>
                <a:pathLst>
                  <a:path w="12696" h="49747" extrusionOk="0">
                    <a:moveTo>
                      <a:pt x="0" y="0"/>
                    </a:moveTo>
                    <a:lnTo>
                      <a:pt x="0" y="49748"/>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12" name="Google Shape;2912;p84"/>
              <p:cNvSpPr/>
              <p:nvPr/>
            </p:nvSpPr>
            <p:spPr>
              <a:xfrm>
                <a:off x="4219443" y="2661968"/>
                <a:ext cx="49895" cy="12626"/>
              </a:xfrm>
              <a:custGeom>
                <a:avLst/>
                <a:gdLst/>
                <a:ahLst/>
                <a:cxnLst/>
                <a:rect l="l" t="t" r="r" b="b"/>
                <a:pathLst>
                  <a:path w="49895" h="12626" extrusionOk="0">
                    <a:moveTo>
                      <a:pt x="0" y="0"/>
                    </a:moveTo>
                    <a:lnTo>
                      <a:pt x="49895"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2913" name="Google Shape;2913;p84"/>
          <p:cNvSpPr/>
          <p:nvPr/>
        </p:nvSpPr>
        <p:spPr>
          <a:xfrm>
            <a:off x="1189385" y="1867482"/>
            <a:ext cx="4111992" cy="1545797"/>
          </a:xfrm>
          <a:custGeom>
            <a:avLst/>
            <a:gdLst/>
            <a:ahLst/>
            <a:cxnLst/>
            <a:rect l="l" t="t" r="r" b="b"/>
            <a:pathLst>
              <a:path w="3083994" h="1159348" extrusionOk="0">
                <a:moveTo>
                  <a:pt x="0" y="0"/>
                </a:moveTo>
                <a:lnTo>
                  <a:pt x="0" y="469446"/>
                </a:lnTo>
                <a:lnTo>
                  <a:pt x="104361" y="469446"/>
                </a:lnTo>
                <a:lnTo>
                  <a:pt x="104361" y="504421"/>
                </a:lnTo>
                <a:lnTo>
                  <a:pt x="166064" y="504421"/>
                </a:lnTo>
                <a:lnTo>
                  <a:pt x="166064" y="530305"/>
                </a:lnTo>
                <a:lnTo>
                  <a:pt x="178760" y="530305"/>
                </a:lnTo>
                <a:lnTo>
                  <a:pt x="178760" y="603538"/>
                </a:lnTo>
                <a:lnTo>
                  <a:pt x="183966" y="603538"/>
                </a:lnTo>
                <a:lnTo>
                  <a:pt x="183966" y="638387"/>
                </a:lnTo>
                <a:lnTo>
                  <a:pt x="188536" y="638387"/>
                </a:lnTo>
                <a:lnTo>
                  <a:pt x="188536" y="670457"/>
                </a:lnTo>
                <a:lnTo>
                  <a:pt x="195138" y="670457"/>
                </a:lnTo>
                <a:lnTo>
                  <a:pt x="195138" y="734220"/>
                </a:lnTo>
                <a:lnTo>
                  <a:pt x="272076" y="734220"/>
                </a:lnTo>
                <a:lnTo>
                  <a:pt x="272076" y="770458"/>
                </a:lnTo>
                <a:lnTo>
                  <a:pt x="338857" y="770458"/>
                </a:lnTo>
                <a:lnTo>
                  <a:pt x="338857" y="836241"/>
                </a:lnTo>
                <a:lnTo>
                  <a:pt x="356886" y="836241"/>
                </a:lnTo>
                <a:lnTo>
                  <a:pt x="356886" y="872731"/>
                </a:lnTo>
                <a:lnTo>
                  <a:pt x="382151" y="872731"/>
                </a:lnTo>
                <a:lnTo>
                  <a:pt x="382151" y="908464"/>
                </a:lnTo>
                <a:lnTo>
                  <a:pt x="566370" y="908464"/>
                </a:lnTo>
                <a:lnTo>
                  <a:pt x="566370" y="946721"/>
                </a:lnTo>
                <a:lnTo>
                  <a:pt x="588207" y="946721"/>
                </a:lnTo>
                <a:lnTo>
                  <a:pt x="588207" y="984853"/>
                </a:lnTo>
                <a:lnTo>
                  <a:pt x="1434779" y="984853"/>
                </a:lnTo>
                <a:lnTo>
                  <a:pt x="1434779" y="1022605"/>
                </a:lnTo>
                <a:lnTo>
                  <a:pt x="2051426" y="1022605"/>
                </a:lnTo>
                <a:lnTo>
                  <a:pt x="2051426" y="1068313"/>
                </a:lnTo>
                <a:lnTo>
                  <a:pt x="2715810" y="1068313"/>
                </a:lnTo>
                <a:lnTo>
                  <a:pt x="2715810" y="1113641"/>
                </a:lnTo>
                <a:lnTo>
                  <a:pt x="2840865" y="1113641"/>
                </a:lnTo>
                <a:lnTo>
                  <a:pt x="2840865" y="1159348"/>
                </a:lnTo>
                <a:lnTo>
                  <a:pt x="3083995" y="1159348"/>
                </a:lnTo>
              </a:path>
            </a:pathLst>
          </a:custGeom>
          <a:noFill/>
          <a:ln w="1267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2914" name="Google Shape;2914;p84"/>
          <p:cNvGrpSpPr/>
          <p:nvPr/>
        </p:nvGrpSpPr>
        <p:grpSpPr>
          <a:xfrm>
            <a:off x="1636962" y="2578093"/>
            <a:ext cx="3593317" cy="785524"/>
            <a:chOff x="1496143" y="2035577"/>
            <a:chExt cx="2694988" cy="589143"/>
          </a:xfrm>
        </p:grpSpPr>
        <p:grpSp>
          <p:nvGrpSpPr>
            <p:cNvPr id="2915" name="Google Shape;2915;p84"/>
            <p:cNvGrpSpPr/>
            <p:nvPr/>
          </p:nvGrpSpPr>
          <p:grpSpPr>
            <a:xfrm>
              <a:off x="1496143" y="2035577"/>
              <a:ext cx="49895" cy="49747"/>
              <a:chOff x="1496143" y="2035577"/>
              <a:chExt cx="49895" cy="49747"/>
            </a:xfrm>
          </p:grpSpPr>
          <p:sp>
            <p:nvSpPr>
              <p:cNvPr id="2916" name="Google Shape;2916;p84"/>
              <p:cNvSpPr/>
              <p:nvPr/>
            </p:nvSpPr>
            <p:spPr>
              <a:xfrm>
                <a:off x="1521154" y="2035577"/>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17" name="Google Shape;2917;p84"/>
              <p:cNvSpPr/>
              <p:nvPr/>
            </p:nvSpPr>
            <p:spPr>
              <a:xfrm>
                <a:off x="1496143" y="2060451"/>
                <a:ext cx="49895" cy="12626"/>
              </a:xfrm>
              <a:custGeom>
                <a:avLst/>
                <a:gdLst/>
                <a:ahLst/>
                <a:cxnLst/>
                <a:rect l="l" t="t" r="r" b="b"/>
                <a:pathLst>
                  <a:path w="49895" h="12626" extrusionOk="0">
                    <a:moveTo>
                      <a:pt x="0" y="0"/>
                    </a:moveTo>
                    <a:lnTo>
                      <a:pt x="49895"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18" name="Google Shape;2918;p84"/>
            <p:cNvGrpSpPr/>
            <p:nvPr/>
          </p:nvGrpSpPr>
          <p:grpSpPr>
            <a:xfrm>
              <a:off x="1764918" y="2132799"/>
              <a:ext cx="49895" cy="49747"/>
              <a:chOff x="1764918" y="2132799"/>
              <a:chExt cx="49895" cy="49747"/>
            </a:xfrm>
          </p:grpSpPr>
          <p:sp>
            <p:nvSpPr>
              <p:cNvPr id="2919" name="Google Shape;2919;p84"/>
              <p:cNvSpPr/>
              <p:nvPr/>
            </p:nvSpPr>
            <p:spPr>
              <a:xfrm>
                <a:off x="1789929" y="2132799"/>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20" name="Google Shape;2920;p84"/>
              <p:cNvSpPr/>
              <p:nvPr/>
            </p:nvSpPr>
            <p:spPr>
              <a:xfrm>
                <a:off x="1764918" y="2157673"/>
                <a:ext cx="49895" cy="12626"/>
              </a:xfrm>
              <a:custGeom>
                <a:avLst/>
                <a:gdLst/>
                <a:ahLst/>
                <a:cxnLst/>
                <a:rect l="l" t="t" r="r" b="b"/>
                <a:pathLst>
                  <a:path w="49895" h="12626" extrusionOk="0">
                    <a:moveTo>
                      <a:pt x="0" y="0"/>
                    </a:moveTo>
                    <a:lnTo>
                      <a:pt x="49895"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21" name="Google Shape;2921;p84"/>
            <p:cNvGrpSpPr/>
            <p:nvPr/>
          </p:nvGrpSpPr>
          <p:grpSpPr>
            <a:xfrm>
              <a:off x="3779145" y="2575099"/>
              <a:ext cx="49895" cy="49621"/>
              <a:chOff x="3779145" y="2575099"/>
              <a:chExt cx="49895" cy="49621"/>
            </a:xfrm>
          </p:grpSpPr>
          <p:sp>
            <p:nvSpPr>
              <p:cNvPr id="2922" name="Google Shape;2922;p84"/>
              <p:cNvSpPr/>
              <p:nvPr/>
            </p:nvSpPr>
            <p:spPr>
              <a:xfrm>
                <a:off x="3804156" y="2575099"/>
                <a:ext cx="12696" cy="49621"/>
              </a:xfrm>
              <a:custGeom>
                <a:avLst/>
                <a:gdLst/>
                <a:ahLst/>
                <a:cxnLst/>
                <a:rect l="l" t="t" r="r" b="b"/>
                <a:pathLst>
                  <a:path w="12696" h="49621" extrusionOk="0">
                    <a:moveTo>
                      <a:pt x="0" y="0"/>
                    </a:moveTo>
                    <a:lnTo>
                      <a:pt x="0" y="49621"/>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23" name="Google Shape;2923;p84"/>
              <p:cNvSpPr/>
              <p:nvPr/>
            </p:nvSpPr>
            <p:spPr>
              <a:xfrm>
                <a:off x="3779145" y="2599973"/>
                <a:ext cx="49895" cy="12626"/>
              </a:xfrm>
              <a:custGeom>
                <a:avLst/>
                <a:gdLst/>
                <a:ahLst/>
                <a:cxnLst/>
                <a:rect l="l" t="t" r="r" b="b"/>
                <a:pathLst>
                  <a:path w="49895" h="12626" extrusionOk="0">
                    <a:moveTo>
                      <a:pt x="0" y="0"/>
                    </a:moveTo>
                    <a:lnTo>
                      <a:pt x="49895"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24" name="Google Shape;2924;p84"/>
            <p:cNvGrpSpPr/>
            <p:nvPr/>
          </p:nvGrpSpPr>
          <p:grpSpPr>
            <a:xfrm>
              <a:off x="4141109" y="2575099"/>
              <a:ext cx="50022" cy="49621"/>
              <a:chOff x="4141109" y="2575099"/>
              <a:chExt cx="50022" cy="49621"/>
            </a:xfrm>
          </p:grpSpPr>
          <p:sp>
            <p:nvSpPr>
              <p:cNvPr id="2925" name="Google Shape;2925;p84"/>
              <p:cNvSpPr/>
              <p:nvPr/>
            </p:nvSpPr>
            <p:spPr>
              <a:xfrm>
                <a:off x="4166120" y="2575099"/>
                <a:ext cx="12696" cy="49621"/>
              </a:xfrm>
              <a:custGeom>
                <a:avLst/>
                <a:gdLst/>
                <a:ahLst/>
                <a:cxnLst/>
                <a:rect l="l" t="t" r="r" b="b"/>
                <a:pathLst>
                  <a:path w="12696" h="49621" extrusionOk="0">
                    <a:moveTo>
                      <a:pt x="0" y="0"/>
                    </a:moveTo>
                    <a:lnTo>
                      <a:pt x="0" y="49621"/>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26" name="Google Shape;2926;p84"/>
              <p:cNvSpPr/>
              <p:nvPr/>
            </p:nvSpPr>
            <p:spPr>
              <a:xfrm>
                <a:off x="4141109" y="2599973"/>
                <a:ext cx="50022" cy="12626"/>
              </a:xfrm>
              <a:custGeom>
                <a:avLst/>
                <a:gdLst/>
                <a:ahLst/>
                <a:cxnLst/>
                <a:rect l="l" t="t" r="r" b="b"/>
                <a:pathLst>
                  <a:path w="50022" h="12626" extrusionOk="0">
                    <a:moveTo>
                      <a:pt x="0" y="0"/>
                    </a:moveTo>
                    <a:lnTo>
                      <a:pt x="50022"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2927" name="Google Shape;2927;p84"/>
          <p:cNvSpPr/>
          <p:nvPr/>
        </p:nvSpPr>
        <p:spPr>
          <a:xfrm>
            <a:off x="1189386" y="1867484"/>
            <a:ext cx="4007545" cy="1463137"/>
          </a:xfrm>
          <a:custGeom>
            <a:avLst/>
            <a:gdLst/>
            <a:ahLst/>
            <a:cxnLst/>
            <a:rect l="l" t="t" r="r" b="b"/>
            <a:pathLst>
              <a:path w="3005659" h="1097353" extrusionOk="0">
                <a:moveTo>
                  <a:pt x="0" y="0"/>
                </a:moveTo>
                <a:lnTo>
                  <a:pt x="52815" y="0"/>
                </a:lnTo>
                <a:lnTo>
                  <a:pt x="52815" y="43435"/>
                </a:lnTo>
                <a:lnTo>
                  <a:pt x="109440" y="43435"/>
                </a:lnTo>
                <a:lnTo>
                  <a:pt x="109440" y="91667"/>
                </a:lnTo>
                <a:lnTo>
                  <a:pt x="126960" y="91667"/>
                </a:lnTo>
                <a:lnTo>
                  <a:pt x="126960" y="139647"/>
                </a:lnTo>
                <a:lnTo>
                  <a:pt x="172031" y="139647"/>
                </a:lnTo>
                <a:lnTo>
                  <a:pt x="172031" y="187248"/>
                </a:lnTo>
                <a:lnTo>
                  <a:pt x="177364" y="187248"/>
                </a:lnTo>
                <a:lnTo>
                  <a:pt x="177364" y="322602"/>
                </a:lnTo>
                <a:lnTo>
                  <a:pt x="183331" y="322602"/>
                </a:lnTo>
                <a:lnTo>
                  <a:pt x="183331" y="371340"/>
                </a:lnTo>
                <a:lnTo>
                  <a:pt x="189298" y="371340"/>
                </a:lnTo>
                <a:lnTo>
                  <a:pt x="189298" y="419573"/>
                </a:lnTo>
                <a:lnTo>
                  <a:pt x="217483" y="419573"/>
                </a:lnTo>
                <a:lnTo>
                  <a:pt x="217483" y="509472"/>
                </a:lnTo>
                <a:lnTo>
                  <a:pt x="298738" y="509472"/>
                </a:lnTo>
                <a:lnTo>
                  <a:pt x="298738" y="557831"/>
                </a:lnTo>
                <a:lnTo>
                  <a:pt x="389768" y="557831"/>
                </a:lnTo>
                <a:lnTo>
                  <a:pt x="389768" y="607452"/>
                </a:lnTo>
                <a:lnTo>
                  <a:pt x="534757" y="607452"/>
                </a:lnTo>
                <a:lnTo>
                  <a:pt x="534757" y="655053"/>
                </a:lnTo>
                <a:lnTo>
                  <a:pt x="886945" y="655053"/>
                </a:lnTo>
                <a:lnTo>
                  <a:pt x="886945" y="710357"/>
                </a:lnTo>
                <a:lnTo>
                  <a:pt x="893293" y="710357"/>
                </a:lnTo>
                <a:lnTo>
                  <a:pt x="893293" y="767049"/>
                </a:lnTo>
                <a:lnTo>
                  <a:pt x="986482" y="767049"/>
                </a:lnTo>
                <a:lnTo>
                  <a:pt x="986482" y="818438"/>
                </a:lnTo>
                <a:lnTo>
                  <a:pt x="993846" y="818438"/>
                </a:lnTo>
                <a:lnTo>
                  <a:pt x="993846" y="875509"/>
                </a:lnTo>
                <a:lnTo>
                  <a:pt x="1089574" y="875509"/>
                </a:lnTo>
                <a:lnTo>
                  <a:pt x="1089574" y="932201"/>
                </a:lnTo>
                <a:lnTo>
                  <a:pt x="1184921" y="932201"/>
                </a:lnTo>
                <a:lnTo>
                  <a:pt x="1184921" y="984853"/>
                </a:lnTo>
                <a:lnTo>
                  <a:pt x="1730597" y="984853"/>
                </a:lnTo>
                <a:lnTo>
                  <a:pt x="1730597" y="1040282"/>
                </a:lnTo>
                <a:lnTo>
                  <a:pt x="2253420" y="1040282"/>
                </a:lnTo>
                <a:lnTo>
                  <a:pt x="2253420" y="1097353"/>
                </a:lnTo>
                <a:lnTo>
                  <a:pt x="3005660" y="1097353"/>
                </a:lnTo>
              </a:path>
            </a:pathLst>
          </a:custGeom>
          <a:noFill/>
          <a:ln w="12675" cap="flat" cmpd="sng">
            <a:solidFill>
              <a:srgbClr val="1482FA"/>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2928" name="Google Shape;2928;p84"/>
          <p:cNvGrpSpPr/>
          <p:nvPr/>
        </p:nvGrpSpPr>
        <p:grpSpPr>
          <a:xfrm>
            <a:off x="1156038" y="1834317"/>
            <a:ext cx="4514711" cy="926603"/>
            <a:chOff x="1135449" y="1477746"/>
            <a:chExt cx="3386033" cy="694952"/>
          </a:xfrm>
        </p:grpSpPr>
        <p:grpSp>
          <p:nvGrpSpPr>
            <p:cNvPr id="2929" name="Google Shape;2929;p84"/>
            <p:cNvGrpSpPr/>
            <p:nvPr/>
          </p:nvGrpSpPr>
          <p:grpSpPr>
            <a:xfrm>
              <a:off x="4471460" y="2123077"/>
              <a:ext cx="50022" cy="49621"/>
              <a:chOff x="4471460" y="2123077"/>
              <a:chExt cx="50022" cy="49621"/>
            </a:xfrm>
          </p:grpSpPr>
          <p:sp>
            <p:nvSpPr>
              <p:cNvPr id="2930" name="Google Shape;2930;p84"/>
              <p:cNvSpPr/>
              <p:nvPr/>
            </p:nvSpPr>
            <p:spPr>
              <a:xfrm>
                <a:off x="4496471"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31" name="Google Shape;2931;p84"/>
              <p:cNvSpPr/>
              <p:nvPr/>
            </p:nvSpPr>
            <p:spPr>
              <a:xfrm>
                <a:off x="4471460" y="2147825"/>
                <a:ext cx="50022" cy="12626"/>
              </a:xfrm>
              <a:custGeom>
                <a:avLst/>
                <a:gdLst/>
                <a:ahLst/>
                <a:cxnLst/>
                <a:rect l="l" t="t" r="r" b="b"/>
                <a:pathLst>
                  <a:path w="50022" h="12626" extrusionOk="0">
                    <a:moveTo>
                      <a:pt x="0" y="0"/>
                    </a:moveTo>
                    <a:lnTo>
                      <a:pt x="50023"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32" name="Google Shape;2932;p84"/>
            <p:cNvGrpSpPr/>
            <p:nvPr/>
          </p:nvGrpSpPr>
          <p:grpSpPr>
            <a:xfrm>
              <a:off x="4368749" y="2123077"/>
              <a:ext cx="50022" cy="49621"/>
              <a:chOff x="4368749" y="2123077"/>
              <a:chExt cx="50022" cy="49621"/>
            </a:xfrm>
          </p:grpSpPr>
          <p:sp>
            <p:nvSpPr>
              <p:cNvPr id="2933" name="Google Shape;2933;p84"/>
              <p:cNvSpPr/>
              <p:nvPr/>
            </p:nvSpPr>
            <p:spPr>
              <a:xfrm>
                <a:off x="4393760"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34" name="Google Shape;2934;p84"/>
              <p:cNvSpPr/>
              <p:nvPr/>
            </p:nvSpPr>
            <p:spPr>
              <a:xfrm>
                <a:off x="4368749" y="2147825"/>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35" name="Google Shape;2935;p84"/>
            <p:cNvGrpSpPr/>
            <p:nvPr/>
          </p:nvGrpSpPr>
          <p:grpSpPr>
            <a:xfrm>
              <a:off x="4301587" y="2123077"/>
              <a:ext cx="49895" cy="49621"/>
              <a:chOff x="4301587" y="2123077"/>
              <a:chExt cx="49895" cy="49621"/>
            </a:xfrm>
          </p:grpSpPr>
          <p:sp>
            <p:nvSpPr>
              <p:cNvPr id="2936" name="Google Shape;2936;p84"/>
              <p:cNvSpPr/>
              <p:nvPr/>
            </p:nvSpPr>
            <p:spPr>
              <a:xfrm>
                <a:off x="4326598"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37" name="Google Shape;2937;p84"/>
              <p:cNvSpPr/>
              <p:nvPr/>
            </p:nvSpPr>
            <p:spPr>
              <a:xfrm>
                <a:off x="4301587" y="2147825"/>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38" name="Google Shape;2938;p84"/>
            <p:cNvGrpSpPr/>
            <p:nvPr/>
          </p:nvGrpSpPr>
          <p:grpSpPr>
            <a:xfrm>
              <a:off x="4245978" y="2123077"/>
              <a:ext cx="50022" cy="49621"/>
              <a:chOff x="4245978" y="2123077"/>
              <a:chExt cx="50022" cy="49621"/>
            </a:xfrm>
          </p:grpSpPr>
          <p:sp>
            <p:nvSpPr>
              <p:cNvPr id="2939" name="Google Shape;2939;p84"/>
              <p:cNvSpPr/>
              <p:nvPr/>
            </p:nvSpPr>
            <p:spPr>
              <a:xfrm>
                <a:off x="4270989"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40" name="Google Shape;2940;p84"/>
              <p:cNvSpPr/>
              <p:nvPr/>
            </p:nvSpPr>
            <p:spPr>
              <a:xfrm>
                <a:off x="4245978" y="2147825"/>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41" name="Google Shape;2941;p84"/>
            <p:cNvGrpSpPr/>
            <p:nvPr/>
          </p:nvGrpSpPr>
          <p:grpSpPr>
            <a:xfrm>
              <a:off x="4234678" y="2123077"/>
              <a:ext cx="49895" cy="49621"/>
              <a:chOff x="4234678" y="2123077"/>
              <a:chExt cx="49895" cy="49621"/>
            </a:xfrm>
          </p:grpSpPr>
          <p:sp>
            <p:nvSpPr>
              <p:cNvPr id="2942" name="Google Shape;2942;p84"/>
              <p:cNvSpPr/>
              <p:nvPr/>
            </p:nvSpPr>
            <p:spPr>
              <a:xfrm>
                <a:off x="4259690"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43" name="Google Shape;2943;p84"/>
              <p:cNvSpPr/>
              <p:nvPr/>
            </p:nvSpPr>
            <p:spPr>
              <a:xfrm>
                <a:off x="4234678" y="2147825"/>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44" name="Google Shape;2944;p84"/>
            <p:cNvGrpSpPr/>
            <p:nvPr/>
          </p:nvGrpSpPr>
          <p:grpSpPr>
            <a:xfrm>
              <a:off x="4137300" y="2123077"/>
              <a:ext cx="49895" cy="49621"/>
              <a:chOff x="4137300" y="2123077"/>
              <a:chExt cx="49895" cy="49621"/>
            </a:xfrm>
          </p:grpSpPr>
          <p:sp>
            <p:nvSpPr>
              <p:cNvPr id="2945" name="Google Shape;2945;p84"/>
              <p:cNvSpPr/>
              <p:nvPr/>
            </p:nvSpPr>
            <p:spPr>
              <a:xfrm>
                <a:off x="4162311"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46" name="Google Shape;2946;p84"/>
              <p:cNvSpPr/>
              <p:nvPr/>
            </p:nvSpPr>
            <p:spPr>
              <a:xfrm>
                <a:off x="4137300" y="2147825"/>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47" name="Google Shape;2947;p84"/>
            <p:cNvGrpSpPr/>
            <p:nvPr/>
          </p:nvGrpSpPr>
          <p:grpSpPr>
            <a:xfrm>
              <a:off x="3855067" y="2123077"/>
              <a:ext cx="50022" cy="49621"/>
              <a:chOff x="3855067" y="2123077"/>
              <a:chExt cx="50022" cy="49621"/>
            </a:xfrm>
          </p:grpSpPr>
          <p:sp>
            <p:nvSpPr>
              <p:cNvPr id="2948" name="Google Shape;2948;p84"/>
              <p:cNvSpPr/>
              <p:nvPr/>
            </p:nvSpPr>
            <p:spPr>
              <a:xfrm>
                <a:off x="3880078"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49" name="Google Shape;2949;p84"/>
              <p:cNvSpPr/>
              <p:nvPr/>
            </p:nvSpPr>
            <p:spPr>
              <a:xfrm>
                <a:off x="3855067" y="2147825"/>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50" name="Google Shape;2950;p84"/>
            <p:cNvGrpSpPr/>
            <p:nvPr/>
          </p:nvGrpSpPr>
          <p:grpSpPr>
            <a:xfrm>
              <a:off x="3813932" y="2123077"/>
              <a:ext cx="50022" cy="49621"/>
              <a:chOff x="3813932" y="2123077"/>
              <a:chExt cx="50022" cy="49621"/>
            </a:xfrm>
          </p:grpSpPr>
          <p:sp>
            <p:nvSpPr>
              <p:cNvPr id="2951" name="Google Shape;2951;p84"/>
              <p:cNvSpPr/>
              <p:nvPr/>
            </p:nvSpPr>
            <p:spPr>
              <a:xfrm>
                <a:off x="3838943" y="2123077"/>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52" name="Google Shape;2952;p84"/>
              <p:cNvSpPr/>
              <p:nvPr/>
            </p:nvSpPr>
            <p:spPr>
              <a:xfrm>
                <a:off x="3813932" y="2147825"/>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53" name="Google Shape;2953;p84"/>
            <p:cNvGrpSpPr/>
            <p:nvPr/>
          </p:nvGrpSpPr>
          <p:grpSpPr>
            <a:xfrm>
              <a:off x="3753753" y="2054516"/>
              <a:ext cx="50022" cy="49621"/>
              <a:chOff x="3753753" y="2054516"/>
              <a:chExt cx="50022" cy="49621"/>
            </a:xfrm>
          </p:grpSpPr>
          <p:sp>
            <p:nvSpPr>
              <p:cNvPr id="2954" name="Google Shape;2954;p84"/>
              <p:cNvSpPr/>
              <p:nvPr/>
            </p:nvSpPr>
            <p:spPr>
              <a:xfrm>
                <a:off x="3778764" y="2054516"/>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55" name="Google Shape;2955;p84"/>
              <p:cNvSpPr/>
              <p:nvPr/>
            </p:nvSpPr>
            <p:spPr>
              <a:xfrm>
                <a:off x="3753753" y="2079264"/>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56" name="Google Shape;2956;p84"/>
            <p:cNvGrpSpPr/>
            <p:nvPr/>
          </p:nvGrpSpPr>
          <p:grpSpPr>
            <a:xfrm>
              <a:off x="3688368" y="2054516"/>
              <a:ext cx="49895" cy="49621"/>
              <a:chOff x="3688368" y="2054516"/>
              <a:chExt cx="49895" cy="49621"/>
            </a:xfrm>
          </p:grpSpPr>
          <p:sp>
            <p:nvSpPr>
              <p:cNvPr id="2957" name="Google Shape;2957;p84"/>
              <p:cNvSpPr/>
              <p:nvPr/>
            </p:nvSpPr>
            <p:spPr>
              <a:xfrm>
                <a:off x="3713379" y="2054516"/>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58" name="Google Shape;2958;p84"/>
              <p:cNvSpPr/>
              <p:nvPr/>
            </p:nvSpPr>
            <p:spPr>
              <a:xfrm>
                <a:off x="3688368" y="2079264"/>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59" name="Google Shape;2959;p84"/>
            <p:cNvGrpSpPr/>
            <p:nvPr/>
          </p:nvGrpSpPr>
          <p:grpSpPr>
            <a:xfrm>
              <a:off x="3657770" y="2054516"/>
              <a:ext cx="49895" cy="49621"/>
              <a:chOff x="3657770" y="2054516"/>
              <a:chExt cx="49895" cy="49621"/>
            </a:xfrm>
          </p:grpSpPr>
          <p:sp>
            <p:nvSpPr>
              <p:cNvPr id="2960" name="Google Shape;2960;p84"/>
              <p:cNvSpPr/>
              <p:nvPr/>
            </p:nvSpPr>
            <p:spPr>
              <a:xfrm>
                <a:off x="3682655" y="2054516"/>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61" name="Google Shape;2961;p84"/>
              <p:cNvSpPr/>
              <p:nvPr/>
            </p:nvSpPr>
            <p:spPr>
              <a:xfrm>
                <a:off x="3657770" y="2079264"/>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62" name="Google Shape;2962;p84"/>
            <p:cNvGrpSpPr/>
            <p:nvPr/>
          </p:nvGrpSpPr>
          <p:grpSpPr>
            <a:xfrm>
              <a:off x="3291490" y="1956788"/>
              <a:ext cx="49895" cy="49747"/>
              <a:chOff x="3291490" y="1956788"/>
              <a:chExt cx="49895" cy="49747"/>
            </a:xfrm>
          </p:grpSpPr>
          <p:sp>
            <p:nvSpPr>
              <p:cNvPr id="2963" name="Google Shape;2963;p84"/>
              <p:cNvSpPr/>
              <p:nvPr/>
            </p:nvSpPr>
            <p:spPr>
              <a:xfrm>
                <a:off x="3316501" y="195678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64" name="Google Shape;2964;p84"/>
              <p:cNvSpPr/>
              <p:nvPr/>
            </p:nvSpPr>
            <p:spPr>
              <a:xfrm>
                <a:off x="3291490" y="1981662"/>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65" name="Google Shape;2965;p84"/>
            <p:cNvGrpSpPr/>
            <p:nvPr/>
          </p:nvGrpSpPr>
          <p:grpSpPr>
            <a:xfrm>
              <a:off x="3270033" y="1956788"/>
              <a:ext cx="49895" cy="49747"/>
              <a:chOff x="3270033" y="1956788"/>
              <a:chExt cx="49895" cy="49747"/>
            </a:xfrm>
          </p:grpSpPr>
          <p:sp>
            <p:nvSpPr>
              <p:cNvPr id="2966" name="Google Shape;2966;p84"/>
              <p:cNvSpPr/>
              <p:nvPr/>
            </p:nvSpPr>
            <p:spPr>
              <a:xfrm>
                <a:off x="3295045" y="195678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67" name="Google Shape;2967;p84"/>
              <p:cNvSpPr/>
              <p:nvPr/>
            </p:nvSpPr>
            <p:spPr>
              <a:xfrm>
                <a:off x="3270033" y="1981662"/>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68" name="Google Shape;2968;p84"/>
            <p:cNvGrpSpPr/>
            <p:nvPr/>
          </p:nvGrpSpPr>
          <p:grpSpPr>
            <a:xfrm>
              <a:off x="3116665" y="1917268"/>
              <a:ext cx="49895" cy="49747"/>
              <a:chOff x="3116665" y="1917268"/>
              <a:chExt cx="49895" cy="49747"/>
            </a:xfrm>
          </p:grpSpPr>
          <p:sp>
            <p:nvSpPr>
              <p:cNvPr id="2969" name="Google Shape;2969;p84"/>
              <p:cNvSpPr/>
              <p:nvPr/>
            </p:nvSpPr>
            <p:spPr>
              <a:xfrm>
                <a:off x="3141550" y="191726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70" name="Google Shape;2970;p84"/>
              <p:cNvSpPr/>
              <p:nvPr/>
            </p:nvSpPr>
            <p:spPr>
              <a:xfrm>
                <a:off x="3116665" y="1942142"/>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71" name="Google Shape;2971;p84"/>
            <p:cNvGrpSpPr/>
            <p:nvPr/>
          </p:nvGrpSpPr>
          <p:grpSpPr>
            <a:xfrm>
              <a:off x="2766509" y="1801106"/>
              <a:ext cx="50022" cy="49747"/>
              <a:chOff x="2766509" y="1801106"/>
              <a:chExt cx="50022" cy="49747"/>
            </a:xfrm>
          </p:grpSpPr>
          <p:sp>
            <p:nvSpPr>
              <p:cNvPr id="2972" name="Google Shape;2972;p84"/>
              <p:cNvSpPr/>
              <p:nvPr/>
            </p:nvSpPr>
            <p:spPr>
              <a:xfrm>
                <a:off x="2791520" y="1801106"/>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73" name="Google Shape;2973;p84"/>
              <p:cNvSpPr/>
              <p:nvPr/>
            </p:nvSpPr>
            <p:spPr>
              <a:xfrm>
                <a:off x="2766509" y="1825980"/>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74" name="Google Shape;2974;p84"/>
            <p:cNvGrpSpPr/>
            <p:nvPr/>
          </p:nvGrpSpPr>
          <p:grpSpPr>
            <a:xfrm>
              <a:off x="2742894" y="1801106"/>
              <a:ext cx="49895" cy="49747"/>
              <a:chOff x="2742894" y="1801106"/>
              <a:chExt cx="49895" cy="49747"/>
            </a:xfrm>
          </p:grpSpPr>
          <p:sp>
            <p:nvSpPr>
              <p:cNvPr id="2975" name="Google Shape;2975;p84"/>
              <p:cNvSpPr/>
              <p:nvPr/>
            </p:nvSpPr>
            <p:spPr>
              <a:xfrm>
                <a:off x="2767778" y="1801106"/>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76" name="Google Shape;2976;p84"/>
              <p:cNvSpPr/>
              <p:nvPr/>
            </p:nvSpPr>
            <p:spPr>
              <a:xfrm>
                <a:off x="2742894" y="1825980"/>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77" name="Google Shape;2977;p84"/>
            <p:cNvGrpSpPr/>
            <p:nvPr/>
          </p:nvGrpSpPr>
          <p:grpSpPr>
            <a:xfrm>
              <a:off x="2719787" y="1766510"/>
              <a:ext cx="50022" cy="49621"/>
              <a:chOff x="2719787" y="1766510"/>
              <a:chExt cx="50022" cy="49621"/>
            </a:xfrm>
          </p:grpSpPr>
          <p:sp>
            <p:nvSpPr>
              <p:cNvPr id="2978" name="Google Shape;2978;p84"/>
              <p:cNvSpPr/>
              <p:nvPr/>
            </p:nvSpPr>
            <p:spPr>
              <a:xfrm>
                <a:off x="2744798" y="1766510"/>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79" name="Google Shape;2979;p84"/>
              <p:cNvSpPr/>
              <p:nvPr/>
            </p:nvSpPr>
            <p:spPr>
              <a:xfrm>
                <a:off x="2719787" y="1791257"/>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80" name="Google Shape;2980;p84"/>
            <p:cNvGrpSpPr/>
            <p:nvPr/>
          </p:nvGrpSpPr>
          <p:grpSpPr>
            <a:xfrm>
              <a:off x="1853283" y="1666762"/>
              <a:ext cx="50022" cy="49621"/>
              <a:chOff x="1853283" y="1666762"/>
              <a:chExt cx="50022" cy="49621"/>
            </a:xfrm>
          </p:grpSpPr>
          <p:sp>
            <p:nvSpPr>
              <p:cNvPr id="2981" name="Google Shape;2981;p84"/>
              <p:cNvSpPr/>
              <p:nvPr/>
            </p:nvSpPr>
            <p:spPr>
              <a:xfrm>
                <a:off x="1878294" y="166676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82" name="Google Shape;2982;p84"/>
              <p:cNvSpPr/>
              <p:nvPr/>
            </p:nvSpPr>
            <p:spPr>
              <a:xfrm>
                <a:off x="1853283" y="1691636"/>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83" name="Google Shape;2983;p84"/>
            <p:cNvGrpSpPr/>
            <p:nvPr/>
          </p:nvGrpSpPr>
          <p:grpSpPr>
            <a:xfrm>
              <a:off x="1811005" y="1666762"/>
              <a:ext cx="50022" cy="49621"/>
              <a:chOff x="1811005" y="1666762"/>
              <a:chExt cx="50022" cy="49621"/>
            </a:xfrm>
          </p:grpSpPr>
          <p:sp>
            <p:nvSpPr>
              <p:cNvPr id="2984" name="Google Shape;2984;p84"/>
              <p:cNvSpPr/>
              <p:nvPr/>
            </p:nvSpPr>
            <p:spPr>
              <a:xfrm>
                <a:off x="1836016" y="166676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85" name="Google Shape;2985;p84"/>
              <p:cNvSpPr/>
              <p:nvPr/>
            </p:nvSpPr>
            <p:spPr>
              <a:xfrm>
                <a:off x="1811005" y="1691636"/>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86" name="Google Shape;2986;p84"/>
            <p:cNvGrpSpPr/>
            <p:nvPr/>
          </p:nvGrpSpPr>
          <p:grpSpPr>
            <a:xfrm>
              <a:off x="1355090" y="1536963"/>
              <a:ext cx="49895" cy="49621"/>
              <a:chOff x="1355090" y="1536963"/>
              <a:chExt cx="49895" cy="49621"/>
            </a:xfrm>
          </p:grpSpPr>
          <p:sp>
            <p:nvSpPr>
              <p:cNvPr id="2987" name="Google Shape;2987;p84"/>
              <p:cNvSpPr/>
              <p:nvPr/>
            </p:nvSpPr>
            <p:spPr>
              <a:xfrm>
                <a:off x="1379974" y="1536963"/>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88" name="Google Shape;2988;p84"/>
              <p:cNvSpPr/>
              <p:nvPr/>
            </p:nvSpPr>
            <p:spPr>
              <a:xfrm>
                <a:off x="1355090" y="1561837"/>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89" name="Google Shape;2989;p84"/>
            <p:cNvGrpSpPr/>
            <p:nvPr/>
          </p:nvGrpSpPr>
          <p:grpSpPr>
            <a:xfrm>
              <a:off x="1316367" y="1507544"/>
              <a:ext cx="49895" cy="49747"/>
              <a:chOff x="1316367" y="1507544"/>
              <a:chExt cx="49895" cy="49747"/>
            </a:xfrm>
          </p:grpSpPr>
          <p:sp>
            <p:nvSpPr>
              <p:cNvPr id="2990" name="Google Shape;2990;p84"/>
              <p:cNvSpPr/>
              <p:nvPr/>
            </p:nvSpPr>
            <p:spPr>
              <a:xfrm>
                <a:off x="1341251" y="1507544"/>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91" name="Google Shape;2991;p84"/>
              <p:cNvSpPr/>
              <p:nvPr/>
            </p:nvSpPr>
            <p:spPr>
              <a:xfrm>
                <a:off x="1316367" y="1532418"/>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92" name="Google Shape;2992;p84"/>
            <p:cNvGrpSpPr/>
            <p:nvPr/>
          </p:nvGrpSpPr>
          <p:grpSpPr>
            <a:xfrm>
              <a:off x="1239048" y="1477746"/>
              <a:ext cx="49895" cy="49747"/>
              <a:chOff x="1239048" y="1477746"/>
              <a:chExt cx="49895" cy="49747"/>
            </a:xfrm>
          </p:grpSpPr>
          <p:sp>
            <p:nvSpPr>
              <p:cNvPr id="2993" name="Google Shape;2993;p84"/>
              <p:cNvSpPr/>
              <p:nvPr/>
            </p:nvSpPr>
            <p:spPr>
              <a:xfrm>
                <a:off x="1263933" y="1477746"/>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94" name="Google Shape;2994;p84"/>
              <p:cNvSpPr/>
              <p:nvPr/>
            </p:nvSpPr>
            <p:spPr>
              <a:xfrm>
                <a:off x="1239048" y="1502620"/>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2995" name="Google Shape;2995;p84"/>
            <p:cNvGrpSpPr/>
            <p:nvPr/>
          </p:nvGrpSpPr>
          <p:grpSpPr>
            <a:xfrm>
              <a:off x="1135449" y="1477746"/>
              <a:ext cx="50022" cy="49747"/>
              <a:chOff x="1135449" y="1477746"/>
              <a:chExt cx="50022" cy="49747"/>
            </a:xfrm>
          </p:grpSpPr>
          <p:sp>
            <p:nvSpPr>
              <p:cNvPr id="2996" name="Google Shape;2996;p84"/>
              <p:cNvSpPr/>
              <p:nvPr/>
            </p:nvSpPr>
            <p:spPr>
              <a:xfrm>
                <a:off x="1160460" y="1477746"/>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97" name="Google Shape;2997;p84"/>
              <p:cNvSpPr/>
              <p:nvPr/>
            </p:nvSpPr>
            <p:spPr>
              <a:xfrm>
                <a:off x="1135449" y="1502620"/>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2998" name="Google Shape;2998;p84"/>
          <p:cNvSpPr/>
          <p:nvPr/>
        </p:nvSpPr>
        <p:spPr>
          <a:xfrm>
            <a:off x="1189384" y="1867481"/>
            <a:ext cx="4448013" cy="860272"/>
          </a:xfrm>
          <a:custGeom>
            <a:avLst/>
            <a:gdLst/>
            <a:ahLst/>
            <a:cxnLst/>
            <a:rect l="l" t="t" r="r" b="b"/>
            <a:pathLst>
              <a:path w="3336010" h="645204" extrusionOk="0">
                <a:moveTo>
                  <a:pt x="0" y="0"/>
                </a:moveTo>
                <a:lnTo>
                  <a:pt x="180792" y="0"/>
                </a:lnTo>
                <a:lnTo>
                  <a:pt x="180792" y="29798"/>
                </a:lnTo>
                <a:lnTo>
                  <a:pt x="183966" y="29798"/>
                </a:lnTo>
                <a:lnTo>
                  <a:pt x="183966" y="59217"/>
                </a:lnTo>
                <a:lnTo>
                  <a:pt x="308514" y="59217"/>
                </a:lnTo>
                <a:lnTo>
                  <a:pt x="308514" y="92046"/>
                </a:lnTo>
                <a:lnTo>
                  <a:pt x="561800" y="92046"/>
                </a:lnTo>
                <a:lnTo>
                  <a:pt x="561800" y="123864"/>
                </a:lnTo>
                <a:lnTo>
                  <a:pt x="579828" y="123864"/>
                </a:lnTo>
                <a:lnTo>
                  <a:pt x="579828" y="154294"/>
                </a:lnTo>
                <a:lnTo>
                  <a:pt x="628708" y="154294"/>
                </a:lnTo>
                <a:lnTo>
                  <a:pt x="628708" y="189016"/>
                </a:lnTo>
                <a:lnTo>
                  <a:pt x="1243704" y="189016"/>
                </a:lnTo>
                <a:lnTo>
                  <a:pt x="1243704" y="221844"/>
                </a:lnTo>
                <a:lnTo>
                  <a:pt x="1348192" y="221844"/>
                </a:lnTo>
                <a:lnTo>
                  <a:pt x="1348192" y="255809"/>
                </a:lnTo>
                <a:lnTo>
                  <a:pt x="1449888" y="255809"/>
                </a:lnTo>
                <a:lnTo>
                  <a:pt x="1449888" y="288764"/>
                </a:lnTo>
                <a:lnTo>
                  <a:pt x="1589163" y="288764"/>
                </a:lnTo>
                <a:lnTo>
                  <a:pt x="1589163" y="323360"/>
                </a:lnTo>
                <a:lnTo>
                  <a:pt x="1705967" y="323360"/>
                </a:lnTo>
                <a:lnTo>
                  <a:pt x="1705967" y="363259"/>
                </a:lnTo>
                <a:lnTo>
                  <a:pt x="1895265" y="363259"/>
                </a:lnTo>
                <a:lnTo>
                  <a:pt x="1895265" y="401391"/>
                </a:lnTo>
                <a:lnTo>
                  <a:pt x="1928782" y="401391"/>
                </a:lnTo>
                <a:lnTo>
                  <a:pt x="1928782" y="439522"/>
                </a:lnTo>
                <a:lnTo>
                  <a:pt x="2134585" y="439522"/>
                </a:lnTo>
                <a:lnTo>
                  <a:pt x="2134585" y="479042"/>
                </a:lnTo>
                <a:lnTo>
                  <a:pt x="2320709" y="479042"/>
                </a:lnTo>
                <a:lnTo>
                  <a:pt x="2320709" y="527401"/>
                </a:lnTo>
                <a:lnTo>
                  <a:pt x="2433957" y="527401"/>
                </a:lnTo>
                <a:lnTo>
                  <a:pt x="2433957" y="576644"/>
                </a:lnTo>
                <a:lnTo>
                  <a:pt x="2678483" y="576644"/>
                </a:lnTo>
                <a:lnTo>
                  <a:pt x="2678483" y="645205"/>
                </a:lnTo>
                <a:lnTo>
                  <a:pt x="3336011" y="645205"/>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2999" name="Google Shape;2999;p84"/>
          <p:cNvSpPr txBox="1"/>
          <p:nvPr/>
        </p:nvSpPr>
        <p:spPr>
          <a:xfrm>
            <a:off x="2494400" y="3649797"/>
            <a:ext cx="2435237" cy="246167"/>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b="1" dirty="0">
                <a:solidFill>
                  <a:srgbClr val="000000"/>
                </a:solidFill>
                <a:latin typeface="Arial"/>
                <a:ea typeface="Arial"/>
                <a:cs typeface="Arial"/>
                <a:sym typeface="Arial"/>
              </a:rPr>
              <a:t>D3'ten itibaren geçen süre (ay)</a:t>
            </a:r>
          </a:p>
        </p:txBody>
      </p:sp>
      <p:grpSp>
        <p:nvGrpSpPr>
          <p:cNvPr id="3000" name="Google Shape;3000;p84"/>
          <p:cNvGrpSpPr/>
          <p:nvPr/>
        </p:nvGrpSpPr>
        <p:grpSpPr>
          <a:xfrm>
            <a:off x="800509" y="1753828"/>
            <a:ext cx="419200" cy="1836624"/>
            <a:chOff x="868803" y="1417379"/>
            <a:chExt cx="314400" cy="1377468"/>
          </a:xfrm>
        </p:grpSpPr>
        <p:sp>
          <p:nvSpPr>
            <p:cNvPr id="3001" name="Google Shape;3001;p84"/>
            <p:cNvSpPr txBox="1"/>
            <p:nvPr/>
          </p:nvSpPr>
          <p:spPr>
            <a:xfrm>
              <a:off x="953613" y="2610222"/>
              <a:ext cx="2280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0</a:t>
              </a:r>
            </a:p>
          </p:txBody>
        </p:sp>
        <p:sp>
          <p:nvSpPr>
            <p:cNvPr id="3002" name="Google Shape;3002;p84"/>
            <p:cNvSpPr txBox="1"/>
            <p:nvPr/>
          </p:nvSpPr>
          <p:spPr>
            <a:xfrm>
              <a:off x="911208" y="2379000"/>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20</a:t>
              </a:r>
            </a:p>
          </p:txBody>
        </p:sp>
        <p:sp>
          <p:nvSpPr>
            <p:cNvPr id="3003" name="Google Shape;3003;p84"/>
            <p:cNvSpPr txBox="1"/>
            <p:nvPr/>
          </p:nvSpPr>
          <p:spPr>
            <a:xfrm>
              <a:off x="911208" y="2138595"/>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40</a:t>
              </a:r>
            </a:p>
          </p:txBody>
        </p:sp>
        <p:sp>
          <p:nvSpPr>
            <p:cNvPr id="3004" name="Google Shape;3004;p84"/>
            <p:cNvSpPr txBox="1"/>
            <p:nvPr/>
          </p:nvSpPr>
          <p:spPr>
            <a:xfrm>
              <a:off x="911208" y="1898190"/>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60</a:t>
              </a:r>
            </a:p>
          </p:txBody>
        </p:sp>
        <p:sp>
          <p:nvSpPr>
            <p:cNvPr id="3005" name="Google Shape;3005;p84"/>
            <p:cNvSpPr txBox="1"/>
            <p:nvPr/>
          </p:nvSpPr>
          <p:spPr>
            <a:xfrm>
              <a:off x="911208" y="1657785"/>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80</a:t>
              </a:r>
            </a:p>
          </p:txBody>
        </p:sp>
        <p:sp>
          <p:nvSpPr>
            <p:cNvPr id="3006" name="Google Shape;3006;p84"/>
            <p:cNvSpPr txBox="1"/>
            <p:nvPr/>
          </p:nvSpPr>
          <p:spPr>
            <a:xfrm>
              <a:off x="868803" y="1417379"/>
              <a:ext cx="3144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100</a:t>
              </a:r>
            </a:p>
          </p:txBody>
        </p:sp>
      </p:grpSp>
      <p:grpSp>
        <p:nvGrpSpPr>
          <p:cNvPr id="3007" name="Google Shape;3007;p84"/>
          <p:cNvGrpSpPr/>
          <p:nvPr/>
        </p:nvGrpSpPr>
        <p:grpSpPr>
          <a:xfrm>
            <a:off x="1017866" y="3787685"/>
            <a:ext cx="4836697" cy="225714"/>
            <a:chOff x="1031821" y="2942765"/>
            <a:chExt cx="3627523" cy="169285"/>
          </a:xfrm>
        </p:grpSpPr>
        <p:sp>
          <p:nvSpPr>
            <p:cNvPr id="3008" name="Google Shape;3008;p84"/>
            <p:cNvSpPr txBox="1"/>
            <p:nvPr/>
          </p:nvSpPr>
          <p:spPr>
            <a:xfrm>
              <a:off x="1031821"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44</a:t>
              </a:r>
            </a:p>
          </p:txBody>
        </p:sp>
        <p:sp>
          <p:nvSpPr>
            <p:cNvPr id="3009" name="Google Shape;3009;p84"/>
            <p:cNvSpPr txBox="1"/>
            <p:nvPr/>
          </p:nvSpPr>
          <p:spPr>
            <a:xfrm>
              <a:off x="1290439"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36</a:t>
              </a:r>
            </a:p>
          </p:txBody>
        </p:sp>
        <p:sp>
          <p:nvSpPr>
            <p:cNvPr id="3010" name="Google Shape;3010;p84"/>
            <p:cNvSpPr txBox="1"/>
            <p:nvPr/>
          </p:nvSpPr>
          <p:spPr>
            <a:xfrm>
              <a:off x="1549057"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35</a:t>
              </a:r>
            </a:p>
          </p:txBody>
        </p:sp>
        <p:sp>
          <p:nvSpPr>
            <p:cNvPr id="3011" name="Google Shape;3011;p84"/>
            <p:cNvSpPr txBox="1"/>
            <p:nvPr/>
          </p:nvSpPr>
          <p:spPr>
            <a:xfrm>
              <a:off x="1807675"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30</a:t>
              </a:r>
            </a:p>
          </p:txBody>
        </p:sp>
        <p:sp>
          <p:nvSpPr>
            <p:cNvPr id="3012" name="Google Shape;3012;p84"/>
            <p:cNvSpPr txBox="1"/>
            <p:nvPr/>
          </p:nvSpPr>
          <p:spPr>
            <a:xfrm>
              <a:off x="2066294"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30</a:t>
              </a:r>
            </a:p>
          </p:txBody>
        </p:sp>
        <p:sp>
          <p:nvSpPr>
            <p:cNvPr id="3013" name="Google Shape;3013;p84"/>
            <p:cNvSpPr txBox="1"/>
            <p:nvPr/>
          </p:nvSpPr>
          <p:spPr>
            <a:xfrm>
              <a:off x="232491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29</a:t>
              </a:r>
            </a:p>
          </p:txBody>
        </p:sp>
        <p:sp>
          <p:nvSpPr>
            <p:cNvPr id="3014" name="Google Shape;3014;p84"/>
            <p:cNvSpPr txBox="1"/>
            <p:nvPr/>
          </p:nvSpPr>
          <p:spPr>
            <a:xfrm>
              <a:off x="2583530"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27</a:t>
              </a:r>
            </a:p>
          </p:txBody>
        </p:sp>
        <p:sp>
          <p:nvSpPr>
            <p:cNvPr id="3015" name="Google Shape;3015;p84"/>
            <p:cNvSpPr txBox="1"/>
            <p:nvPr/>
          </p:nvSpPr>
          <p:spPr>
            <a:xfrm>
              <a:off x="284202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22</a:t>
              </a:r>
            </a:p>
          </p:txBody>
        </p:sp>
        <p:sp>
          <p:nvSpPr>
            <p:cNvPr id="3016" name="Google Shape;3016;p84"/>
            <p:cNvSpPr txBox="1"/>
            <p:nvPr/>
          </p:nvSpPr>
          <p:spPr>
            <a:xfrm>
              <a:off x="3100640"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19</a:t>
              </a:r>
            </a:p>
          </p:txBody>
        </p:sp>
        <p:sp>
          <p:nvSpPr>
            <p:cNvPr id="3017" name="Google Shape;3017;p84"/>
            <p:cNvSpPr txBox="1"/>
            <p:nvPr/>
          </p:nvSpPr>
          <p:spPr>
            <a:xfrm>
              <a:off x="3359258"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14</a:t>
              </a:r>
            </a:p>
          </p:txBody>
        </p:sp>
        <p:sp>
          <p:nvSpPr>
            <p:cNvPr id="3018" name="Google Shape;3018;p84"/>
            <p:cNvSpPr txBox="1"/>
            <p:nvPr/>
          </p:nvSpPr>
          <p:spPr>
            <a:xfrm>
              <a:off x="3894142" y="2942765"/>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19" name="Google Shape;3019;p84"/>
            <p:cNvSpPr txBox="1"/>
            <p:nvPr/>
          </p:nvSpPr>
          <p:spPr>
            <a:xfrm>
              <a:off x="3604900" y="2942765"/>
              <a:ext cx="2556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11</a:t>
              </a:r>
            </a:p>
          </p:txBody>
        </p:sp>
        <p:sp>
          <p:nvSpPr>
            <p:cNvPr id="3020" name="Google Shape;3020;p84"/>
            <p:cNvSpPr txBox="1"/>
            <p:nvPr/>
          </p:nvSpPr>
          <p:spPr>
            <a:xfrm>
              <a:off x="4152760" y="2942765"/>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021" name="Google Shape;3021;p84"/>
            <p:cNvSpPr txBox="1"/>
            <p:nvPr/>
          </p:nvSpPr>
          <p:spPr>
            <a:xfrm>
              <a:off x="4384844" y="2942765"/>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022" name="Google Shape;3022;p84"/>
          <p:cNvGrpSpPr/>
          <p:nvPr/>
        </p:nvGrpSpPr>
        <p:grpSpPr>
          <a:xfrm>
            <a:off x="1017866" y="3906710"/>
            <a:ext cx="4836697" cy="225714"/>
            <a:chOff x="1031821" y="3032033"/>
            <a:chExt cx="3627523" cy="169285"/>
          </a:xfrm>
        </p:grpSpPr>
        <p:sp>
          <p:nvSpPr>
            <p:cNvPr id="3023" name="Google Shape;3023;p84"/>
            <p:cNvSpPr txBox="1"/>
            <p:nvPr/>
          </p:nvSpPr>
          <p:spPr>
            <a:xfrm>
              <a:off x="1031821"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36</a:t>
              </a:r>
            </a:p>
          </p:txBody>
        </p:sp>
        <p:sp>
          <p:nvSpPr>
            <p:cNvPr id="3024" name="Google Shape;3024;p84"/>
            <p:cNvSpPr txBox="1"/>
            <p:nvPr/>
          </p:nvSpPr>
          <p:spPr>
            <a:xfrm>
              <a:off x="1290439"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14</a:t>
              </a:r>
            </a:p>
          </p:txBody>
        </p:sp>
        <p:sp>
          <p:nvSpPr>
            <p:cNvPr id="3025" name="Google Shape;3025;p84"/>
            <p:cNvSpPr txBox="1"/>
            <p:nvPr/>
          </p:nvSpPr>
          <p:spPr>
            <a:xfrm>
              <a:off x="1566705"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8</a:t>
              </a:r>
            </a:p>
          </p:txBody>
        </p:sp>
        <p:sp>
          <p:nvSpPr>
            <p:cNvPr id="3026" name="Google Shape;3026;p84"/>
            <p:cNvSpPr txBox="1"/>
            <p:nvPr/>
          </p:nvSpPr>
          <p:spPr>
            <a:xfrm>
              <a:off x="1825323"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27" name="Google Shape;3027;p84"/>
            <p:cNvSpPr txBox="1"/>
            <p:nvPr/>
          </p:nvSpPr>
          <p:spPr>
            <a:xfrm>
              <a:off x="2083941"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28" name="Google Shape;3028;p84"/>
            <p:cNvSpPr txBox="1"/>
            <p:nvPr/>
          </p:nvSpPr>
          <p:spPr>
            <a:xfrm>
              <a:off x="2342559"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29" name="Google Shape;3029;p84"/>
            <p:cNvSpPr txBox="1"/>
            <p:nvPr/>
          </p:nvSpPr>
          <p:spPr>
            <a:xfrm>
              <a:off x="2601178"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a:t>
              </a:r>
            </a:p>
          </p:txBody>
        </p:sp>
        <p:sp>
          <p:nvSpPr>
            <p:cNvPr id="3030" name="Google Shape;3030;p84"/>
            <p:cNvSpPr txBox="1"/>
            <p:nvPr/>
          </p:nvSpPr>
          <p:spPr>
            <a:xfrm>
              <a:off x="2859669"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031" name="Google Shape;3031;p84"/>
            <p:cNvSpPr txBox="1"/>
            <p:nvPr/>
          </p:nvSpPr>
          <p:spPr>
            <a:xfrm>
              <a:off x="3118287"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32" name="Google Shape;3032;p84"/>
            <p:cNvSpPr txBox="1"/>
            <p:nvPr/>
          </p:nvSpPr>
          <p:spPr>
            <a:xfrm>
              <a:off x="3376906"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33" name="Google Shape;3033;p84"/>
            <p:cNvSpPr txBox="1"/>
            <p:nvPr/>
          </p:nvSpPr>
          <p:spPr>
            <a:xfrm>
              <a:off x="3894142"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a:t>
              </a:r>
            </a:p>
          </p:txBody>
        </p:sp>
        <p:sp>
          <p:nvSpPr>
            <p:cNvPr id="3034" name="Google Shape;3034;p84"/>
            <p:cNvSpPr txBox="1"/>
            <p:nvPr/>
          </p:nvSpPr>
          <p:spPr>
            <a:xfrm>
              <a:off x="3635524"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35" name="Google Shape;3035;p84"/>
            <p:cNvSpPr txBox="1"/>
            <p:nvPr/>
          </p:nvSpPr>
          <p:spPr>
            <a:xfrm>
              <a:off x="4126353" y="3032033"/>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3036" name="Google Shape;3036;p84"/>
            <p:cNvSpPr txBox="1"/>
            <p:nvPr/>
          </p:nvSpPr>
          <p:spPr>
            <a:xfrm>
              <a:off x="4384844" y="3032033"/>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037" name="Google Shape;3037;p84"/>
          <p:cNvGrpSpPr/>
          <p:nvPr/>
        </p:nvGrpSpPr>
        <p:grpSpPr>
          <a:xfrm>
            <a:off x="1017866" y="4021020"/>
            <a:ext cx="4836697" cy="225714"/>
            <a:chOff x="1031821" y="3117766"/>
            <a:chExt cx="3627523" cy="169285"/>
          </a:xfrm>
        </p:grpSpPr>
        <p:sp>
          <p:nvSpPr>
            <p:cNvPr id="3038" name="Google Shape;3038;p84"/>
            <p:cNvSpPr txBox="1"/>
            <p:nvPr/>
          </p:nvSpPr>
          <p:spPr>
            <a:xfrm>
              <a:off x="1031821" y="3117766"/>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26</a:t>
              </a:r>
            </a:p>
          </p:txBody>
        </p:sp>
        <p:sp>
          <p:nvSpPr>
            <p:cNvPr id="3039" name="Google Shape;3039;p84"/>
            <p:cNvSpPr txBox="1"/>
            <p:nvPr/>
          </p:nvSpPr>
          <p:spPr>
            <a:xfrm>
              <a:off x="1290439" y="3117766"/>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15</a:t>
              </a:r>
            </a:p>
          </p:txBody>
        </p:sp>
        <p:sp>
          <p:nvSpPr>
            <p:cNvPr id="3040" name="Google Shape;3040;p84"/>
            <p:cNvSpPr txBox="1"/>
            <p:nvPr/>
          </p:nvSpPr>
          <p:spPr>
            <a:xfrm>
              <a:off x="1549057" y="3117766"/>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12</a:t>
              </a:r>
            </a:p>
          </p:txBody>
        </p:sp>
        <p:sp>
          <p:nvSpPr>
            <p:cNvPr id="3041" name="Google Shape;3041;p84"/>
            <p:cNvSpPr txBox="1"/>
            <p:nvPr/>
          </p:nvSpPr>
          <p:spPr>
            <a:xfrm>
              <a:off x="1807675" y="3117766"/>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10</a:t>
              </a:r>
            </a:p>
          </p:txBody>
        </p:sp>
        <p:sp>
          <p:nvSpPr>
            <p:cNvPr id="3042" name="Google Shape;3042;p84"/>
            <p:cNvSpPr txBox="1"/>
            <p:nvPr/>
          </p:nvSpPr>
          <p:spPr>
            <a:xfrm>
              <a:off x="2083941"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43" name="Google Shape;3043;p84"/>
            <p:cNvSpPr txBox="1"/>
            <p:nvPr/>
          </p:nvSpPr>
          <p:spPr>
            <a:xfrm>
              <a:off x="2342559"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044" name="Google Shape;3044;p84"/>
            <p:cNvSpPr txBox="1"/>
            <p:nvPr/>
          </p:nvSpPr>
          <p:spPr>
            <a:xfrm>
              <a:off x="2601178"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045" name="Google Shape;3045;p84"/>
            <p:cNvSpPr txBox="1"/>
            <p:nvPr/>
          </p:nvSpPr>
          <p:spPr>
            <a:xfrm>
              <a:off x="2859669"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46" name="Google Shape;3046;p84"/>
            <p:cNvSpPr txBox="1"/>
            <p:nvPr/>
          </p:nvSpPr>
          <p:spPr>
            <a:xfrm>
              <a:off x="3118287"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47" name="Google Shape;3047;p84"/>
            <p:cNvSpPr txBox="1"/>
            <p:nvPr/>
          </p:nvSpPr>
          <p:spPr>
            <a:xfrm>
              <a:off x="3376906"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a:t>
              </a:r>
            </a:p>
          </p:txBody>
        </p:sp>
        <p:sp>
          <p:nvSpPr>
            <p:cNvPr id="3048" name="Google Shape;3048;p84"/>
            <p:cNvSpPr txBox="1"/>
            <p:nvPr/>
          </p:nvSpPr>
          <p:spPr>
            <a:xfrm>
              <a:off x="3894142"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a:t>
              </a:r>
            </a:p>
          </p:txBody>
        </p:sp>
        <p:sp>
          <p:nvSpPr>
            <p:cNvPr id="3049" name="Google Shape;3049;p84"/>
            <p:cNvSpPr txBox="1"/>
            <p:nvPr/>
          </p:nvSpPr>
          <p:spPr>
            <a:xfrm>
              <a:off x="3635524" y="3117766"/>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a:t>
              </a:r>
            </a:p>
          </p:txBody>
        </p:sp>
        <p:sp>
          <p:nvSpPr>
            <p:cNvPr id="3050" name="Google Shape;3050;p84"/>
            <p:cNvSpPr txBox="1"/>
            <p:nvPr/>
          </p:nvSpPr>
          <p:spPr>
            <a:xfrm>
              <a:off x="4126353" y="3117766"/>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3051" name="Google Shape;3051;p84"/>
            <p:cNvSpPr txBox="1"/>
            <p:nvPr/>
          </p:nvSpPr>
          <p:spPr>
            <a:xfrm>
              <a:off x="4384844" y="3117766"/>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052" name="Google Shape;3052;p84"/>
          <p:cNvGrpSpPr/>
          <p:nvPr/>
        </p:nvGrpSpPr>
        <p:grpSpPr>
          <a:xfrm>
            <a:off x="543711" y="3787679"/>
            <a:ext cx="654739" cy="566586"/>
            <a:chOff x="421221" y="2871819"/>
            <a:chExt cx="491054" cy="424939"/>
          </a:xfrm>
        </p:grpSpPr>
        <p:sp>
          <p:nvSpPr>
            <p:cNvPr id="3053" name="Google Shape;3053;p84"/>
            <p:cNvSpPr txBox="1"/>
            <p:nvPr/>
          </p:nvSpPr>
          <p:spPr>
            <a:xfrm>
              <a:off x="421221" y="2871819"/>
              <a:ext cx="4908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CR (N=44)</a:t>
              </a:r>
            </a:p>
          </p:txBody>
        </p:sp>
        <p:sp>
          <p:nvSpPr>
            <p:cNvPr id="3054" name="Google Shape;3054;p84"/>
            <p:cNvSpPr txBox="1"/>
            <p:nvPr/>
          </p:nvSpPr>
          <p:spPr>
            <a:xfrm>
              <a:off x="421221" y="2961213"/>
              <a:ext cx="4908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NR (N=36)</a:t>
              </a:r>
            </a:p>
          </p:txBody>
        </p:sp>
        <p:sp>
          <p:nvSpPr>
            <p:cNvPr id="3055" name="Google Shape;3055;p84"/>
            <p:cNvSpPr txBox="1"/>
            <p:nvPr/>
          </p:nvSpPr>
          <p:spPr>
            <a:xfrm>
              <a:off x="424775" y="3050481"/>
              <a:ext cx="4875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PR (N=26)</a:t>
              </a:r>
            </a:p>
          </p:txBody>
        </p:sp>
      </p:grpSp>
      <p:grpSp>
        <p:nvGrpSpPr>
          <p:cNvPr id="3056" name="Google Shape;3056;p84"/>
          <p:cNvGrpSpPr/>
          <p:nvPr/>
        </p:nvGrpSpPr>
        <p:grpSpPr>
          <a:xfrm>
            <a:off x="4741567" y="1719576"/>
            <a:ext cx="1112995" cy="676135"/>
            <a:chOff x="3569612" y="1352494"/>
            <a:chExt cx="834746" cy="507101"/>
          </a:xfrm>
        </p:grpSpPr>
        <p:grpSp>
          <p:nvGrpSpPr>
            <p:cNvPr id="3057" name="Google Shape;3057;p84"/>
            <p:cNvGrpSpPr/>
            <p:nvPr/>
          </p:nvGrpSpPr>
          <p:grpSpPr>
            <a:xfrm>
              <a:off x="3660643" y="1738746"/>
              <a:ext cx="50022" cy="49747"/>
              <a:chOff x="3915627" y="1809692"/>
              <a:chExt cx="50022" cy="49747"/>
            </a:xfrm>
          </p:grpSpPr>
          <p:sp>
            <p:nvSpPr>
              <p:cNvPr id="3058" name="Google Shape;3058;p84"/>
              <p:cNvSpPr/>
              <p:nvPr/>
            </p:nvSpPr>
            <p:spPr>
              <a:xfrm>
                <a:off x="3940638" y="1809692"/>
                <a:ext cx="12696" cy="49747"/>
              </a:xfrm>
              <a:custGeom>
                <a:avLst/>
                <a:gdLst/>
                <a:ahLst/>
                <a:cxnLst/>
                <a:rect l="l" t="t" r="r" b="b"/>
                <a:pathLst>
                  <a:path w="12696" h="49747" extrusionOk="0">
                    <a:moveTo>
                      <a:pt x="0" y="0"/>
                    </a:moveTo>
                    <a:lnTo>
                      <a:pt x="0" y="49748"/>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059" name="Google Shape;3059;p84"/>
              <p:cNvSpPr/>
              <p:nvPr/>
            </p:nvSpPr>
            <p:spPr>
              <a:xfrm>
                <a:off x="3915627" y="1834566"/>
                <a:ext cx="50022" cy="12626"/>
              </a:xfrm>
              <a:custGeom>
                <a:avLst/>
                <a:gdLst/>
                <a:ahLst/>
                <a:cxnLst/>
                <a:rect l="l" t="t" r="r" b="b"/>
                <a:pathLst>
                  <a:path w="50022" h="12626" extrusionOk="0">
                    <a:moveTo>
                      <a:pt x="0" y="0"/>
                    </a:moveTo>
                    <a:lnTo>
                      <a:pt x="50022"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sp>
          <p:nvSpPr>
            <p:cNvPr id="3060" name="Google Shape;3060;p84"/>
            <p:cNvSpPr/>
            <p:nvPr/>
          </p:nvSpPr>
          <p:spPr>
            <a:xfrm>
              <a:off x="3569612" y="1656043"/>
              <a:ext cx="232210" cy="12626"/>
            </a:xfrm>
            <a:custGeom>
              <a:avLst/>
              <a:gdLst/>
              <a:ahLst/>
              <a:cxnLst/>
              <a:rect l="l" t="t" r="r" b="b"/>
              <a:pathLst>
                <a:path w="232210" h="12626" extrusionOk="0">
                  <a:moveTo>
                    <a:pt x="0" y="0"/>
                  </a:moveTo>
                  <a:lnTo>
                    <a:pt x="232211" y="0"/>
                  </a:lnTo>
                </a:path>
              </a:pathLst>
            </a:custGeom>
            <a:noFill/>
            <a:ln w="12675" cap="flat" cmpd="sng">
              <a:solidFill>
                <a:srgbClr val="1482FA"/>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061" name="Google Shape;3061;p84"/>
            <p:cNvSpPr/>
            <p:nvPr/>
          </p:nvSpPr>
          <p:spPr>
            <a:xfrm>
              <a:off x="3569612" y="1441017"/>
              <a:ext cx="232210" cy="12626"/>
            </a:xfrm>
            <a:custGeom>
              <a:avLst/>
              <a:gdLst/>
              <a:ahLst/>
              <a:cxnLst/>
              <a:rect l="l" t="t" r="r" b="b"/>
              <a:pathLst>
                <a:path w="232210" h="12626" extrusionOk="0">
                  <a:moveTo>
                    <a:pt x="0" y="0"/>
                  </a:moveTo>
                  <a:lnTo>
                    <a:pt x="232211"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062" name="Google Shape;3062;p84"/>
            <p:cNvSpPr/>
            <p:nvPr/>
          </p:nvSpPr>
          <p:spPr>
            <a:xfrm>
              <a:off x="3569612" y="1548594"/>
              <a:ext cx="232210" cy="12626"/>
            </a:xfrm>
            <a:custGeom>
              <a:avLst/>
              <a:gdLst/>
              <a:ahLst/>
              <a:cxnLst/>
              <a:rect l="l" t="t" r="r" b="b"/>
              <a:pathLst>
                <a:path w="232210" h="12626" extrusionOk="0">
                  <a:moveTo>
                    <a:pt x="0" y="0"/>
                  </a:moveTo>
                  <a:lnTo>
                    <a:pt x="232211" y="0"/>
                  </a:lnTo>
                </a:path>
              </a:pathLst>
            </a:custGeom>
            <a:noFill/>
            <a:ln w="1267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063" name="Google Shape;3063;p84"/>
            <p:cNvSpPr txBox="1"/>
            <p:nvPr/>
          </p:nvSpPr>
          <p:spPr>
            <a:xfrm>
              <a:off x="3746440" y="1352494"/>
              <a:ext cx="5565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CR (N=44)</a:t>
              </a:r>
            </a:p>
          </p:txBody>
        </p:sp>
        <p:sp>
          <p:nvSpPr>
            <p:cNvPr id="3064" name="Google Shape;3064;p84"/>
            <p:cNvSpPr txBox="1"/>
            <p:nvPr/>
          </p:nvSpPr>
          <p:spPr>
            <a:xfrm>
              <a:off x="3746440" y="1459944"/>
              <a:ext cx="5565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NR (N=36)</a:t>
              </a:r>
            </a:p>
          </p:txBody>
        </p:sp>
        <p:sp>
          <p:nvSpPr>
            <p:cNvPr id="3065" name="Google Shape;3065;p84"/>
            <p:cNvSpPr txBox="1"/>
            <p:nvPr/>
          </p:nvSpPr>
          <p:spPr>
            <a:xfrm>
              <a:off x="3746440" y="1567520"/>
              <a:ext cx="5517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PR (N=26)</a:t>
              </a:r>
            </a:p>
          </p:txBody>
        </p:sp>
        <p:sp>
          <p:nvSpPr>
            <p:cNvPr id="3066" name="Google Shape;3066;p84"/>
            <p:cNvSpPr txBox="1"/>
            <p:nvPr/>
          </p:nvSpPr>
          <p:spPr>
            <a:xfrm>
              <a:off x="3746439" y="1674970"/>
              <a:ext cx="657919"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Sansürlenmiş</a:t>
              </a:r>
            </a:p>
          </p:txBody>
        </p:sp>
      </p:grpSp>
      <p:grpSp>
        <p:nvGrpSpPr>
          <p:cNvPr id="3067" name="Google Shape;3067;p84"/>
          <p:cNvGrpSpPr/>
          <p:nvPr/>
        </p:nvGrpSpPr>
        <p:grpSpPr>
          <a:xfrm>
            <a:off x="1036826" y="3506366"/>
            <a:ext cx="4815708" cy="246167"/>
            <a:chOff x="1046040" y="2731779"/>
            <a:chExt cx="3611781" cy="184625"/>
          </a:xfrm>
        </p:grpSpPr>
        <p:sp>
          <p:nvSpPr>
            <p:cNvPr id="3068" name="Google Shape;3068;p84"/>
            <p:cNvSpPr txBox="1"/>
            <p:nvPr/>
          </p:nvSpPr>
          <p:spPr>
            <a:xfrm>
              <a:off x="1046040"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0</a:t>
              </a:r>
            </a:p>
          </p:txBody>
        </p:sp>
        <p:sp>
          <p:nvSpPr>
            <p:cNvPr id="3069" name="Google Shape;3069;p84"/>
            <p:cNvSpPr txBox="1"/>
            <p:nvPr/>
          </p:nvSpPr>
          <p:spPr>
            <a:xfrm>
              <a:off x="1304658"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a:t>
              </a:r>
            </a:p>
          </p:txBody>
        </p:sp>
        <p:sp>
          <p:nvSpPr>
            <p:cNvPr id="3070" name="Google Shape;3070;p84"/>
            <p:cNvSpPr txBox="1"/>
            <p:nvPr/>
          </p:nvSpPr>
          <p:spPr>
            <a:xfrm>
              <a:off x="1563150"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6</a:t>
              </a:r>
            </a:p>
          </p:txBody>
        </p:sp>
        <p:sp>
          <p:nvSpPr>
            <p:cNvPr id="3071" name="Google Shape;3071;p84"/>
            <p:cNvSpPr txBox="1"/>
            <p:nvPr/>
          </p:nvSpPr>
          <p:spPr>
            <a:xfrm>
              <a:off x="1821768"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9</a:t>
              </a:r>
            </a:p>
          </p:txBody>
        </p:sp>
        <p:sp>
          <p:nvSpPr>
            <p:cNvPr id="3072" name="Google Shape;3072;p84"/>
            <p:cNvSpPr txBox="1"/>
            <p:nvPr/>
          </p:nvSpPr>
          <p:spPr>
            <a:xfrm>
              <a:off x="2059184"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12</a:t>
              </a:r>
            </a:p>
          </p:txBody>
        </p:sp>
        <p:sp>
          <p:nvSpPr>
            <p:cNvPr id="3073" name="Google Shape;3073;p84"/>
            <p:cNvSpPr txBox="1"/>
            <p:nvPr/>
          </p:nvSpPr>
          <p:spPr>
            <a:xfrm>
              <a:off x="2317802"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15</a:t>
              </a:r>
            </a:p>
          </p:txBody>
        </p:sp>
        <p:sp>
          <p:nvSpPr>
            <p:cNvPr id="3074" name="Google Shape;3074;p84"/>
            <p:cNvSpPr txBox="1"/>
            <p:nvPr/>
          </p:nvSpPr>
          <p:spPr>
            <a:xfrm>
              <a:off x="2576420"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18</a:t>
              </a:r>
            </a:p>
          </p:txBody>
        </p:sp>
        <p:sp>
          <p:nvSpPr>
            <p:cNvPr id="3075" name="Google Shape;3075;p84"/>
            <p:cNvSpPr txBox="1"/>
            <p:nvPr/>
          </p:nvSpPr>
          <p:spPr>
            <a:xfrm>
              <a:off x="2835039"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21</a:t>
              </a:r>
            </a:p>
          </p:txBody>
        </p:sp>
        <p:sp>
          <p:nvSpPr>
            <p:cNvPr id="3076" name="Google Shape;3076;p84"/>
            <p:cNvSpPr txBox="1"/>
            <p:nvPr/>
          </p:nvSpPr>
          <p:spPr>
            <a:xfrm>
              <a:off x="3093657"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24</a:t>
              </a:r>
            </a:p>
          </p:txBody>
        </p:sp>
        <p:sp>
          <p:nvSpPr>
            <p:cNvPr id="3077" name="Google Shape;3077;p84"/>
            <p:cNvSpPr txBox="1"/>
            <p:nvPr/>
          </p:nvSpPr>
          <p:spPr>
            <a:xfrm>
              <a:off x="3352275"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27</a:t>
              </a:r>
            </a:p>
          </p:txBody>
        </p:sp>
        <p:sp>
          <p:nvSpPr>
            <p:cNvPr id="3078" name="Google Shape;3078;p84"/>
            <p:cNvSpPr txBox="1"/>
            <p:nvPr/>
          </p:nvSpPr>
          <p:spPr>
            <a:xfrm>
              <a:off x="3610767"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30</a:t>
              </a:r>
            </a:p>
          </p:txBody>
        </p:sp>
        <p:sp>
          <p:nvSpPr>
            <p:cNvPr id="3079" name="Google Shape;3079;p84"/>
            <p:cNvSpPr txBox="1"/>
            <p:nvPr/>
          </p:nvSpPr>
          <p:spPr>
            <a:xfrm>
              <a:off x="3869385"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33</a:t>
              </a:r>
            </a:p>
          </p:txBody>
        </p:sp>
        <p:sp>
          <p:nvSpPr>
            <p:cNvPr id="3080" name="Google Shape;3080;p84"/>
            <p:cNvSpPr txBox="1"/>
            <p:nvPr/>
          </p:nvSpPr>
          <p:spPr>
            <a:xfrm>
              <a:off x="4128003"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36</a:t>
              </a:r>
            </a:p>
          </p:txBody>
        </p:sp>
        <p:sp>
          <p:nvSpPr>
            <p:cNvPr id="3081" name="Google Shape;3081;p84"/>
            <p:cNvSpPr txBox="1"/>
            <p:nvPr/>
          </p:nvSpPr>
          <p:spPr>
            <a:xfrm>
              <a:off x="4386621"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39</a:t>
              </a:r>
            </a:p>
          </p:txBody>
        </p:sp>
      </p:grpSp>
      <p:sp>
        <p:nvSpPr>
          <p:cNvPr id="3082" name="Google Shape;3082;p84"/>
          <p:cNvSpPr txBox="1"/>
          <p:nvPr/>
        </p:nvSpPr>
        <p:spPr>
          <a:xfrm rot="-5400000">
            <a:off x="208019" y="2517228"/>
            <a:ext cx="1182400" cy="246167"/>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b="1" dirty="0">
                <a:solidFill>
                  <a:srgbClr val="000000"/>
                </a:solidFill>
                <a:latin typeface="Arial"/>
                <a:ea typeface="Arial"/>
                <a:cs typeface="Arial"/>
                <a:sym typeface="Arial"/>
              </a:rPr>
              <a:t>PFS olasılığı (%)</a:t>
            </a:r>
          </a:p>
        </p:txBody>
      </p:sp>
      <p:grpSp>
        <p:nvGrpSpPr>
          <p:cNvPr id="3083" name="Google Shape;3083;p84"/>
          <p:cNvGrpSpPr/>
          <p:nvPr/>
        </p:nvGrpSpPr>
        <p:grpSpPr>
          <a:xfrm>
            <a:off x="6577788" y="4035978"/>
            <a:ext cx="5034249" cy="225714"/>
            <a:chOff x="5219735" y="3121427"/>
            <a:chExt cx="3775687" cy="169285"/>
          </a:xfrm>
        </p:grpSpPr>
        <p:sp>
          <p:nvSpPr>
            <p:cNvPr id="3084" name="Google Shape;3084;p84"/>
            <p:cNvSpPr txBox="1"/>
            <p:nvPr/>
          </p:nvSpPr>
          <p:spPr>
            <a:xfrm>
              <a:off x="5219735" y="3121427"/>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26</a:t>
              </a:r>
            </a:p>
          </p:txBody>
        </p:sp>
        <p:sp>
          <p:nvSpPr>
            <p:cNvPr id="3085" name="Google Shape;3085;p84"/>
            <p:cNvSpPr txBox="1"/>
            <p:nvPr/>
          </p:nvSpPr>
          <p:spPr>
            <a:xfrm>
              <a:off x="5470482" y="3121427"/>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24</a:t>
              </a:r>
            </a:p>
          </p:txBody>
        </p:sp>
        <p:sp>
          <p:nvSpPr>
            <p:cNvPr id="3086" name="Google Shape;3086;p84"/>
            <p:cNvSpPr txBox="1"/>
            <p:nvPr/>
          </p:nvSpPr>
          <p:spPr>
            <a:xfrm>
              <a:off x="5721229" y="3121427"/>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20</a:t>
              </a:r>
            </a:p>
          </p:txBody>
        </p:sp>
        <p:sp>
          <p:nvSpPr>
            <p:cNvPr id="3087" name="Google Shape;3087;p84"/>
            <p:cNvSpPr txBox="1"/>
            <p:nvPr/>
          </p:nvSpPr>
          <p:spPr>
            <a:xfrm>
              <a:off x="5971849" y="3121427"/>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15</a:t>
              </a:r>
            </a:p>
          </p:txBody>
        </p:sp>
        <p:sp>
          <p:nvSpPr>
            <p:cNvPr id="3088" name="Google Shape;3088;p84"/>
            <p:cNvSpPr txBox="1"/>
            <p:nvPr/>
          </p:nvSpPr>
          <p:spPr>
            <a:xfrm>
              <a:off x="6222595" y="3121427"/>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12</a:t>
              </a:r>
            </a:p>
          </p:txBody>
        </p:sp>
        <p:sp>
          <p:nvSpPr>
            <p:cNvPr id="3089" name="Google Shape;3089;p84"/>
            <p:cNvSpPr txBox="1"/>
            <p:nvPr/>
          </p:nvSpPr>
          <p:spPr>
            <a:xfrm>
              <a:off x="6490990"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8</a:t>
              </a:r>
            </a:p>
          </p:txBody>
        </p:sp>
        <p:sp>
          <p:nvSpPr>
            <p:cNvPr id="3090" name="Google Shape;3090;p84"/>
            <p:cNvSpPr txBox="1"/>
            <p:nvPr/>
          </p:nvSpPr>
          <p:spPr>
            <a:xfrm>
              <a:off x="6741609"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091" name="Google Shape;3091;p84"/>
            <p:cNvSpPr txBox="1"/>
            <p:nvPr/>
          </p:nvSpPr>
          <p:spPr>
            <a:xfrm>
              <a:off x="6992356"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a:t>
              </a:r>
            </a:p>
          </p:txBody>
        </p:sp>
        <p:sp>
          <p:nvSpPr>
            <p:cNvPr id="3092" name="Google Shape;3092;p84"/>
            <p:cNvSpPr txBox="1"/>
            <p:nvPr/>
          </p:nvSpPr>
          <p:spPr>
            <a:xfrm>
              <a:off x="7243103"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a:t>
              </a:r>
            </a:p>
          </p:txBody>
        </p:sp>
        <p:sp>
          <p:nvSpPr>
            <p:cNvPr id="3093" name="Google Shape;3093;p84"/>
            <p:cNvSpPr txBox="1"/>
            <p:nvPr/>
          </p:nvSpPr>
          <p:spPr>
            <a:xfrm>
              <a:off x="7493850"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94" name="Google Shape;3094;p84"/>
            <p:cNvSpPr txBox="1"/>
            <p:nvPr/>
          </p:nvSpPr>
          <p:spPr>
            <a:xfrm>
              <a:off x="7995216"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a:t>
              </a:r>
            </a:p>
          </p:txBody>
        </p:sp>
        <p:sp>
          <p:nvSpPr>
            <p:cNvPr id="3095" name="Google Shape;3095;p84"/>
            <p:cNvSpPr txBox="1"/>
            <p:nvPr/>
          </p:nvSpPr>
          <p:spPr>
            <a:xfrm>
              <a:off x="7744469"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096" name="Google Shape;3096;p84"/>
            <p:cNvSpPr txBox="1"/>
            <p:nvPr/>
          </p:nvSpPr>
          <p:spPr>
            <a:xfrm>
              <a:off x="8245963" y="3121427"/>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a:t>
              </a:r>
            </a:p>
          </p:txBody>
        </p:sp>
        <p:sp>
          <p:nvSpPr>
            <p:cNvPr id="3097" name="Google Shape;3097;p84"/>
            <p:cNvSpPr txBox="1"/>
            <p:nvPr/>
          </p:nvSpPr>
          <p:spPr>
            <a:xfrm>
              <a:off x="8470175" y="3121427"/>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3098" name="Google Shape;3098;p84"/>
            <p:cNvSpPr txBox="1"/>
            <p:nvPr/>
          </p:nvSpPr>
          <p:spPr>
            <a:xfrm>
              <a:off x="8720922" y="3121427"/>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099" name="Google Shape;3099;p84"/>
          <p:cNvGrpSpPr/>
          <p:nvPr/>
        </p:nvGrpSpPr>
        <p:grpSpPr>
          <a:xfrm>
            <a:off x="6105371" y="1711110"/>
            <a:ext cx="5571139" cy="2643274"/>
            <a:chOff x="4586116" y="1339794"/>
            <a:chExt cx="4178354" cy="1982455"/>
          </a:xfrm>
        </p:grpSpPr>
        <p:sp>
          <p:nvSpPr>
            <p:cNvPr id="3100" name="Google Shape;3100;p84"/>
            <p:cNvSpPr/>
            <p:nvPr/>
          </p:nvSpPr>
          <p:spPr>
            <a:xfrm>
              <a:off x="5073512" y="1426841"/>
              <a:ext cx="3545749" cy="1233591"/>
            </a:xfrm>
            <a:custGeom>
              <a:avLst/>
              <a:gdLst/>
              <a:ahLst/>
              <a:cxnLst/>
              <a:rect l="l" t="t" r="r" b="b"/>
              <a:pathLst>
                <a:path w="3545749" h="1233591" extrusionOk="0">
                  <a:moveTo>
                    <a:pt x="0" y="0"/>
                  </a:moveTo>
                  <a:lnTo>
                    <a:pt x="0" y="1233591"/>
                  </a:lnTo>
                  <a:lnTo>
                    <a:pt x="3545749" y="123359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3101" name="Google Shape;3101;p84"/>
            <p:cNvGrpSpPr/>
            <p:nvPr/>
          </p:nvGrpSpPr>
          <p:grpSpPr>
            <a:xfrm>
              <a:off x="5037963" y="1458281"/>
              <a:ext cx="35549" cy="1214777"/>
              <a:chOff x="5310921" y="1502620"/>
              <a:chExt cx="35549" cy="1214777"/>
            </a:xfrm>
          </p:grpSpPr>
          <p:sp>
            <p:nvSpPr>
              <p:cNvPr id="3102" name="Google Shape;3102;p84"/>
              <p:cNvSpPr/>
              <p:nvPr/>
            </p:nvSpPr>
            <p:spPr>
              <a:xfrm>
                <a:off x="5311302" y="2704771"/>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03" name="Google Shape;3103;p84"/>
              <p:cNvSpPr/>
              <p:nvPr/>
            </p:nvSpPr>
            <p:spPr>
              <a:xfrm>
                <a:off x="5310921" y="2464366"/>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04" name="Google Shape;3104;p84"/>
              <p:cNvSpPr/>
              <p:nvPr/>
            </p:nvSpPr>
            <p:spPr>
              <a:xfrm>
                <a:off x="5310921" y="2223961"/>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05" name="Google Shape;3105;p84"/>
              <p:cNvSpPr/>
              <p:nvPr/>
            </p:nvSpPr>
            <p:spPr>
              <a:xfrm>
                <a:off x="5310921" y="1983556"/>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06" name="Google Shape;3106;p84"/>
              <p:cNvSpPr/>
              <p:nvPr/>
            </p:nvSpPr>
            <p:spPr>
              <a:xfrm>
                <a:off x="5310921" y="1743025"/>
                <a:ext cx="35294" cy="12626"/>
              </a:xfrm>
              <a:custGeom>
                <a:avLst/>
                <a:gdLst/>
                <a:ahLst/>
                <a:cxnLst/>
                <a:rect l="l" t="t" r="r" b="b"/>
                <a:pathLst>
                  <a:path w="35294" h="12626" extrusionOk="0">
                    <a:moveTo>
                      <a:pt x="35295"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07" name="Google Shape;3107;p84"/>
              <p:cNvSpPr/>
              <p:nvPr/>
            </p:nvSpPr>
            <p:spPr>
              <a:xfrm>
                <a:off x="5311302" y="1502620"/>
                <a:ext cx="35168" cy="12626"/>
              </a:xfrm>
              <a:custGeom>
                <a:avLst/>
                <a:gdLst/>
                <a:ahLst/>
                <a:cxnLst/>
                <a:rect l="l" t="t" r="r" b="b"/>
                <a:pathLst>
                  <a:path w="35168" h="12626" extrusionOk="0">
                    <a:moveTo>
                      <a:pt x="35168" y="0"/>
                    </a:moveTo>
                    <a:lnTo>
                      <a:pt x="0"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08" name="Google Shape;3108;p84"/>
            <p:cNvGrpSpPr/>
            <p:nvPr/>
          </p:nvGrpSpPr>
          <p:grpSpPr>
            <a:xfrm>
              <a:off x="5073512" y="2660432"/>
              <a:ext cx="3522643" cy="35101"/>
              <a:chOff x="5346470" y="2704771"/>
              <a:chExt cx="3522643" cy="35101"/>
            </a:xfrm>
          </p:grpSpPr>
          <p:sp>
            <p:nvSpPr>
              <p:cNvPr id="3109" name="Google Shape;3109;p84"/>
              <p:cNvSpPr/>
              <p:nvPr/>
            </p:nvSpPr>
            <p:spPr>
              <a:xfrm>
                <a:off x="534647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0" name="Google Shape;3110;p84"/>
              <p:cNvSpPr/>
              <p:nvPr/>
            </p:nvSpPr>
            <p:spPr>
              <a:xfrm>
                <a:off x="559721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1" name="Google Shape;3111;p84"/>
              <p:cNvSpPr/>
              <p:nvPr/>
            </p:nvSpPr>
            <p:spPr>
              <a:xfrm>
                <a:off x="5847964"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2" name="Google Shape;3112;p84"/>
              <p:cNvSpPr/>
              <p:nvPr/>
            </p:nvSpPr>
            <p:spPr>
              <a:xfrm>
                <a:off x="6098584"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3" name="Google Shape;3113;p84"/>
              <p:cNvSpPr/>
              <p:nvPr/>
            </p:nvSpPr>
            <p:spPr>
              <a:xfrm>
                <a:off x="634933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4" name="Google Shape;3114;p84"/>
              <p:cNvSpPr/>
              <p:nvPr/>
            </p:nvSpPr>
            <p:spPr>
              <a:xfrm>
                <a:off x="660007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5" name="Google Shape;3115;p84"/>
              <p:cNvSpPr/>
              <p:nvPr/>
            </p:nvSpPr>
            <p:spPr>
              <a:xfrm>
                <a:off x="685069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6" name="Google Shape;3116;p84"/>
              <p:cNvSpPr/>
              <p:nvPr/>
            </p:nvSpPr>
            <p:spPr>
              <a:xfrm>
                <a:off x="7101444"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7" name="Google Shape;3117;p84"/>
              <p:cNvSpPr/>
              <p:nvPr/>
            </p:nvSpPr>
            <p:spPr>
              <a:xfrm>
                <a:off x="735219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8" name="Google Shape;3118;p84"/>
              <p:cNvSpPr/>
              <p:nvPr/>
            </p:nvSpPr>
            <p:spPr>
              <a:xfrm>
                <a:off x="760293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19" name="Google Shape;3119;p84"/>
              <p:cNvSpPr/>
              <p:nvPr/>
            </p:nvSpPr>
            <p:spPr>
              <a:xfrm>
                <a:off x="785355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20" name="Google Shape;3120;p84"/>
              <p:cNvSpPr/>
              <p:nvPr/>
            </p:nvSpPr>
            <p:spPr>
              <a:xfrm>
                <a:off x="8104304"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21" name="Google Shape;3121;p84"/>
              <p:cNvSpPr/>
              <p:nvPr/>
            </p:nvSpPr>
            <p:spPr>
              <a:xfrm>
                <a:off x="835505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22" name="Google Shape;3122;p84"/>
              <p:cNvSpPr/>
              <p:nvPr/>
            </p:nvSpPr>
            <p:spPr>
              <a:xfrm>
                <a:off x="8605670"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23" name="Google Shape;3123;p84"/>
              <p:cNvSpPr/>
              <p:nvPr/>
            </p:nvSpPr>
            <p:spPr>
              <a:xfrm>
                <a:off x="8856417" y="2704771"/>
                <a:ext cx="12696" cy="35101"/>
              </a:xfrm>
              <a:custGeom>
                <a:avLst/>
                <a:gdLst/>
                <a:ahLst/>
                <a:cxnLst/>
                <a:rect l="l" t="t" r="r" b="b"/>
                <a:pathLst>
                  <a:path w="12696" h="35101" extrusionOk="0">
                    <a:moveTo>
                      <a:pt x="0" y="0"/>
                    </a:moveTo>
                    <a:lnTo>
                      <a:pt x="0" y="35101"/>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24" name="Google Shape;3124;p84"/>
            <p:cNvGrpSpPr/>
            <p:nvPr/>
          </p:nvGrpSpPr>
          <p:grpSpPr>
            <a:xfrm>
              <a:off x="5571451" y="1970025"/>
              <a:ext cx="2584659" cy="491290"/>
              <a:chOff x="5844409" y="2014364"/>
              <a:chExt cx="2584659" cy="491290"/>
            </a:xfrm>
          </p:grpSpPr>
          <p:grpSp>
            <p:nvGrpSpPr>
              <p:cNvPr id="3125" name="Google Shape;3125;p84"/>
              <p:cNvGrpSpPr/>
              <p:nvPr/>
            </p:nvGrpSpPr>
            <p:grpSpPr>
              <a:xfrm>
                <a:off x="8379173" y="2455907"/>
                <a:ext cx="49895" cy="49747"/>
                <a:chOff x="8379173" y="2455907"/>
                <a:chExt cx="49895" cy="49747"/>
              </a:xfrm>
            </p:grpSpPr>
            <p:sp>
              <p:nvSpPr>
                <p:cNvPr id="3126" name="Google Shape;3126;p84"/>
                <p:cNvSpPr/>
                <p:nvPr/>
              </p:nvSpPr>
              <p:spPr>
                <a:xfrm>
                  <a:off x="8404057" y="2455907"/>
                  <a:ext cx="12696" cy="49747"/>
                </a:xfrm>
                <a:custGeom>
                  <a:avLst/>
                  <a:gdLst/>
                  <a:ahLst/>
                  <a:cxnLst/>
                  <a:rect l="l" t="t" r="r" b="b"/>
                  <a:pathLst>
                    <a:path w="12696" h="49747" extrusionOk="0">
                      <a:moveTo>
                        <a:pt x="0" y="0"/>
                      </a:moveTo>
                      <a:lnTo>
                        <a:pt x="0" y="49748"/>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27" name="Google Shape;3127;p84"/>
                <p:cNvSpPr/>
                <p:nvPr/>
              </p:nvSpPr>
              <p:spPr>
                <a:xfrm>
                  <a:off x="8379173" y="2480781"/>
                  <a:ext cx="49895" cy="12626"/>
                </a:xfrm>
                <a:custGeom>
                  <a:avLst/>
                  <a:gdLst/>
                  <a:ahLst/>
                  <a:cxnLst/>
                  <a:rect l="l" t="t" r="r" b="b"/>
                  <a:pathLst>
                    <a:path w="49895" h="12626" extrusionOk="0">
                      <a:moveTo>
                        <a:pt x="0" y="0"/>
                      </a:moveTo>
                      <a:lnTo>
                        <a:pt x="49896"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28" name="Google Shape;3128;p84"/>
              <p:cNvGrpSpPr/>
              <p:nvPr/>
            </p:nvGrpSpPr>
            <p:grpSpPr>
              <a:xfrm>
                <a:off x="8327246" y="2455907"/>
                <a:ext cx="49895" cy="49747"/>
                <a:chOff x="8327246" y="2455907"/>
                <a:chExt cx="49895" cy="49747"/>
              </a:xfrm>
            </p:grpSpPr>
            <p:sp>
              <p:nvSpPr>
                <p:cNvPr id="3129" name="Google Shape;3129;p84"/>
                <p:cNvSpPr/>
                <p:nvPr/>
              </p:nvSpPr>
              <p:spPr>
                <a:xfrm>
                  <a:off x="8352257" y="2455907"/>
                  <a:ext cx="12696" cy="49747"/>
                </a:xfrm>
                <a:custGeom>
                  <a:avLst/>
                  <a:gdLst/>
                  <a:ahLst/>
                  <a:cxnLst/>
                  <a:rect l="l" t="t" r="r" b="b"/>
                  <a:pathLst>
                    <a:path w="12696" h="49747" extrusionOk="0">
                      <a:moveTo>
                        <a:pt x="0" y="0"/>
                      </a:moveTo>
                      <a:lnTo>
                        <a:pt x="0" y="49748"/>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30" name="Google Shape;3130;p84"/>
                <p:cNvSpPr/>
                <p:nvPr/>
              </p:nvSpPr>
              <p:spPr>
                <a:xfrm>
                  <a:off x="8327246" y="2480781"/>
                  <a:ext cx="49895" cy="12626"/>
                </a:xfrm>
                <a:custGeom>
                  <a:avLst/>
                  <a:gdLst/>
                  <a:ahLst/>
                  <a:cxnLst/>
                  <a:rect l="l" t="t" r="r" b="b"/>
                  <a:pathLst>
                    <a:path w="49895" h="12626" extrusionOk="0">
                      <a:moveTo>
                        <a:pt x="0" y="0"/>
                      </a:moveTo>
                      <a:lnTo>
                        <a:pt x="49895"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31" name="Google Shape;3131;p84"/>
              <p:cNvGrpSpPr/>
              <p:nvPr/>
            </p:nvGrpSpPr>
            <p:grpSpPr>
              <a:xfrm>
                <a:off x="7958045" y="2344290"/>
                <a:ext cx="49895" cy="49621"/>
                <a:chOff x="7958045" y="2344290"/>
                <a:chExt cx="49895" cy="49621"/>
              </a:xfrm>
            </p:grpSpPr>
            <p:sp>
              <p:nvSpPr>
                <p:cNvPr id="3132" name="Google Shape;3132;p84"/>
                <p:cNvSpPr/>
                <p:nvPr/>
              </p:nvSpPr>
              <p:spPr>
                <a:xfrm>
                  <a:off x="7982930" y="2344290"/>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33" name="Google Shape;3133;p84"/>
                <p:cNvSpPr/>
                <p:nvPr/>
              </p:nvSpPr>
              <p:spPr>
                <a:xfrm>
                  <a:off x="7958045" y="2369164"/>
                  <a:ext cx="49895" cy="12626"/>
                </a:xfrm>
                <a:custGeom>
                  <a:avLst/>
                  <a:gdLst/>
                  <a:ahLst/>
                  <a:cxnLst/>
                  <a:rect l="l" t="t" r="r" b="b"/>
                  <a:pathLst>
                    <a:path w="49895" h="12626" extrusionOk="0">
                      <a:moveTo>
                        <a:pt x="0" y="0"/>
                      </a:moveTo>
                      <a:lnTo>
                        <a:pt x="49896"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34" name="Google Shape;3134;p84"/>
              <p:cNvGrpSpPr/>
              <p:nvPr/>
            </p:nvGrpSpPr>
            <p:grpSpPr>
              <a:xfrm>
                <a:off x="7719487" y="2344290"/>
                <a:ext cx="49895" cy="49621"/>
                <a:chOff x="7719487" y="2344290"/>
                <a:chExt cx="49895" cy="49621"/>
              </a:xfrm>
            </p:grpSpPr>
            <p:sp>
              <p:nvSpPr>
                <p:cNvPr id="3135" name="Google Shape;3135;p84"/>
                <p:cNvSpPr/>
                <p:nvPr/>
              </p:nvSpPr>
              <p:spPr>
                <a:xfrm>
                  <a:off x="7744371" y="2344290"/>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36" name="Google Shape;3136;p84"/>
                <p:cNvSpPr/>
                <p:nvPr/>
              </p:nvSpPr>
              <p:spPr>
                <a:xfrm>
                  <a:off x="7719487" y="2369164"/>
                  <a:ext cx="49895" cy="12626"/>
                </a:xfrm>
                <a:custGeom>
                  <a:avLst/>
                  <a:gdLst/>
                  <a:ahLst/>
                  <a:cxnLst/>
                  <a:rect l="l" t="t" r="r" b="b"/>
                  <a:pathLst>
                    <a:path w="49895" h="12626" extrusionOk="0">
                      <a:moveTo>
                        <a:pt x="0" y="0"/>
                      </a:moveTo>
                      <a:lnTo>
                        <a:pt x="49895"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37" name="Google Shape;3137;p84"/>
              <p:cNvGrpSpPr/>
              <p:nvPr/>
            </p:nvGrpSpPr>
            <p:grpSpPr>
              <a:xfrm>
                <a:off x="7401451" y="2344290"/>
                <a:ext cx="50022" cy="49621"/>
                <a:chOff x="7401451" y="2344290"/>
                <a:chExt cx="50022" cy="49621"/>
              </a:xfrm>
            </p:grpSpPr>
            <p:sp>
              <p:nvSpPr>
                <p:cNvPr id="3138" name="Google Shape;3138;p84"/>
                <p:cNvSpPr/>
                <p:nvPr/>
              </p:nvSpPr>
              <p:spPr>
                <a:xfrm>
                  <a:off x="7426462" y="2344290"/>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39" name="Google Shape;3139;p84"/>
                <p:cNvSpPr/>
                <p:nvPr/>
              </p:nvSpPr>
              <p:spPr>
                <a:xfrm>
                  <a:off x="7401451" y="2369164"/>
                  <a:ext cx="50022" cy="12626"/>
                </a:xfrm>
                <a:custGeom>
                  <a:avLst/>
                  <a:gdLst/>
                  <a:ahLst/>
                  <a:cxnLst/>
                  <a:rect l="l" t="t" r="r" b="b"/>
                  <a:pathLst>
                    <a:path w="50022" h="12626" extrusionOk="0">
                      <a:moveTo>
                        <a:pt x="0" y="0"/>
                      </a:moveTo>
                      <a:lnTo>
                        <a:pt x="50023"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40" name="Google Shape;3140;p84"/>
              <p:cNvGrpSpPr/>
              <p:nvPr/>
            </p:nvGrpSpPr>
            <p:grpSpPr>
              <a:xfrm>
                <a:off x="7287441" y="2344290"/>
                <a:ext cx="50022" cy="49621"/>
                <a:chOff x="7287441" y="2344290"/>
                <a:chExt cx="50022" cy="49621"/>
              </a:xfrm>
            </p:grpSpPr>
            <p:sp>
              <p:nvSpPr>
                <p:cNvPr id="3141" name="Google Shape;3141;p84"/>
                <p:cNvSpPr/>
                <p:nvPr/>
              </p:nvSpPr>
              <p:spPr>
                <a:xfrm>
                  <a:off x="7312452" y="2344290"/>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42" name="Google Shape;3142;p84"/>
                <p:cNvSpPr/>
                <p:nvPr/>
              </p:nvSpPr>
              <p:spPr>
                <a:xfrm>
                  <a:off x="7287441" y="2369164"/>
                  <a:ext cx="50022" cy="12626"/>
                </a:xfrm>
                <a:custGeom>
                  <a:avLst/>
                  <a:gdLst/>
                  <a:ahLst/>
                  <a:cxnLst/>
                  <a:rect l="l" t="t" r="r" b="b"/>
                  <a:pathLst>
                    <a:path w="50022" h="12626" extrusionOk="0">
                      <a:moveTo>
                        <a:pt x="0" y="0"/>
                      </a:moveTo>
                      <a:lnTo>
                        <a:pt x="50022"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43" name="Google Shape;3143;p84"/>
              <p:cNvGrpSpPr/>
              <p:nvPr/>
            </p:nvGrpSpPr>
            <p:grpSpPr>
              <a:xfrm>
                <a:off x="6980577" y="2294164"/>
                <a:ext cx="50022" cy="49621"/>
                <a:chOff x="6980577" y="2294164"/>
                <a:chExt cx="50022" cy="49621"/>
              </a:xfrm>
            </p:grpSpPr>
            <p:sp>
              <p:nvSpPr>
                <p:cNvPr id="3144" name="Google Shape;3144;p84"/>
                <p:cNvSpPr/>
                <p:nvPr/>
              </p:nvSpPr>
              <p:spPr>
                <a:xfrm>
                  <a:off x="7005589" y="2294164"/>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45" name="Google Shape;3145;p84"/>
                <p:cNvSpPr/>
                <p:nvPr/>
              </p:nvSpPr>
              <p:spPr>
                <a:xfrm>
                  <a:off x="6980577" y="2318911"/>
                  <a:ext cx="50022" cy="12626"/>
                </a:xfrm>
                <a:custGeom>
                  <a:avLst/>
                  <a:gdLst/>
                  <a:ahLst/>
                  <a:cxnLst/>
                  <a:rect l="l" t="t" r="r" b="b"/>
                  <a:pathLst>
                    <a:path w="50022" h="12626" extrusionOk="0">
                      <a:moveTo>
                        <a:pt x="0" y="0"/>
                      </a:moveTo>
                      <a:lnTo>
                        <a:pt x="50022"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46" name="Google Shape;3146;p84"/>
              <p:cNvGrpSpPr/>
              <p:nvPr/>
            </p:nvGrpSpPr>
            <p:grpSpPr>
              <a:xfrm>
                <a:off x="6940839" y="2294164"/>
                <a:ext cx="50022" cy="49621"/>
                <a:chOff x="6940839" y="2294164"/>
                <a:chExt cx="50022" cy="49621"/>
              </a:xfrm>
            </p:grpSpPr>
            <p:sp>
              <p:nvSpPr>
                <p:cNvPr id="3147" name="Google Shape;3147;p84"/>
                <p:cNvSpPr/>
                <p:nvPr/>
              </p:nvSpPr>
              <p:spPr>
                <a:xfrm>
                  <a:off x="6965850" y="2294164"/>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48" name="Google Shape;3148;p84"/>
                <p:cNvSpPr/>
                <p:nvPr/>
              </p:nvSpPr>
              <p:spPr>
                <a:xfrm>
                  <a:off x="6940839" y="2318911"/>
                  <a:ext cx="50022" cy="12626"/>
                </a:xfrm>
                <a:custGeom>
                  <a:avLst/>
                  <a:gdLst/>
                  <a:ahLst/>
                  <a:cxnLst/>
                  <a:rect l="l" t="t" r="r" b="b"/>
                  <a:pathLst>
                    <a:path w="50022" h="12626" extrusionOk="0">
                      <a:moveTo>
                        <a:pt x="0" y="0"/>
                      </a:moveTo>
                      <a:lnTo>
                        <a:pt x="50023"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49" name="Google Shape;3149;p84"/>
              <p:cNvGrpSpPr/>
              <p:nvPr/>
            </p:nvGrpSpPr>
            <p:grpSpPr>
              <a:xfrm>
                <a:off x="6861742" y="2294164"/>
                <a:ext cx="50022" cy="49621"/>
                <a:chOff x="6861742" y="2294164"/>
                <a:chExt cx="50022" cy="49621"/>
              </a:xfrm>
            </p:grpSpPr>
            <p:sp>
              <p:nvSpPr>
                <p:cNvPr id="3150" name="Google Shape;3150;p84"/>
                <p:cNvSpPr/>
                <p:nvPr/>
              </p:nvSpPr>
              <p:spPr>
                <a:xfrm>
                  <a:off x="6886754" y="2294164"/>
                  <a:ext cx="12696" cy="49621"/>
                </a:xfrm>
                <a:custGeom>
                  <a:avLst/>
                  <a:gdLst/>
                  <a:ahLst/>
                  <a:cxnLst/>
                  <a:rect l="l" t="t" r="r" b="b"/>
                  <a:pathLst>
                    <a:path w="12696" h="49621" extrusionOk="0">
                      <a:moveTo>
                        <a:pt x="0" y="0"/>
                      </a:moveTo>
                      <a:lnTo>
                        <a:pt x="0" y="49621"/>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51" name="Google Shape;3151;p84"/>
                <p:cNvSpPr/>
                <p:nvPr/>
              </p:nvSpPr>
              <p:spPr>
                <a:xfrm>
                  <a:off x="6861742" y="2318911"/>
                  <a:ext cx="50022" cy="12626"/>
                </a:xfrm>
                <a:custGeom>
                  <a:avLst/>
                  <a:gdLst/>
                  <a:ahLst/>
                  <a:cxnLst/>
                  <a:rect l="l" t="t" r="r" b="b"/>
                  <a:pathLst>
                    <a:path w="50022" h="12626" extrusionOk="0">
                      <a:moveTo>
                        <a:pt x="0" y="0"/>
                      </a:moveTo>
                      <a:lnTo>
                        <a:pt x="50022"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52" name="Google Shape;3152;p84"/>
              <p:cNvGrpSpPr/>
              <p:nvPr/>
            </p:nvGrpSpPr>
            <p:grpSpPr>
              <a:xfrm>
                <a:off x="5844409" y="2014364"/>
                <a:ext cx="49895" cy="49747"/>
                <a:chOff x="5844409" y="2014364"/>
                <a:chExt cx="49895" cy="49747"/>
              </a:xfrm>
            </p:grpSpPr>
            <p:sp>
              <p:nvSpPr>
                <p:cNvPr id="3153" name="Google Shape;3153;p84"/>
                <p:cNvSpPr/>
                <p:nvPr/>
              </p:nvSpPr>
              <p:spPr>
                <a:xfrm>
                  <a:off x="5869293" y="2014364"/>
                  <a:ext cx="12696" cy="49747"/>
                </a:xfrm>
                <a:custGeom>
                  <a:avLst/>
                  <a:gdLst/>
                  <a:ahLst/>
                  <a:cxnLst/>
                  <a:rect l="l" t="t" r="r" b="b"/>
                  <a:pathLst>
                    <a:path w="12696" h="49747" extrusionOk="0">
                      <a:moveTo>
                        <a:pt x="0" y="0"/>
                      </a:moveTo>
                      <a:lnTo>
                        <a:pt x="0" y="49748"/>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54" name="Google Shape;3154;p84"/>
                <p:cNvSpPr/>
                <p:nvPr/>
              </p:nvSpPr>
              <p:spPr>
                <a:xfrm>
                  <a:off x="5844409" y="2039238"/>
                  <a:ext cx="49895" cy="12626"/>
                </a:xfrm>
                <a:custGeom>
                  <a:avLst/>
                  <a:gdLst/>
                  <a:ahLst/>
                  <a:cxnLst/>
                  <a:rect l="l" t="t" r="r" b="b"/>
                  <a:pathLst>
                    <a:path w="49895" h="12626" extrusionOk="0">
                      <a:moveTo>
                        <a:pt x="0" y="0"/>
                      </a:moveTo>
                      <a:lnTo>
                        <a:pt x="49895" y="0"/>
                      </a:lnTo>
                    </a:path>
                  </a:pathLst>
                </a:custGeom>
                <a:noFill/>
                <a:ln w="12675" cap="flat" cmpd="sng">
                  <a:solidFill>
                    <a:srgbClr val="FF1F26"/>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3155" name="Google Shape;3155;p84"/>
            <p:cNvSpPr/>
            <p:nvPr/>
          </p:nvSpPr>
          <p:spPr>
            <a:xfrm>
              <a:off x="5075417" y="1458281"/>
              <a:ext cx="3055682" cy="978160"/>
            </a:xfrm>
            <a:custGeom>
              <a:avLst/>
              <a:gdLst/>
              <a:ahLst/>
              <a:cxnLst/>
              <a:rect l="l" t="t" r="r" b="b"/>
              <a:pathLst>
                <a:path w="3055682" h="978160" extrusionOk="0">
                  <a:moveTo>
                    <a:pt x="0" y="0"/>
                  </a:moveTo>
                  <a:lnTo>
                    <a:pt x="52689" y="0"/>
                  </a:lnTo>
                  <a:lnTo>
                    <a:pt x="52689" y="0"/>
                  </a:lnTo>
                  <a:lnTo>
                    <a:pt x="86460" y="0"/>
                  </a:lnTo>
                  <a:lnTo>
                    <a:pt x="86460" y="36490"/>
                  </a:lnTo>
                  <a:lnTo>
                    <a:pt x="108678" y="36490"/>
                  </a:lnTo>
                  <a:lnTo>
                    <a:pt x="108678" y="71212"/>
                  </a:lnTo>
                  <a:lnTo>
                    <a:pt x="117438" y="71212"/>
                  </a:lnTo>
                  <a:lnTo>
                    <a:pt x="117438" y="101137"/>
                  </a:lnTo>
                  <a:lnTo>
                    <a:pt x="148671" y="101137"/>
                  </a:lnTo>
                  <a:lnTo>
                    <a:pt x="148671" y="135985"/>
                  </a:lnTo>
                  <a:lnTo>
                    <a:pt x="156923" y="135985"/>
                  </a:lnTo>
                  <a:lnTo>
                    <a:pt x="156923" y="170329"/>
                  </a:lnTo>
                  <a:lnTo>
                    <a:pt x="194123" y="170329"/>
                  </a:lnTo>
                  <a:lnTo>
                    <a:pt x="194123" y="201895"/>
                  </a:lnTo>
                  <a:lnTo>
                    <a:pt x="225482" y="201895"/>
                  </a:lnTo>
                  <a:lnTo>
                    <a:pt x="225482" y="234849"/>
                  </a:lnTo>
                  <a:lnTo>
                    <a:pt x="247827" y="234849"/>
                  </a:lnTo>
                  <a:lnTo>
                    <a:pt x="247827" y="267552"/>
                  </a:lnTo>
                  <a:lnTo>
                    <a:pt x="344698" y="267552"/>
                  </a:lnTo>
                  <a:lnTo>
                    <a:pt x="344698" y="301895"/>
                  </a:lnTo>
                  <a:lnTo>
                    <a:pt x="374279" y="301895"/>
                  </a:lnTo>
                  <a:lnTo>
                    <a:pt x="374279" y="336491"/>
                  </a:lnTo>
                  <a:lnTo>
                    <a:pt x="411352" y="336491"/>
                  </a:lnTo>
                  <a:lnTo>
                    <a:pt x="411352" y="367300"/>
                  </a:lnTo>
                  <a:lnTo>
                    <a:pt x="419858" y="367300"/>
                  </a:lnTo>
                  <a:lnTo>
                    <a:pt x="419858" y="435608"/>
                  </a:lnTo>
                  <a:lnTo>
                    <a:pt x="424429" y="435608"/>
                  </a:lnTo>
                  <a:lnTo>
                    <a:pt x="424429" y="469825"/>
                  </a:lnTo>
                  <a:lnTo>
                    <a:pt x="454264" y="469825"/>
                  </a:lnTo>
                  <a:lnTo>
                    <a:pt x="454264" y="501391"/>
                  </a:lnTo>
                  <a:lnTo>
                    <a:pt x="459216" y="501391"/>
                  </a:lnTo>
                  <a:lnTo>
                    <a:pt x="459216" y="536618"/>
                  </a:lnTo>
                  <a:lnTo>
                    <a:pt x="551262" y="536618"/>
                  </a:lnTo>
                  <a:lnTo>
                    <a:pt x="551262" y="566038"/>
                  </a:lnTo>
                  <a:lnTo>
                    <a:pt x="564466" y="566038"/>
                  </a:lnTo>
                  <a:lnTo>
                    <a:pt x="564466" y="575760"/>
                  </a:lnTo>
                  <a:lnTo>
                    <a:pt x="573353" y="575760"/>
                  </a:lnTo>
                  <a:lnTo>
                    <a:pt x="573353" y="610482"/>
                  </a:lnTo>
                  <a:lnTo>
                    <a:pt x="582494" y="610482"/>
                  </a:lnTo>
                  <a:lnTo>
                    <a:pt x="582494" y="642048"/>
                  </a:lnTo>
                  <a:lnTo>
                    <a:pt x="713264" y="642048"/>
                  </a:lnTo>
                  <a:lnTo>
                    <a:pt x="713264" y="676013"/>
                  </a:lnTo>
                  <a:lnTo>
                    <a:pt x="862950" y="676013"/>
                  </a:lnTo>
                  <a:lnTo>
                    <a:pt x="862950" y="710988"/>
                  </a:lnTo>
                  <a:lnTo>
                    <a:pt x="1164989" y="710988"/>
                  </a:lnTo>
                  <a:lnTo>
                    <a:pt x="1164989" y="745205"/>
                  </a:lnTo>
                  <a:lnTo>
                    <a:pt x="1179208" y="745205"/>
                  </a:lnTo>
                  <a:lnTo>
                    <a:pt x="1179208" y="780433"/>
                  </a:lnTo>
                  <a:lnTo>
                    <a:pt x="1394533" y="780433"/>
                  </a:lnTo>
                  <a:lnTo>
                    <a:pt x="1394533" y="816418"/>
                  </a:lnTo>
                  <a:lnTo>
                    <a:pt x="1891837" y="816418"/>
                  </a:lnTo>
                  <a:lnTo>
                    <a:pt x="1891837" y="866418"/>
                  </a:lnTo>
                  <a:lnTo>
                    <a:pt x="2765959" y="866418"/>
                  </a:lnTo>
                  <a:lnTo>
                    <a:pt x="2765959" y="978161"/>
                  </a:lnTo>
                  <a:lnTo>
                    <a:pt x="3055682" y="978161"/>
                  </a:lnTo>
                </a:path>
              </a:pathLst>
            </a:custGeom>
            <a:noFill/>
            <a:ln w="1267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3156" name="Google Shape;3156;p84"/>
            <p:cNvGrpSpPr/>
            <p:nvPr/>
          </p:nvGrpSpPr>
          <p:grpSpPr>
            <a:xfrm>
              <a:off x="6285603" y="2218259"/>
              <a:ext cx="1952269" cy="262879"/>
              <a:chOff x="6558561" y="2262598"/>
              <a:chExt cx="1952269" cy="262879"/>
            </a:xfrm>
          </p:grpSpPr>
          <p:grpSp>
            <p:nvGrpSpPr>
              <p:cNvPr id="3157" name="Google Shape;3157;p84"/>
              <p:cNvGrpSpPr/>
              <p:nvPr/>
            </p:nvGrpSpPr>
            <p:grpSpPr>
              <a:xfrm>
                <a:off x="6558561" y="2262598"/>
                <a:ext cx="50022" cy="49747"/>
                <a:chOff x="6558561" y="2262598"/>
                <a:chExt cx="50022" cy="49747"/>
              </a:xfrm>
            </p:grpSpPr>
            <p:sp>
              <p:nvSpPr>
                <p:cNvPr id="3158" name="Google Shape;3158;p84"/>
                <p:cNvSpPr/>
                <p:nvPr/>
              </p:nvSpPr>
              <p:spPr>
                <a:xfrm>
                  <a:off x="6583572" y="2262598"/>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59" name="Google Shape;3159;p84"/>
                <p:cNvSpPr/>
                <p:nvPr/>
              </p:nvSpPr>
              <p:spPr>
                <a:xfrm>
                  <a:off x="6558561" y="2287472"/>
                  <a:ext cx="50022" cy="12626"/>
                </a:xfrm>
                <a:custGeom>
                  <a:avLst/>
                  <a:gdLst/>
                  <a:ahLst/>
                  <a:cxnLst/>
                  <a:rect l="l" t="t" r="r" b="b"/>
                  <a:pathLst>
                    <a:path w="50022" h="12626" extrusionOk="0">
                      <a:moveTo>
                        <a:pt x="0" y="0"/>
                      </a:moveTo>
                      <a:lnTo>
                        <a:pt x="50022"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60" name="Google Shape;3160;p84"/>
              <p:cNvGrpSpPr/>
              <p:nvPr/>
            </p:nvGrpSpPr>
            <p:grpSpPr>
              <a:xfrm>
                <a:off x="8460935" y="2475730"/>
                <a:ext cx="49895" cy="49747"/>
                <a:chOff x="8460935" y="2475730"/>
                <a:chExt cx="49895" cy="49747"/>
              </a:xfrm>
            </p:grpSpPr>
            <p:sp>
              <p:nvSpPr>
                <p:cNvPr id="3161" name="Google Shape;3161;p84"/>
                <p:cNvSpPr/>
                <p:nvPr/>
              </p:nvSpPr>
              <p:spPr>
                <a:xfrm>
                  <a:off x="8485947" y="2475730"/>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62" name="Google Shape;3162;p84"/>
                <p:cNvSpPr/>
                <p:nvPr/>
              </p:nvSpPr>
              <p:spPr>
                <a:xfrm>
                  <a:off x="8460935" y="2500604"/>
                  <a:ext cx="49895" cy="12626"/>
                </a:xfrm>
                <a:custGeom>
                  <a:avLst/>
                  <a:gdLst/>
                  <a:ahLst/>
                  <a:cxnLst/>
                  <a:rect l="l" t="t" r="r" b="b"/>
                  <a:pathLst>
                    <a:path w="49895" h="12626" extrusionOk="0">
                      <a:moveTo>
                        <a:pt x="0" y="0"/>
                      </a:moveTo>
                      <a:lnTo>
                        <a:pt x="49896"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63" name="Google Shape;3163;p84"/>
              <p:cNvGrpSpPr/>
              <p:nvPr/>
            </p:nvGrpSpPr>
            <p:grpSpPr>
              <a:xfrm>
                <a:off x="8257926" y="2475730"/>
                <a:ext cx="49895" cy="49747"/>
                <a:chOff x="8257926" y="2475730"/>
                <a:chExt cx="49895" cy="49747"/>
              </a:xfrm>
            </p:grpSpPr>
            <p:sp>
              <p:nvSpPr>
                <p:cNvPr id="3164" name="Google Shape;3164;p84"/>
                <p:cNvSpPr/>
                <p:nvPr/>
              </p:nvSpPr>
              <p:spPr>
                <a:xfrm>
                  <a:off x="8282937" y="2475730"/>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65" name="Google Shape;3165;p84"/>
                <p:cNvSpPr/>
                <p:nvPr/>
              </p:nvSpPr>
              <p:spPr>
                <a:xfrm>
                  <a:off x="8257926" y="2500604"/>
                  <a:ext cx="49895" cy="12626"/>
                </a:xfrm>
                <a:custGeom>
                  <a:avLst/>
                  <a:gdLst/>
                  <a:ahLst/>
                  <a:cxnLst/>
                  <a:rect l="l" t="t" r="r" b="b"/>
                  <a:pathLst>
                    <a:path w="49895" h="12626" extrusionOk="0">
                      <a:moveTo>
                        <a:pt x="0" y="0"/>
                      </a:moveTo>
                      <a:lnTo>
                        <a:pt x="49896"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66" name="Google Shape;3166;p84"/>
              <p:cNvGrpSpPr/>
              <p:nvPr/>
            </p:nvGrpSpPr>
            <p:grpSpPr>
              <a:xfrm>
                <a:off x="7887836" y="2475730"/>
                <a:ext cx="49895" cy="49747"/>
                <a:chOff x="7887836" y="2475730"/>
                <a:chExt cx="49895" cy="49747"/>
              </a:xfrm>
            </p:grpSpPr>
            <p:sp>
              <p:nvSpPr>
                <p:cNvPr id="3167" name="Google Shape;3167;p84"/>
                <p:cNvSpPr/>
                <p:nvPr/>
              </p:nvSpPr>
              <p:spPr>
                <a:xfrm>
                  <a:off x="7912720" y="2475730"/>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68" name="Google Shape;3168;p84"/>
                <p:cNvSpPr/>
                <p:nvPr/>
              </p:nvSpPr>
              <p:spPr>
                <a:xfrm>
                  <a:off x="7887836" y="2500604"/>
                  <a:ext cx="49895" cy="12626"/>
                </a:xfrm>
                <a:custGeom>
                  <a:avLst/>
                  <a:gdLst/>
                  <a:ahLst/>
                  <a:cxnLst/>
                  <a:rect l="l" t="t" r="r" b="b"/>
                  <a:pathLst>
                    <a:path w="49895" h="12626" extrusionOk="0">
                      <a:moveTo>
                        <a:pt x="0" y="0"/>
                      </a:moveTo>
                      <a:lnTo>
                        <a:pt x="49895"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69" name="Google Shape;3169;p84"/>
              <p:cNvGrpSpPr/>
              <p:nvPr/>
            </p:nvGrpSpPr>
            <p:grpSpPr>
              <a:xfrm>
                <a:off x="7567642" y="2475730"/>
                <a:ext cx="49895" cy="49747"/>
                <a:chOff x="7567642" y="2475730"/>
                <a:chExt cx="49895" cy="49747"/>
              </a:xfrm>
            </p:grpSpPr>
            <p:sp>
              <p:nvSpPr>
                <p:cNvPr id="3170" name="Google Shape;3170;p84"/>
                <p:cNvSpPr/>
                <p:nvPr/>
              </p:nvSpPr>
              <p:spPr>
                <a:xfrm>
                  <a:off x="7592653" y="2475730"/>
                  <a:ext cx="12696" cy="49747"/>
                </a:xfrm>
                <a:custGeom>
                  <a:avLst/>
                  <a:gdLst/>
                  <a:ahLst/>
                  <a:cxnLst/>
                  <a:rect l="l" t="t" r="r" b="b"/>
                  <a:pathLst>
                    <a:path w="12696" h="49747" extrusionOk="0">
                      <a:moveTo>
                        <a:pt x="0" y="0"/>
                      </a:moveTo>
                      <a:lnTo>
                        <a:pt x="0" y="49748"/>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71" name="Google Shape;3171;p84"/>
                <p:cNvSpPr/>
                <p:nvPr/>
              </p:nvSpPr>
              <p:spPr>
                <a:xfrm>
                  <a:off x="7567642" y="2500604"/>
                  <a:ext cx="49895" cy="12626"/>
                </a:xfrm>
                <a:custGeom>
                  <a:avLst/>
                  <a:gdLst/>
                  <a:ahLst/>
                  <a:cxnLst/>
                  <a:rect l="l" t="t" r="r" b="b"/>
                  <a:pathLst>
                    <a:path w="49895" h="12626" extrusionOk="0">
                      <a:moveTo>
                        <a:pt x="0" y="0"/>
                      </a:moveTo>
                      <a:lnTo>
                        <a:pt x="49896" y="0"/>
                      </a:lnTo>
                    </a:path>
                  </a:pathLst>
                </a:custGeom>
                <a:noFill/>
                <a:ln w="12675" cap="flat" cmpd="sng">
                  <a:solidFill>
                    <a:srgbClr val="1482FA"/>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3172" name="Google Shape;3172;p84"/>
            <p:cNvSpPr/>
            <p:nvPr/>
          </p:nvSpPr>
          <p:spPr>
            <a:xfrm>
              <a:off x="5075417" y="1458281"/>
              <a:ext cx="3137571" cy="997984"/>
            </a:xfrm>
            <a:custGeom>
              <a:avLst/>
              <a:gdLst/>
              <a:ahLst/>
              <a:cxnLst/>
              <a:rect l="l" t="t" r="r" b="b"/>
              <a:pathLst>
                <a:path w="3137571" h="997984" extrusionOk="0">
                  <a:moveTo>
                    <a:pt x="0" y="0"/>
                  </a:moveTo>
                  <a:lnTo>
                    <a:pt x="52689" y="0"/>
                  </a:lnTo>
                  <a:lnTo>
                    <a:pt x="52689" y="0"/>
                  </a:lnTo>
                  <a:lnTo>
                    <a:pt x="113249" y="0"/>
                  </a:lnTo>
                  <a:lnTo>
                    <a:pt x="113249" y="44950"/>
                  </a:lnTo>
                  <a:lnTo>
                    <a:pt x="126960" y="44950"/>
                  </a:lnTo>
                  <a:lnTo>
                    <a:pt x="126960" y="92930"/>
                  </a:lnTo>
                  <a:lnTo>
                    <a:pt x="341016" y="92930"/>
                  </a:lnTo>
                  <a:lnTo>
                    <a:pt x="341016" y="157829"/>
                  </a:lnTo>
                  <a:lnTo>
                    <a:pt x="358790" y="157829"/>
                  </a:lnTo>
                  <a:lnTo>
                    <a:pt x="358790" y="188258"/>
                  </a:lnTo>
                  <a:lnTo>
                    <a:pt x="463913" y="188258"/>
                  </a:lnTo>
                  <a:lnTo>
                    <a:pt x="463913" y="236238"/>
                  </a:lnTo>
                  <a:lnTo>
                    <a:pt x="470642" y="236238"/>
                  </a:lnTo>
                  <a:lnTo>
                    <a:pt x="470642" y="278410"/>
                  </a:lnTo>
                  <a:lnTo>
                    <a:pt x="524855" y="278410"/>
                  </a:lnTo>
                  <a:lnTo>
                    <a:pt x="524855" y="327779"/>
                  </a:lnTo>
                  <a:lnTo>
                    <a:pt x="536408" y="327779"/>
                  </a:lnTo>
                  <a:lnTo>
                    <a:pt x="536408" y="371087"/>
                  </a:lnTo>
                  <a:lnTo>
                    <a:pt x="572718" y="371087"/>
                  </a:lnTo>
                  <a:lnTo>
                    <a:pt x="572718" y="462123"/>
                  </a:lnTo>
                  <a:lnTo>
                    <a:pt x="731038" y="462123"/>
                  </a:lnTo>
                  <a:lnTo>
                    <a:pt x="731038" y="509472"/>
                  </a:lnTo>
                  <a:lnTo>
                    <a:pt x="863458" y="509472"/>
                  </a:lnTo>
                  <a:lnTo>
                    <a:pt x="863458" y="554169"/>
                  </a:lnTo>
                  <a:lnTo>
                    <a:pt x="893040" y="554169"/>
                  </a:lnTo>
                  <a:lnTo>
                    <a:pt x="893040" y="601518"/>
                  </a:lnTo>
                  <a:lnTo>
                    <a:pt x="959567" y="601518"/>
                  </a:lnTo>
                  <a:lnTo>
                    <a:pt x="959567" y="647351"/>
                  </a:lnTo>
                  <a:lnTo>
                    <a:pt x="1048185" y="647351"/>
                  </a:lnTo>
                  <a:lnTo>
                    <a:pt x="1048185" y="696341"/>
                  </a:lnTo>
                  <a:lnTo>
                    <a:pt x="1151658" y="696341"/>
                  </a:lnTo>
                  <a:lnTo>
                    <a:pt x="1151658" y="762882"/>
                  </a:lnTo>
                  <a:lnTo>
                    <a:pt x="1159021" y="762882"/>
                  </a:lnTo>
                  <a:lnTo>
                    <a:pt x="1159021" y="784852"/>
                  </a:lnTo>
                  <a:lnTo>
                    <a:pt x="1365332" y="784852"/>
                  </a:lnTo>
                  <a:lnTo>
                    <a:pt x="1365332" y="841039"/>
                  </a:lnTo>
                  <a:lnTo>
                    <a:pt x="1419163" y="841039"/>
                  </a:lnTo>
                  <a:lnTo>
                    <a:pt x="1419163" y="889272"/>
                  </a:lnTo>
                  <a:lnTo>
                    <a:pt x="1683114" y="889272"/>
                  </a:lnTo>
                  <a:lnTo>
                    <a:pt x="1683114" y="941292"/>
                  </a:lnTo>
                  <a:lnTo>
                    <a:pt x="2187020" y="941292"/>
                  </a:lnTo>
                  <a:lnTo>
                    <a:pt x="2187020" y="997984"/>
                  </a:lnTo>
                  <a:lnTo>
                    <a:pt x="3137572" y="997984"/>
                  </a:lnTo>
                </a:path>
              </a:pathLst>
            </a:custGeom>
            <a:noFill/>
            <a:ln w="12675" cap="flat" cmpd="sng">
              <a:solidFill>
                <a:srgbClr val="1482FA"/>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3173" name="Google Shape;3173;p84"/>
            <p:cNvGrpSpPr/>
            <p:nvPr/>
          </p:nvGrpSpPr>
          <p:grpSpPr>
            <a:xfrm>
              <a:off x="5207329" y="1433407"/>
              <a:ext cx="3400760" cy="460229"/>
              <a:chOff x="5480287" y="1477746"/>
              <a:chExt cx="3400760" cy="460229"/>
            </a:xfrm>
          </p:grpSpPr>
          <p:grpSp>
            <p:nvGrpSpPr>
              <p:cNvPr id="3174" name="Google Shape;3174;p84"/>
              <p:cNvGrpSpPr/>
              <p:nvPr/>
            </p:nvGrpSpPr>
            <p:grpSpPr>
              <a:xfrm>
                <a:off x="8831025" y="1888228"/>
                <a:ext cx="50022" cy="49747"/>
                <a:chOff x="8831025" y="1888228"/>
                <a:chExt cx="50022" cy="49747"/>
              </a:xfrm>
            </p:grpSpPr>
            <p:sp>
              <p:nvSpPr>
                <p:cNvPr id="3175" name="Google Shape;3175;p84"/>
                <p:cNvSpPr/>
                <p:nvPr/>
              </p:nvSpPr>
              <p:spPr>
                <a:xfrm>
                  <a:off x="8856036"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76" name="Google Shape;3176;p84"/>
                <p:cNvSpPr/>
                <p:nvPr/>
              </p:nvSpPr>
              <p:spPr>
                <a:xfrm>
                  <a:off x="8831025"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77" name="Google Shape;3177;p84"/>
              <p:cNvGrpSpPr/>
              <p:nvPr/>
            </p:nvGrpSpPr>
            <p:grpSpPr>
              <a:xfrm>
                <a:off x="8756245" y="1888228"/>
                <a:ext cx="49895" cy="49747"/>
                <a:chOff x="8756245" y="1888228"/>
                <a:chExt cx="49895" cy="49747"/>
              </a:xfrm>
            </p:grpSpPr>
            <p:sp>
              <p:nvSpPr>
                <p:cNvPr id="3178" name="Google Shape;3178;p84"/>
                <p:cNvSpPr/>
                <p:nvPr/>
              </p:nvSpPr>
              <p:spPr>
                <a:xfrm>
                  <a:off x="8781129"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79" name="Google Shape;3179;p84"/>
                <p:cNvSpPr/>
                <p:nvPr/>
              </p:nvSpPr>
              <p:spPr>
                <a:xfrm>
                  <a:off x="8756245" y="1913101"/>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80" name="Google Shape;3180;p84"/>
              <p:cNvGrpSpPr/>
              <p:nvPr/>
            </p:nvGrpSpPr>
            <p:grpSpPr>
              <a:xfrm>
                <a:off x="8694669" y="1888228"/>
                <a:ext cx="50022" cy="49747"/>
                <a:chOff x="8694669" y="1888228"/>
                <a:chExt cx="50022" cy="49747"/>
              </a:xfrm>
            </p:grpSpPr>
            <p:sp>
              <p:nvSpPr>
                <p:cNvPr id="3181" name="Google Shape;3181;p84"/>
                <p:cNvSpPr/>
                <p:nvPr/>
              </p:nvSpPr>
              <p:spPr>
                <a:xfrm>
                  <a:off x="8719681"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82" name="Google Shape;3182;p84"/>
                <p:cNvSpPr/>
                <p:nvPr/>
              </p:nvSpPr>
              <p:spPr>
                <a:xfrm>
                  <a:off x="8694669"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83" name="Google Shape;3183;p84"/>
              <p:cNvGrpSpPr/>
              <p:nvPr/>
            </p:nvGrpSpPr>
            <p:grpSpPr>
              <a:xfrm>
                <a:off x="8594625" y="1888228"/>
                <a:ext cx="49895" cy="49747"/>
                <a:chOff x="8594625" y="1888228"/>
                <a:chExt cx="49895" cy="49747"/>
              </a:xfrm>
            </p:grpSpPr>
            <p:sp>
              <p:nvSpPr>
                <p:cNvPr id="3184" name="Google Shape;3184;p84"/>
                <p:cNvSpPr/>
                <p:nvPr/>
              </p:nvSpPr>
              <p:spPr>
                <a:xfrm>
                  <a:off x="8619636"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85" name="Google Shape;3185;p84"/>
                <p:cNvSpPr/>
                <p:nvPr/>
              </p:nvSpPr>
              <p:spPr>
                <a:xfrm>
                  <a:off x="8594625" y="1913101"/>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86" name="Google Shape;3186;p84"/>
              <p:cNvGrpSpPr/>
              <p:nvPr/>
            </p:nvGrpSpPr>
            <p:grpSpPr>
              <a:xfrm>
                <a:off x="8506260" y="1888228"/>
                <a:ext cx="50022" cy="49747"/>
                <a:chOff x="8506260" y="1888228"/>
                <a:chExt cx="50022" cy="49747"/>
              </a:xfrm>
            </p:grpSpPr>
            <p:sp>
              <p:nvSpPr>
                <p:cNvPr id="3187" name="Google Shape;3187;p84"/>
                <p:cNvSpPr/>
                <p:nvPr/>
              </p:nvSpPr>
              <p:spPr>
                <a:xfrm>
                  <a:off x="8531271"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88" name="Google Shape;3188;p84"/>
                <p:cNvSpPr/>
                <p:nvPr/>
              </p:nvSpPr>
              <p:spPr>
                <a:xfrm>
                  <a:off x="8506260"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89" name="Google Shape;3189;p84"/>
              <p:cNvGrpSpPr/>
              <p:nvPr/>
            </p:nvGrpSpPr>
            <p:grpSpPr>
              <a:xfrm>
                <a:off x="8432242" y="1888228"/>
                <a:ext cx="50022" cy="49747"/>
                <a:chOff x="8432242" y="1888228"/>
                <a:chExt cx="50022" cy="49747"/>
              </a:xfrm>
            </p:grpSpPr>
            <p:sp>
              <p:nvSpPr>
                <p:cNvPr id="3190" name="Google Shape;3190;p84"/>
                <p:cNvSpPr/>
                <p:nvPr/>
              </p:nvSpPr>
              <p:spPr>
                <a:xfrm>
                  <a:off x="8457253"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91" name="Google Shape;3191;p84"/>
                <p:cNvSpPr/>
                <p:nvPr/>
              </p:nvSpPr>
              <p:spPr>
                <a:xfrm>
                  <a:off x="8432242" y="1913101"/>
                  <a:ext cx="50022" cy="12626"/>
                </a:xfrm>
                <a:custGeom>
                  <a:avLst/>
                  <a:gdLst/>
                  <a:ahLst/>
                  <a:cxnLst/>
                  <a:rect l="l" t="t" r="r" b="b"/>
                  <a:pathLst>
                    <a:path w="50022" h="12626" extrusionOk="0">
                      <a:moveTo>
                        <a:pt x="0" y="0"/>
                      </a:moveTo>
                      <a:lnTo>
                        <a:pt x="50023"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92" name="Google Shape;3192;p84"/>
              <p:cNvGrpSpPr/>
              <p:nvPr/>
            </p:nvGrpSpPr>
            <p:grpSpPr>
              <a:xfrm>
                <a:off x="8418277" y="1888228"/>
                <a:ext cx="49895" cy="49747"/>
                <a:chOff x="8418277" y="1888228"/>
                <a:chExt cx="49895" cy="49747"/>
              </a:xfrm>
            </p:grpSpPr>
            <p:sp>
              <p:nvSpPr>
                <p:cNvPr id="3193" name="Google Shape;3193;p84"/>
                <p:cNvSpPr/>
                <p:nvPr/>
              </p:nvSpPr>
              <p:spPr>
                <a:xfrm>
                  <a:off x="8443288"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94" name="Google Shape;3194;p84"/>
                <p:cNvSpPr/>
                <p:nvPr/>
              </p:nvSpPr>
              <p:spPr>
                <a:xfrm>
                  <a:off x="8418277" y="1913101"/>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95" name="Google Shape;3195;p84"/>
              <p:cNvGrpSpPr/>
              <p:nvPr/>
            </p:nvGrpSpPr>
            <p:grpSpPr>
              <a:xfrm>
                <a:off x="8391996" y="1888228"/>
                <a:ext cx="50022" cy="49747"/>
                <a:chOff x="8391996" y="1888228"/>
                <a:chExt cx="50022" cy="49747"/>
              </a:xfrm>
            </p:grpSpPr>
            <p:sp>
              <p:nvSpPr>
                <p:cNvPr id="3196" name="Google Shape;3196;p84"/>
                <p:cNvSpPr/>
                <p:nvPr/>
              </p:nvSpPr>
              <p:spPr>
                <a:xfrm>
                  <a:off x="8417007"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197" name="Google Shape;3197;p84"/>
                <p:cNvSpPr/>
                <p:nvPr/>
              </p:nvSpPr>
              <p:spPr>
                <a:xfrm>
                  <a:off x="8391996"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198" name="Google Shape;3198;p84"/>
              <p:cNvGrpSpPr/>
              <p:nvPr/>
            </p:nvGrpSpPr>
            <p:grpSpPr>
              <a:xfrm>
                <a:off x="8330166" y="1888228"/>
                <a:ext cx="50022" cy="49747"/>
                <a:chOff x="8330166" y="1888228"/>
                <a:chExt cx="50022" cy="49747"/>
              </a:xfrm>
            </p:grpSpPr>
            <p:sp>
              <p:nvSpPr>
                <p:cNvPr id="3199" name="Google Shape;3199;p84"/>
                <p:cNvSpPr/>
                <p:nvPr/>
              </p:nvSpPr>
              <p:spPr>
                <a:xfrm>
                  <a:off x="8355177"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00" name="Google Shape;3200;p84"/>
                <p:cNvSpPr/>
                <p:nvPr/>
              </p:nvSpPr>
              <p:spPr>
                <a:xfrm>
                  <a:off x="8330166"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01" name="Google Shape;3201;p84"/>
              <p:cNvGrpSpPr/>
              <p:nvPr/>
            </p:nvGrpSpPr>
            <p:grpSpPr>
              <a:xfrm>
                <a:off x="8251959" y="1888228"/>
                <a:ext cx="49895" cy="49747"/>
                <a:chOff x="8251959" y="1888228"/>
                <a:chExt cx="49895" cy="49747"/>
              </a:xfrm>
            </p:grpSpPr>
            <p:sp>
              <p:nvSpPr>
                <p:cNvPr id="3202" name="Google Shape;3202;p84"/>
                <p:cNvSpPr/>
                <p:nvPr/>
              </p:nvSpPr>
              <p:spPr>
                <a:xfrm>
                  <a:off x="8276843"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03" name="Google Shape;3203;p84"/>
                <p:cNvSpPr/>
                <p:nvPr/>
              </p:nvSpPr>
              <p:spPr>
                <a:xfrm>
                  <a:off x="8251959" y="1913101"/>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04" name="Google Shape;3204;p84"/>
              <p:cNvGrpSpPr/>
              <p:nvPr/>
            </p:nvGrpSpPr>
            <p:grpSpPr>
              <a:xfrm>
                <a:off x="8234565" y="1888228"/>
                <a:ext cx="49895" cy="49747"/>
                <a:chOff x="8234565" y="1888228"/>
                <a:chExt cx="49895" cy="49747"/>
              </a:xfrm>
            </p:grpSpPr>
            <p:sp>
              <p:nvSpPr>
                <p:cNvPr id="3205" name="Google Shape;3205;p84"/>
                <p:cNvSpPr/>
                <p:nvPr/>
              </p:nvSpPr>
              <p:spPr>
                <a:xfrm>
                  <a:off x="8259449"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06" name="Google Shape;3206;p84"/>
                <p:cNvSpPr/>
                <p:nvPr/>
              </p:nvSpPr>
              <p:spPr>
                <a:xfrm>
                  <a:off x="8234565" y="1913101"/>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07" name="Google Shape;3207;p84"/>
              <p:cNvGrpSpPr/>
              <p:nvPr/>
            </p:nvGrpSpPr>
            <p:grpSpPr>
              <a:xfrm>
                <a:off x="8186193" y="1888228"/>
                <a:ext cx="50022" cy="49747"/>
                <a:chOff x="8186193" y="1888228"/>
                <a:chExt cx="50022" cy="49747"/>
              </a:xfrm>
            </p:grpSpPr>
            <p:sp>
              <p:nvSpPr>
                <p:cNvPr id="3208" name="Google Shape;3208;p84"/>
                <p:cNvSpPr/>
                <p:nvPr/>
              </p:nvSpPr>
              <p:spPr>
                <a:xfrm>
                  <a:off x="8211204"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09" name="Google Shape;3209;p84"/>
                <p:cNvSpPr/>
                <p:nvPr/>
              </p:nvSpPr>
              <p:spPr>
                <a:xfrm>
                  <a:off x="8186193" y="1913101"/>
                  <a:ext cx="50022" cy="12626"/>
                </a:xfrm>
                <a:custGeom>
                  <a:avLst/>
                  <a:gdLst/>
                  <a:ahLst/>
                  <a:cxnLst/>
                  <a:rect l="l" t="t" r="r" b="b"/>
                  <a:pathLst>
                    <a:path w="50022" h="12626" extrusionOk="0">
                      <a:moveTo>
                        <a:pt x="0" y="0"/>
                      </a:moveTo>
                      <a:lnTo>
                        <a:pt x="50023"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10" name="Google Shape;3210;p84"/>
              <p:cNvGrpSpPr/>
              <p:nvPr/>
            </p:nvGrpSpPr>
            <p:grpSpPr>
              <a:xfrm>
                <a:off x="8142392" y="1888228"/>
                <a:ext cx="50022" cy="49747"/>
                <a:chOff x="8142392" y="1888228"/>
                <a:chExt cx="50022" cy="49747"/>
              </a:xfrm>
            </p:grpSpPr>
            <p:sp>
              <p:nvSpPr>
                <p:cNvPr id="3211" name="Google Shape;3211;p84"/>
                <p:cNvSpPr/>
                <p:nvPr/>
              </p:nvSpPr>
              <p:spPr>
                <a:xfrm>
                  <a:off x="8167403"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12" name="Google Shape;3212;p84"/>
                <p:cNvSpPr/>
                <p:nvPr/>
              </p:nvSpPr>
              <p:spPr>
                <a:xfrm>
                  <a:off x="8142392"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13" name="Google Shape;3213;p84"/>
              <p:cNvGrpSpPr/>
              <p:nvPr/>
            </p:nvGrpSpPr>
            <p:grpSpPr>
              <a:xfrm>
                <a:off x="8030540" y="1888228"/>
                <a:ext cx="49895" cy="49747"/>
                <a:chOff x="8030540" y="1888228"/>
                <a:chExt cx="49895" cy="49747"/>
              </a:xfrm>
            </p:grpSpPr>
            <p:sp>
              <p:nvSpPr>
                <p:cNvPr id="3214" name="Google Shape;3214;p84"/>
                <p:cNvSpPr/>
                <p:nvPr/>
              </p:nvSpPr>
              <p:spPr>
                <a:xfrm>
                  <a:off x="8055551"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15" name="Google Shape;3215;p84"/>
                <p:cNvSpPr/>
                <p:nvPr/>
              </p:nvSpPr>
              <p:spPr>
                <a:xfrm>
                  <a:off x="8030540" y="1913101"/>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16" name="Google Shape;3216;p84"/>
              <p:cNvGrpSpPr/>
              <p:nvPr/>
            </p:nvGrpSpPr>
            <p:grpSpPr>
              <a:xfrm>
                <a:off x="8006925" y="1888228"/>
                <a:ext cx="49895" cy="49747"/>
                <a:chOff x="8006925" y="1888228"/>
                <a:chExt cx="49895" cy="49747"/>
              </a:xfrm>
            </p:grpSpPr>
            <p:sp>
              <p:nvSpPr>
                <p:cNvPr id="3217" name="Google Shape;3217;p84"/>
                <p:cNvSpPr/>
                <p:nvPr/>
              </p:nvSpPr>
              <p:spPr>
                <a:xfrm>
                  <a:off x="8031809"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18" name="Google Shape;3218;p84"/>
                <p:cNvSpPr/>
                <p:nvPr/>
              </p:nvSpPr>
              <p:spPr>
                <a:xfrm>
                  <a:off x="8006925" y="1913101"/>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19" name="Google Shape;3219;p84"/>
              <p:cNvGrpSpPr/>
              <p:nvPr/>
            </p:nvGrpSpPr>
            <p:grpSpPr>
              <a:xfrm>
                <a:off x="7938747" y="1888228"/>
                <a:ext cx="49895" cy="49747"/>
                <a:chOff x="7938747" y="1888228"/>
                <a:chExt cx="49895" cy="49747"/>
              </a:xfrm>
            </p:grpSpPr>
            <p:sp>
              <p:nvSpPr>
                <p:cNvPr id="3220" name="Google Shape;3220;p84"/>
                <p:cNvSpPr/>
                <p:nvPr/>
              </p:nvSpPr>
              <p:spPr>
                <a:xfrm>
                  <a:off x="7963632"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21" name="Google Shape;3221;p84"/>
                <p:cNvSpPr/>
                <p:nvPr/>
              </p:nvSpPr>
              <p:spPr>
                <a:xfrm>
                  <a:off x="7938747" y="1913101"/>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22" name="Google Shape;3222;p84"/>
              <p:cNvGrpSpPr/>
              <p:nvPr/>
            </p:nvGrpSpPr>
            <p:grpSpPr>
              <a:xfrm>
                <a:off x="7883393" y="1888228"/>
                <a:ext cx="50022" cy="49747"/>
                <a:chOff x="7883393" y="1888228"/>
                <a:chExt cx="50022" cy="49747"/>
              </a:xfrm>
            </p:grpSpPr>
            <p:sp>
              <p:nvSpPr>
                <p:cNvPr id="3223" name="Google Shape;3223;p84"/>
                <p:cNvSpPr/>
                <p:nvPr/>
              </p:nvSpPr>
              <p:spPr>
                <a:xfrm>
                  <a:off x="7908404" y="1888228"/>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24" name="Google Shape;3224;p84"/>
                <p:cNvSpPr/>
                <p:nvPr/>
              </p:nvSpPr>
              <p:spPr>
                <a:xfrm>
                  <a:off x="7883393" y="1913101"/>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25" name="Google Shape;3225;p84"/>
              <p:cNvGrpSpPr/>
              <p:nvPr/>
            </p:nvGrpSpPr>
            <p:grpSpPr>
              <a:xfrm>
                <a:off x="7466836" y="1801232"/>
                <a:ext cx="49895" cy="49621"/>
                <a:chOff x="7466836" y="1801232"/>
                <a:chExt cx="49895" cy="49621"/>
              </a:xfrm>
            </p:grpSpPr>
            <p:sp>
              <p:nvSpPr>
                <p:cNvPr id="3226" name="Google Shape;3226;p84"/>
                <p:cNvSpPr/>
                <p:nvPr/>
              </p:nvSpPr>
              <p:spPr>
                <a:xfrm>
                  <a:off x="7491720"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27" name="Google Shape;3227;p84"/>
                <p:cNvSpPr/>
                <p:nvPr/>
              </p:nvSpPr>
              <p:spPr>
                <a:xfrm>
                  <a:off x="7466836" y="1825980"/>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28" name="Google Shape;3228;p84"/>
              <p:cNvGrpSpPr/>
              <p:nvPr/>
            </p:nvGrpSpPr>
            <p:grpSpPr>
              <a:xfrm>
                <a:off x="7436111" y="1801232"/>
                <a:ext cx="50022" cy="49621"/>
                <a:chOff x="7436111" y="1801232"/>
                <a:chExt cx="50022" cy="49621"/>
              </a:xfrm>
            </p:grpSpPr>
            <p:sp>
              <p:nvSpPr>
                <p:cNvPr id="3229" name="Google Shape;3229;p84"/>
                <p:cNvSpPr/>
                <p:nvPr/>
              </p:nvSpPr>
              <p:spPr>
                <a:xfrm>
                  <a:off x="7461122"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30" name="Google Shape;3230;p84"/>
                <p:cNvSpPr/>
                <p:nvPr/>
              </p:nvSpPr>
              <p:spPr>
                <a:xfrm>
                  <a:off x="7436111" y="1825980"/>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31" name="Google Shape;3231;p84"/>
              <p:cNvGrpSpPr/>
              <p:nvPr/>
            </p:nvGrpSpPr>
            <p:grpSpPr>
              <a:xfrm>
                <a:off x="7418591" y="1801232"/>
                <a:ext cx="49895" cy="49621"/>
                <a:chOff x="7418591" y="1801232"/>
                <a:chExt cx="49895" cy="49621"/>
              </a:xfrm>
            </p:grpSpPr>
            <p:sp>
              <p:nvSpPr>
                <p:cNvPr id="3232" name="Google Shape;3232;p84"/>
                <p:cNvSpPr/>
                <p:nvPr/>
              </p:nvSpPr>
              <p:spPr>
                <a:xfrm>
                  <a:off x="7443602"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33" name="Google Shape;3233;p84"/>
                <p:cNvSpPr/>
                <p:nvPr/>
              </p:nvSpPr>
              <p:spPr>
                <a:xfrm>
                  <a:off x="7418591" y="1825980"/>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34" name="Google Shape;3234;p84"/>
              <p:cNvGrpSpPr/>
              <p:nvPr/>
            </p:nvGrpSpPr>
            <p:grpSpPr>
              <a:xfrm>
                <a:off x="7401197" y="1801232"/>
                <a:ext cx="49895" cy="49621"/>
                <a:chOff x="7401197" y="1801232"/>
                <a:chExt cx="49895" cy="49621"/>
              </a:xfrm>
            </p:grpSpPr>
            <p:sp>
              <p:nvSpPr>
                <p:cNvPr id="3235" name="Google Shape;3235;p84"/>
                <p:cNvSpPr/>
                <p:nvPr/>
              </p:nvSpPr>
              <p:spPr>
                <a:xfrm>
                  <a:off x="7426208"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36" name="Google Shape;3236;p84"/>
                <p:cNvSpPr/>
                <p:nvPr/>
              </p:nvSpPr>
              <p:spPr>
                <a:xfrm>
                  <a:off x="7401197" y="1825980"/>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37" name="Google Shape;3237;p84"/>
              <p:cNvGrpSpPr/>
              <p:nvPr/>
            </p:nvGrpSpPr>
            <p:grpSpPr>
              <a:xfrm>
                <a:off x="7252019" y="1801232"/>
                <a:ext cx="50022" cy="49621"/>
                <a:chOff x="7252019" y="1801232"/>
                <a:chExt cx="50022" cy="49621"/>
              </a:xfrm>
            </p:grpSpPr>
            <p:sp>
              <p:nvSpPr>
                <p:cNvPr id="3238" name="Google Shape;3238;p84"/>
                <p:cNvSpPr/>
                <p:nvPr/>
              </p:nvSpPr>
              <p:spPr>
                <a:xfrm>
                  <a:off x="7277030"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39" name="Google Shape;3239;p84"/>
                <p:cNvSpPr/>
                <p:nvPr/>
              </p:nvSpPr>
              <p:spPr>
                <a:xfrm>
                  <a:off x="7252019" y="1825980"/>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40" name="Google Shape;3240;p84"/>
              <p:cNvGrpSpPr/>
              <p:nvPr/>
            </p:nvGrpSpPr>
            <p:grpSpPr>
              <a:xfrm>
                <a:off x="7221421" y="1801232"/>
                <a:ext cx="49895" cy="49621"/>
                <a:chOff x="7221421" y="1801232"/>
                <a:chExt cx="49895" cy="49621"/>
              </a:xfrm>
            </p:grpSpPr>
            <p:sp>
              <p:nvSpPr>
                <p:cNvPr id="3241" name="Google Shape;3241;p84"/>
                <p:cNvSpPr/>
                <p:nvPr/>
              </p:nvSpPr>
              <p:spPr>
                <a:xfrm>
                  <a:off x="7246432" y="180123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42" name="Google Shape;3242;p84"/>
                <p:cNvSpPr/>
                <p:nvPr/>
              </p:nvSpPr>
              <p:spPr>
                <a:xfrm>
                  <a:off x="7221421" y="1825980"/>
                  <a:ext cx="49895" cy="12626"/>
                </a:xfrm>
                <a:custGeom>
                  <a:avLst/>
                  <a:gdLst/>
                  <a:ahLst/>
                  <a:cxnLst/>
                  <a:rect l="l" t="t" r="r" b="b"/>
                  <a:pathLst>
                    <a:path w="49895" h="12626" extrusionOk="0">
                      <a:moveTo>
                        <a:pt x="0" y="0"/>
                      </a:moveTo>
                      <a:lnTo>
                        <a:pt x="49896"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43" name="Google Shape;3243;p84"/>
              <p:cNvGrpSpPr/>
              <p:nvPr/>
            </p:nvGrpSpPr>
            <p:grpSpPr>
              <a:xfrm>
                <a:off x="7195013" y="1766510"/>
                <a:ext cx="50022" cy="49747"/>
                <a:chOff x="7195013" y="1766510"/>
                <a:chExt cx="50022" cy="49747"/>
              </a:xfrm>
            </p:grpSpPr>
            <p:sp>
              <p:nvSpPr>
                <p:cNvPr id="3244" name="Google Shape;3244;p84"/>
                <p:cNvSpPr/>
                <p:nvPr/>
              </p:nvSpPr>
              <p:spPr>
                <a:xfrm>
                  <a:off x="7220025" y="1766510"/>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45" name="Google Shape;3245;p84"/>
                <p:cNvSpPr/>
                <p:nvPr/>
              </p:nvSpPr>
              <p:spPr>
                <a:xfrm>
                  <a:off x="7195013" y="1791384"/>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46" name="Google Shape;3246;p84"/>
              <p:cNvGrpSpPr/>
              <p:nvPr/>
            </p:nvGrpSpPr>
            <p:grpSpPr>
              <a:xfrm>
                <a:off x="7141436" y="1735702"/>
                <a:ext cx="49895" cy="49621"/>
                <a:chOff x="7141436" y="1735702"/>
                <a:chExt cx="49895" cy="49621"/>
              </a:xfrm>
            </p:grpSpPr>
            <p:sp>
              <p:nvSpPr>
                <p:cNvPr id="3247" name="Google Shape;3247;p84"/>
                <p:cNvSpPr/>
                <p:nvPr/>
              </p:nvSpPr>
              <p:spPr>
                <a:xfrm>
                  <a:off x="7166320" y="173570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48" name="Google Shape;3248;p84"/>
                <p:cNvSpPr/>
                <p:nvPr/>
              </p:nvSpPr>
              <p:spPr>
                <a:xfrm>
                  <a:off x="7141436" y="1760575"/>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49" name="Google Shape;3249;p84"/>
              <p:cNvGrpSpPr/>
              <p:nvPr/>
            </p:nvGrpSpPr>
            <p:grpSpPr>
              <a:xfrm>
                <a:off x="7114140" y="1735702"/>
                <a:ext cx="49895" cy="49621"/>
                <a:chOff x="7114140" y="1735702"/>
                <a:chExt cx="49895" cy="49621"/>
              </a:xfrm>
            </p:grpSpPr>
            <p:sp>
              <p:nvSpPr>
                <p:cNvPr id="3250" name="Google Shape;3250;p84"/>
                <p:cNvSpPr/>
                <p:nvPr/>
              </p:nvSpPr>
              <p:spPr>
                <a:xfrm>
                  <a:off x="7139151" y="173570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51" name="Google Shape;3251;p84"/>
                <p:cNvSpPr/>
                <p:nvPr/>
              </p:nvSpPr>
              <p:spPr>
                <a:xfrm>
                  <a:off x="7114140" y="1760575"/>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52" name="Google Shape;3252;p84"/>
              <p:cNvGrpSpPr/>
              <p:nvPr/>
            </p:nvGrpSpPr>
            <p:grpSpPr>
              <a:xfrm>
                <a:off x="7104491" y="1735702"/>
                <a:ext cx="49895" cy="49621"/>
                <a:chOff x="7104491" y="1735702"/>
                <a:chExt cx="49895" cy="49621"/>
              </a:xfrm>
            </p:grpSpPr>
            <p:sp>
              <p:nvSpPr>
                <p:cNvPr id="3253" name="Google Shape;3253;p84"/>
                <p:cNvSpPr/>
                <p:nvPr/>
              </p:nvSpPr>
              <p:spPr>
                <a:xfrm>
                  <a:off x="7129375" y="1735702"/>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54" name="Google Shape;3254;p84"/>
                <p:cNvSpPr/>
                <p:nvPr/>
              </p:nvSpPr>
              <p:spPr>
                <a:xfrm>
                  <a:off x="7104491" y="1760575"/>
                  <a:ext cx="49895" cy="12626"/>
                </a:xfrm>
                <a:custGeom>
                  <a:avLst/>
                  <a:gdLst/>
                  <a:ahLst/>
                  <a:cxnLst/>
                  <a:rect l="l" t="t" r="r" b="b"/>
                  <a:pathLst>
                    <a:path w="49895" h="12626" extrusionOk="0">
                      <a:moveTo>
                        <a:pt x="0" y="0"/>
                      </a:moveTo>
                      <a:lnTo>
                        <a:pt x="49895"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55" name="Google Shape;3255;p84"/>
              <p:cNvGrpSpPr/>
              <p:nvPr/>
            </p:nvGrpSpPr>
            <p:grpSpPr>
              <a:xfrm>
                <a:off x="6261347" y="1592645"/>
                <a:ext cx="50022" cy="49621"/>
                <a:chOff x="6261347" y="1592645"/>
                <a:chExt cx="50022" cy="49621"/>
              </a:xfrm>
            </p:grpSpPr>
            <p:sp>
              <p:nvSpPr>
                <p:cNvPr id="3256" name="Google Shape;3256;p84"/>
                <p:cNvSpPr/>
                <p:nvPr/>
              </p:nvSpPr>
              <p:spPr>
                <a:xfrm>
                  <a:off x="6286358" y="1592645"/>
                  <a:ext cx="12696" cy="49621"/>
                </a:xfrm>
                <a:custGeom>
                  <a:avLst/>
                  <a:gdLst/>
                  <a:ahLst/>
                  <a:cxnLst/>
                  <a:rect l="l" t="t" r="r" b="b"/>
                  <a:pathLst>
                    <a:path w="12696" h="49621" extrusionOk="0">
                      <a:moveTo>
                        <a:pt x="0" y="0"/>
                      </a:moveTo>
                      <a:lnTo>
                        <a:pt x="0" y="49621"/>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57" name="Google Shape;3257;p84"/>
                <p:cNvSpPr/>
                <p:nvPr/>
              </p:nvSpPr>
              <p:spPr>
                <a:xfrm>
                  <a:off x="6261347" y="1617519"/>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nvGrpSpPr>
              <p:cNvPr id="3258" name="Google Shape;3258;p84"/>
              <p:cNvGrpSpPr/>
              <p:nvPr/>
            </p:nvGrpSpPr>
            <p:grpSpPr>
              <a:xfrm>
                <a:off x="5480287" y="1477746"/>
                <a:ext cx="50022" cy="49747"/>
                <a:chOff x="5480287" y="1477746"/>
                <a:chExt cx="50022" cy="49747"/>
              </a:xfrm>
            </p:grpSpPr>
            <p:sp>
              <p:nvSpPr>
                <p:cNvPr id="3259" name="Google Shape;3259;p84"/>
                <p:cNvSpPr/>
                <p:nvPr/>
              </p:nvSpPr>
              <p:spPr>
                <a:xfrm>
                  <a:off x="5505298" y="1477746"/>
                  <a:ext cx="12696" cy="49747"/>
                </a:xfrm>
                <a:custGeom>
                  <a:avLst/>
                  <a:gdLst/>
                  <a:ahLst/>
                  <a:cxnLst/>
                  <a:rect l="l" t="t" r="r" b="b"/>
                  <a:pathLst>
                    <a:path w="12696" h="49747" extrusionOk="0">
                      <a:moveTo>
                        <a:pt x="0" y="0"/>
                      </a:moveTo>
                      <a:lnTo>
                        <a:pt x="0" y="49748"/>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60" name="Google Shape;3260;p84"/>
                <p:cNvSpPr/>
                <p:nvPr/>
              </p:nvSpPr>
              <p:spPr>
                <a:xfrm>
                  <a:off x="5480287" y="1502620"/>
                  <a:ext cx="50022" cy="12626"/>
                </a:xfrm>
                <a:custGeom>
                  <a:avLst/>
                  <a:gdLst/>
                  <a:ahLst/>
                  <a:cxnLst/>
                  <a:rect l="l" t="t" r="r" b="b"/>
                  <a:pathLst>
                    <a:path w="50022" h="12626" extrusionOk="0">
                      <a:moveTo>
                        <a:pt x="0" y="0"/>
                      </a:moveTo>
                      <a:lnTo>
                        <a:pt x="50022"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grpSp>
        <p:sp>
          <p:nvSpPr>
            <p:cNvPr id="3261" name="Google Shape;3261;p84"/>
            <p:cNvSpPr/>
            <p:nvPr/>
          </p:nvSpPr>
          <p:spPr>
            <a:xfrm>
              <a:off x="5075417" y="1458281"/>
              <a:ext cx="3507661" cy="410481"/>
            </a:xfrm>
            <a:custGeom>
              <a:avLst/>
              <a:gdLst/>
              <a:ahLst/>
              <a:cxnLst/>
              <a:rect l="l" t="t" r="r" b="b"/>
              <a:pathLst>
                <a:path w="3507661" h="410481" extrusionOk="0">
                  <a:moveTo>
                    <a:pt x="0" y="0"/>
                  </a:moveTo>
                  <a:lnTo>
                    <a:pt x="301912" y="0"/>
                  </a:lnTo>
                  <a:lnTo>
                    <a:pt x="301912" y="29798"/>
                  </a:lnTo>
                  <a:lnTo>
                    <a:pt x="358663" y="29798"/>
                  </a:lnTo>
                  <a:lnTo>
                    <a:pt x="358663" y="59217"/>
                  </a:lnTo>
                  <a:lnTo>
                    <a:pt x="551262" y="59217"/>
                  </a:lnTo>
                  <a:lnTo>
                    <a:pt x="551262" y="84218"/>
                  </a:lnTo>
                  <a:lnTo>
                    <a:pt x="581860" y="84218"/>
                  </a:lnTo>
                  <a:lnTo>
                    <a:pt x="581860" y="114773"/>
                  </a:lnTo>
                  <a:lnTo>
                    <a:pt x="1186953" y="114773"/>
                  </a:lnTo>
                  <a:lnTo>
                    <a:pt x="1186953" y="144950"/>
                  </a:lnTo>
                  <a:lnTo>
                    <a:pt x="1209171" y="144950"/>
                  </a:lnTo>
                  <a:lnTo>
                    <a:pt x="1209171" y="171465"/>
                  </a:lnTo>
                  <a:lnTo>
                    <a:pt x="1244720" y="171465"/>
                  </a:lnTo>
                  <a:lnTo>
                    <a:pt x="1244720" y="201263"/>
                  </a:lnTo>
                  <a:lnTo>
                    <a:pt x="1310485" y="201263"/>
                  </a:lnTo>
                  <a:lnTo>
                    <a:pt x="1310485" y="227779"/>
                  </a:lnTo>
                  <a:lnTo>
                    <a:pt x="1656071" y="227779"/>
                  </a:lnTo>
                  <a:lnTo>
                    <a:pt x="1656071" y="257956"/>
                  </a:lnTo>
                  <a:lnTo>
                    <a:pt x="1840291" y="257956"/>
                  </a:lnTo>
                  <a:lnTo>
                    <a:pt x="1840291" y="288638"/>
                  </a:lnTo>
                  <a:lnTo>
                    <a:pt x="1871650" y="288638"/>
                  </a:lnTo>
                  <a:lnTo>
                    <a:pt x="1871650" y="323360"/>
                  </a:lnTo>
                  <a:lnTo>
                    <a:pt x="2248849" y="323360"/>
                  </a:lnTo>
                  <a:lnTo>
                    <a:pt x="2248849" y="366795"/>
                  </a:lnTo>
                  <a:lnTo>
                    <a:pt x="2362733" y="366795"/>
                  </a:lnTo>
                  <a:lnTo>
                    <a:pt x="2362733" y="410482"/>
                  </a:lnTo>
                  <a:lnTo>
                    <a:pt x="3507662" y="410482"/>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nvGrpSpPr>
            <p:cNvPr id="3262" name="Google Shape;3262;p84"/>
            <p:cNvGrpSpPr/>
            <p:nvPr/>
          </p:nvGrpSpPr>
          <p:grpSpPr>
            <a:xfrm>
              <a:off x="7939643" y="1339794"/>
              <a:ext cx="824827" cy="507101"/>
              <a:chOff x="7939643" y="1360051"/>
              <a:chExt cx="824827" cy="507101"/>
            </a:xfrm>
          </p:grpSpPr>
          <p:grpSp>
            <p:nvGrpSpPr>
              <p:cNvPr id="3263" name="Google Shape;3263;p84"/>
              <p:cNvGrpSpPr/>
              <p:nvPr/>
            </p:nvGrpSpPr>
            <p:grpSpPr>
              <a:xfrm>
                <a:off x="8030673" y="1746303"/>
                <a:ext cx="50022" cy="49747"/>
                <a:chOff x="8303631" y="1809692"/>
                <a:chExt cx="50022" cy="49747"/>
              </a:xfrm>
            </p:grpSpPr>
            <p:sp>
              <p:nvSpPr>
                <p:cNvPr id="3264" name="Google Shape;3264;p84"/>
                <p:cNvSpPr/>
                <p:nvPr/>
              </p:nvSpPr>
              <p:spPr>
                <a:xfrm>
                  <a:off x="8328643" y="1809692"/>
                  <a:ext cx="12696" cy="49747"/>
                </a:xfrm>
                <a:custGeom>
                  <a:avLst/>
                  <a:gdLst/>
                  <a:ahLst/>
                  <a:cxnLst/>
                  <a:rect l="l" t="t" r="r" b="b"/>
                  <a:pathLst>
                    <a:path w="12696" h="49747" extrusionOk="0">
                      <a:moveTo>
                        <a:pt x="0" y="0"/>
                      </a:moveTo>
                      <a:lnTo>
                        <a:pt x="0" y="49748"/>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65" name="Google Shape;3265;p84"/>
                <p:cNvSpPr/>
                <p:nvPr/>
              </p:nvSpPr>
              <p:spPr>
                <a:xfrm>
                  <a:off x="8303631" y="1834566"/>
                  <a:ext cx="50022" cy="12626"/>
                </a:xfrm>
                <a:custGeom>
                  <a:avLst/>
                  <a:gdLst/>
                  <a:ahLst/>
                  <a:cxnLst/>
                  <a:rect l="l" t="t" r="r" b="b"/>
                  <a:pathLst>
                    <a:path w="50022" h="12626" extrusionOk="0">
                      <a:moveTo>
                        <a:pt x="0" y="0"/>
                      </a:moveTo>
                      <a:lnTo>
                        <a:pt x="50023" y="0"/>
                      </a:lnTo>
                    </a:path>
                  </a:pathLst>
                </a:custGeom>
                <a:noFill/>
                <a:ln w="12675"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grpSp>
          <p:sp>
            <p:nvSpPr>
              <p:cNvPr id="3266" name="Google Shape;3266;p84"/>
              <p:cNvSpPr/>
              <p:nvPr/>
            </p:nvSpPr>
            <p:spPr>
              <a:xfrm>
                <a:off x="7939643" y="1663600"/>
                <a:ext cx="232210" cy="12626"/>
              </a:xfrm>
              <a:custGeom>
                <a:avLst/>
                <a:gdLst/>
                <a:ahLst/>
                <a:cxnLst/>
                <a:rect l="l" t="t" r="r" b="b"/>
                <a:pathLst>
                  <a:path w="232210" h="12626" extrusionOk="0">
                    <a:moveTo>
                      <a:pt x="0" y="0"/>
                    </a:moveTo>
                    <a:lnTo>
                      <a:pt x="232211" y="0"/>
                    </a:lnTo>
                  </a:path>
                </a:pathLst>
              </a:custGeom>
              <a:noFill/>
              <a:ln w="12675" cap="flat" cmpd="sng">
                <a:solidFill>
                  <a:srgbClr val="1482FA"/>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67" name="Google Shape;3267;p84"/>
              <p:cNvSpPr/>
              <p:nvPr/>
            </p:nvSpPr>
            <p:spPr>
              <a:xfrm>
                <a:off x="7939643" y="1448574"/>
                <a:ext cx="232210" cy="12626"/>
              </a:xfrm>
              <a:custGeom>
                <a:avLst/>
                <a:gdLst/>
                <a:ahLst/>
                <a:cxnLst/>
                <a:rect l="l" t="t" r="r" b="b"/>
                <a:pathLst>
                  <a:path w="232210" h="12626" extrusionOk="0">
                    <a:moveTo>
                      <a:pt x="0" y="0"/>
                    </a:moveTo>
                    <a:lnTo>
                      <a:pt x="232211" y="0"/>
                    </a:lnTo>
                  </a:path>
                </a:pathLst>
              </a:custGeom>
              <a:noFill/>
              <a:ln w="12675"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68" name="Google Shape;3268;p84"/>
              <p:cNvSpPr/>
              <p:nvPr/>
            </p:nvSpPr>
            <p:spPr>
              <a:xfrm>
                <a:off x="7939643" y="1556151"/>
                <a:ext cx="232210" cy="12626"/>
              </a:xfrm>
              <a:custGeom>
                <a:avLst/>
                <a:gdLst/>
                <a:ahLst/>
                <a:cxnLst/>
                <a:rect l="l" t="t" r="r" b="b"/>
                <a:pathLst>
                  <a:path w="232210" h="12626" extrusionOk="0">
                    <a:moveTo>
                      <a:pt x="0" y="0"/>
                    </a:moveTo>
                    <a:lnTo>
                      <a:pt x="232211" y="0"/>
                    </a:lnTo>
                  </a:path>
                </a:pathLst>
              </a:custGeom>
              <a:noFill/>
              <a:ln w="12675" cap="flat" cmpd="sng">
                <a:solidFill>
                  <a:srgbClr val="FF1F26"/>
                </a:solidFill>
                <a:prstDash val="dashDot"/>
                <a:miter lim="8000"/>
                <a:headEnd type="none" w="sm" len="sm"/>
                <a:tailEnd type="none" w="sm" len="sm"/>
              </a:ln>
            </p:spPr>
            <p:txBody>
              <a:bodyPr spcFirstLastPara="1" wrap="square" lIns="121900" tIns="60933" rIns="121900" bIns="60933" anchor="ctr" anchorCtr="0">
                <a:noAutofit/>
              </a:bodyPr>
              <a:lstStyle/>
              <a:p>
                <a:pPr>
                  <a:buClr>
                    <a:srgbClr val="000000"/>
                  </a:buClr>
                  <a:buSzPts val="600"/>
                </a:pPr>
                <a:endParaRPr sz="800" dirty="0">
                  <a:solidFill>
                    <a:srgbClr val="000000"/>
                  </a:solidFill>
                  <a:latin typeface="Arial"/>
                  <a:ea typeface="Arial"/>
                  <a:cs typeface="Arial"/>
                  <a:sym typeface="Arial"/>
                </a:endParaRPr>
              </a:p>
            </p:txBody>
          </p:sp>
          <p:sp>
            <p:nvSpPr>
              <p:cNvPr id="3269" name="Google Shape;3269;p84"/>
              <p:cNvSpPr txBox="1"/>
              <p:nvPr/>
            </p:nvSpPr>
            <p:spPr>
              <a:xfrm>
                <a:off x="8116470" y="1360051"/>
                <a:ext cx="5565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CR (N=44)</a:t>
                </a:r>
              </a:p>
            </p:txBody>
          </p:sp>
          <p:sp>
            <p:nvSpPr>
              <p:cNvPr id="3270" name="Google Shape;3270;p84"/>
              <p:cNvSpPr txBox="1"/>
              <p:nvPr/>
            </p:nvSpPr>
            <p:spPr>
              <a:xfrm>
                <a:off x="8116470" y="1467501"/>
                <a:ext cx="5565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NR (N=36)</a:t>
                </a:r>
              </a:p>
            </p:txBody>
          </p:sp>
          <p:sp>
            <p:nvSpPr>
              <p:cNvPr id="3271" name="Google Shape;3271;p84"/>
              <p:cNvSpPr txBox="1"/>
              <p:nvPr/>
            </p:nvSpPr>
            <p:spPr>
              <a:xfrm>
                <a:off x="8116470" y="1575077"/>
                <a:ext cx="5517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PR (N=26)</a:t>
                </a:r>
              </a:p>
            </p:txBody>
          </p:sp>
          <p:sp>
            <p:nvSpPr>
              <p:cNvPr id="3272" name="Google Shape;3272;p84"/>
              <p:cNvSpPr txBox="1"/>
              <p:nvPr/>
            </p:nvSpPr>
            <p:spPr>
              <a:xfrm>
                <a:off x="8116470" y="1682527"/>
                <a:ext cx="648000" cy="184625"/>
              </a:xfrm>
              <a:prstGeom prst="rect">
                <a:avLst/>
              </a:prstGeom>
              <a:noFill/>
              <a:ln>
                <a:noFill/>
              </a:ln>
            </p:spPr>
            <p:txBody>
              <a:bodyPr spcFirstLastPara="1" wrap="square" lIns="121900" tIns="60933" rIns="121900" bIns="60933" anchor="t" anchorCtr="0">
                <a:spAutoFit/>
              </a:bodyPr>
              <a:lstStyle/>
              <a:p>
                <a:pPr>
                  <a:buClr>
                    <a:srgbClr val="000000"/>
                  </a:buClr>
                  <a:buSzPts val="600"/>
                </a:pPr>
                <a:r>
                  <a:rPr lang="tr-TR" sz="800" dirty="0">
                    <a:solidFill>
                      <a:srgbClr val="000000"/>
                    </a:solidFill>
                    <a:latin typeface="Arial"/>
                    <a:ea typeface="Arial"/>
                    <a:cs typeface="Arial"/>
                    <a:sym typeface="Arial"/>
                  </a:rPr>
                  <a:t>Sansürlenmiş</a:t>
                </a:r>
              </a:p>
            </p:txBody>
          </p:sp>
        </p:grpSp>
        <p:sp>
          <p:nvSpPr>
            <p:cNvPr id="3273" name="Google Shape;3273;p84"/>
            <p:cNvSpPr txBox="1"/>
            <p:nvPr/>
          </p:nvSpPr>
          <p:spPr>
            <a:xfrm rot="16200000">
              <a:off x="4402315" y="1951279"/>
              <a:ext cx="8484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b="1" dirty="0">
                  <a:solidFill>
                    <a:srgbClr val="000000"/>
                  </a:solidFill>
                  <a:latin typeface="Arial"/>
                  <a:ea typeface="Arial"/>
                  <a:cs typeface="Arial"/>
                  <a:sym typeface="Arial"/>
                </a:rPr>
                <a:t>OS olasılığı (%)</a:t>
              </a:r>
            </a:p>
          </p:txBody>
        </p:sp>
        <p:sp>
          <p:nvSpPr>
            <p:cNvPr id="3274" name="Google Shape;3274;p84"/>
            <p:cNvSpPr txBox="1"/>
            <p:nvPr/>
          </p:nvSpPr>
          <p:spPr>
            <a:xfrm>
              <a:off x="6013400" y="2795016"/>
              <a:ext cx="168997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b="1" dirty="0">
                  <a:solidFill>
                    <a:srgbClr val="000000"/>
                  </a:solidFill>
                  <a:latin typeface="Arial"/>
                  <a:ea typeface="Arial"/>
                  <a:cs typeface="Arial"/>
                  <a:sym typeface="Arial"/>
                </a:rPr>
                <a:t>D3'ten itibaren geçen süre (ay)</a:t>
              </a:r>
            </a:p>
          </p:txBody>
        </p:sp>
        <p:grpSp>
          <p:nvGrpSpPr>
            <p:cNvPr id="3275" name="Google Shape;3275;p84"/>
            <p:cNvGrpSpPr/>
            <p:nvPr/>
          </p:nvGrpSpPr>
          <p:grpSpPr>
            <a:xfrm>
              <a:off x="4783760" y="1373040"/>
              <a:ext cx="314400" cy="1377468"/>
              <a:chOff x="5056718" y="1417379"/>
              <a:chExt cx="314400" cy="1377468"/>
            </a:xfrm>
          </p:grpSpPr>
          <p:sp>
            <p:nvSpPr>
              <p:cNvPr id="3276" name="Google Shape;3276;p84"/>
              <p:cNvSpPr txBox="1"/>
              <p:nvPr/>
            </p:nvSpPr>
            <p:spPr>
              <a:xfrm>
                <a:off x="5141528" y="2610222"/>
                <a:ext cx="2280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0</a:t>
                </a:r>
              </a:p>
            </p:txBody>
          </p:sp>
          <p:sp>
            <p:nvSpPr>
              <p:cNvPr id="3277" name="Google Shape;3277;p84"/>
              <p:cNvSpPr txBox="1"/>
              <p:nvPr/>
            </p:nvSpPr>
            <p:spPr>
              <a:xfrm>
                <a:off x="5099123" y="2379000"/>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20</a:t>
                </a:r>
              </a:p>
            </p:txBody>
          </p:sp>
          <p:sp>
            <p:nvSpPr>
              <p:cNvPr id="3278" name="Google Shape;3278;p84"/>
              <p:cNvSpPr txBox="1"/>
              <p:nvPr/>
            </p:nvSpPr>
            <p:spPr>
              <a:xfrm>
                <a:off x="5099123" y="2138595"/>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40</a:t>
                </a:r>
              </a:p>
            </p:txBody>
          </p:sp>
          <p:sp>
            <p:nvSpPr>
              <p:cNvPr id="3279" name="Google Shape;3279;p84"/>
              <p:cNvSpPr txBox="1"/>
              <p:nvPr/>
            </p:nvSpPr>
            <p:spPr>
              <a:xfrm>
                <a:off x="5099123" y="1898190"/>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60</a:t>
                </a:r>
              </a:p>
            </p:txBody>
          </p:sp>
          <p:sp>
            <p:nvSpPr>
              <p:cNvPr id="3280" name="Google Shape;3280;p84"/>
              <p:cNvSpPr txBox="1"/>
              <p:nvPr/>
            </p:nvSpPr>
            <p:spPr>
              <a:xfrm>
                <a:off x="5099123" y="1657785"/>
                <a:ext cx="2712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80</a:t>
                </a:r>
              </a:p>
            </p:txBody>
          </p:sp>
          <p:sp>
            <p:nvSpPr>
              <p:cNvPr id="3281" name="Google Shape;3281;p84"/>
              <p:cNvSpPr txBox="1"/>
              <p:nvPr/>
            </p:nvSpPr>
            <p:spPr>
              <a:xfrm>
                <a:off x="5056718" y="1417379"/>
                <a:ext cx="314400" cy="184625"/>
              </a:xfrm>
              <a:prstGeom prst="rect">
                <a:avLst/>
              </a:prstGeom>
              <a:noFill/>
              <a:ln>
                <a:noFill/>
              </a:ln>
            </p:spPr>
            <p:txBody>
              <a:bodyPr spcFirstLastPara="1" wrap="square" lIns="121900" tIns="60933" rIns="121900" bIns="60933" anchor="t" anchorCtr="0">
                <a:spAutoFit/>
              </a:bodyPr>
              <a:lstStyle/>
              <a:p>
                <a:pPr algn="r">
                  <a:buClr>
                    <a:srgbClr val="000000"/>
                  </a:buClr>
                  <a:buSzPts val="600"/>
                </a:pPr>
                <a:r>
                  <a:rPr lang="tr-TR" sz="800" dirty="0">
                    <a:solidFill>
                      <a:srgbClr val="000000"/>
                    </a:solidFill>
                    <a:latin typeface="Arial"/>
                    <a:ea typeface="Arial"/>
                    <a:cs typeface="Arial"/>
                    <a:sym typeface="Arial"/>
                  </a:rPr>
                  <a:t>100</a:t>
                </a:r>
              </a:p>
            </p:txBody>
          </p:sp>
        </p:grpSp>
        <p:grpSp>
          <p:nvGrpSpPr>
            <p:cNvPr id="3282" name="Google Shape;3282;p84"/>
            <p:cNvGrpSpPr/>
            <p:nvPr/>
          </p:nvGrpSpPr>
          <p:grpSpPr>
            <a:xfrm>
              <a:off x="4946777" y="2898426"/>
              <a:ext cx="3775687" cy="169285"/>
              <a:chOff x="5219735" y="2942765"/>
              <a:chExt cx="3775687" cy="169285"/>
            </a:xfrm>
          </p:grpSpPr>
          <p:sp>
            <p:nvSpPr>
              <p:cNvPr id="3283" name="Google Shape;3283;p84"/>
              <p:cNvSpPr txBox="1"/>
              <p:nvPr/>
            </p:nvSpPr>
            <p:spPr>
              <a:xfrm>
                <a:off x="5219735"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44</a:t>
                </a:r>
              </a:p>
            </p:txBody>
          </p:sp>
          <p:sp>
            <p:nvSpPr>
              <p:cNvPr id="3284" name="Google Shape;3284;p84"/>
              <p:cNvSpPr txBox="1"/>
              <p:nvPr/>
            </p:nvSpPr>
            <p:spPr>
              <a:xfrm>
                <a:off x="547048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43</a:t>
                </a:r>
              </a:p>
            </p:txBody>
          </p:sp>
          <p:sp>
            <p:nvSpPr>
              <p:cNvPr id="3285" name="Google Shape;3285;p84"/>
              <p:cNvSpPr txBox="1"/>
              <p:nvPr/>
            </p:nvSpPr>
            <p:spPr>
              <a:xfrm>
                <a:off x="5721229"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41</a:t>
                </a:r>
              </a:p>
            </p:txBody>
          </p:sp>
          <p:sp>
            <p:nvSpPr>
              <p:cNvPr id="3286" name="Google Shape;3286;p84"/>
              <p:cNvSpPr txBox="1"/>
              <p:nvPr/>
            </p:nvSpPr>
            <p:spPr>
              <a:xfrm>
                <a:off x="5971849"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39</a:t>
                </a:r>
              </a:p>
            </p:txBody>
          </p:sp>
          <p:sp>
            <p:nvSpPr>
              <p:cNvPr id="3287" name="Google Shape;3287;p84"/>
              <p:cNvSpPr txBox="1"/>
              <p:nvPr/>
            </p:nvSpPr>
            <p:spPr>
              <a:xfrm>
                <a:off x="6222595"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38</a:t>
                </a:r>
              </a:p>
            </p:txBody>
          </p:sp>
          <p:sp>
            <p:nvSpPr>
              <p:cNvPr id="3288" name="Google Shape;3288;p84"/>
              <p:cNvSpPr txBox="1"/>
              <p:nvPr/>
            </p:nvSpPr>
            <p:spPr>
              <a:xfrm>
                <a:off x="647334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35</a:t>
                </a:r>
              </a:p>
            </p:txBody>
          </p:sp>
          <p:sp>
            <p:nvSpPr>
              <p:cNvPr id="3289" name="Google Shape;3289;p84"/>
              <p:cNvSpPr txBox="1"/>
              <p:nvPr/>
            </p:nvSpPr>
            <p:spPr>
              <a:xfrm>
                <a:off x="672396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34</a:t>
                </a:r>
              </a:p>
            </p:txBody>
          </p:sp>
          <p:sp>
            <p:nvSpPr>
              <p:cNvPr id="3290" name="Google Shape;3290;p84"/>
              <p:cNvSpPr txBox="1"/>
              <p:nvPr/>
            </p:nvSpPr>
            <p:spPr>
              <a:xfrm>
                <a:off x="6974709"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33</a:t>
                </a:r>
              </a:p>
            </p:txBody>
          </p:sp>
          <p:sp>
            <p:nvSpPr>
              <p:cNvPr id="3291" name="Google Shape;3291;p84"/>
              <p:cNvSpPr txBox="1"/>
              <p:nvPr/>
            </p:nvSpPr>
            <p:spPr>
              <a:xfrm>
                <a:off x="7225455"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24</a:t>
                </a:r>
              </a:p>
            </p:txBody>
          </p:sp>
          <p:sp>
            <p:nvSpPr>
              <p:cNvPr id="3292" name="Google Shape;3292;p84"/>
              <p:cNvSpPr txBox="1"/>
              <p:nvPr/>
            </p:nvSpPr>
            <p:spPr>
              <a:xfrm>
                <a:off x="747620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19</a:t>
                </a:r>
              </a:p>
            </p:txBody>
          </p:sp>
          <p:sp>
            <p:nvSpPr>
              <p:cNvPr id="3293" name="Google Shape;3293;p84"/>
              <p:cNvSpPr txBox="1"/>
              <p:nvPr/>
            </p:nvSpPr>
            <p:spPr>
              <a:xfrm>
                <a:off x="7977569"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13</a:t>
                </a:r>
              </a:p>
            </p:txBody>
          </p:sp>
          <p:sp>
            <p:nvSpPr>
              <p:cNvPr id="3294" name="Google Shape;3294;p84"/>
              <p:cNvSpPr txBox="1"/>
              <p:nvPr/>
            </p:nvSpPr>
            <p:spPr>
              <a:xfrm>
                <a:off x="7726822" y="2942765"/>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18</a:t>
                </a:r>
              </a:p>
            </p:txBody>
          </p:sp>
          <p:sp>
            <p:nvSpPr>
              <p:cNvPr id="3295" name="Google Shape;3295;p84"/>
              <p:cNvSpPr txBox="1"/>
              <p:nvPr/>
            </p:nvSpPr>
            <p:spPr>
              <a:xfrm>
                <a:off x="8245963" y="2942765"/>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8</a:t>
                </a:r>
              </a:p>
            </p:txBody>
          </p:sp>
          <p:sp>
            <p:nvSpPr>
              <p:cNvPr id="3296" name="Google Shape;3296;p84"/>
              <p:cNvSpPr txBox="1"/>
              <p:nvPr/>
            </p:nvSpPr>
            <p:spPr>
              <a:xfrm>
                <a:off x="8496583" y="2942765"/>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297" name="Google Shape;3297;p84"/>
              <p:cNvSpPr txBox="1"/>
              <p:nvPr/>
            </p:nvSpPr>
            <p:spPr>
              <a:xfrm>
                <a:off x="8720922" y="2942765"/>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298" name="Google Shape;3298;p84"/>
            <p:cNvGrpSpPr/>
            <p:nvPr/>
          </p:nvGrpSpPr>
          <p:grpSpPr>
            <a:xfrm>
              <a:off x="4946777" y="2987694"/>
              <a:ext cx="3775687" cy="169285"/>
              <a:chOff x="5219735" y="3032033"/>
              <a:chExt cx="3775687" cy="169285"/>
            </a:xfrm>
          </p:grpSpPr>
          <p:sp>
            <p:nvSpPr>
              <p:cNvPr id="3299" name="Google Shape;3299;p84"/>
              <p:cNvSpPr txBox="1"/>
              <p:nvPr/>
            </p:nvSpPr>
            <p:spPr>
              <a:xfrm>
                <a:off x="5219735"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36</a:t>
                </a:r>
              </a:p>
            </p:txBody>
          </p:sp>
          <p:sp>
            <p:nvSpPr>
              <p:cNvPr id="3300" name="Google Shape;3300;p84"/>
              <p:cNvSpPr txBox="1"/>
              <p:nvPr/>
            </p:nvSpPr>
            <p:spPr>
              <a:xfrm>
                <a:off x="5470482"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28</a:t>
                </a:r>
              </a:p>
            </p:txBody>
          </p:sp>
          <p:sp>
            <p:nvSpPr>
              <p:cNvPr id="3301" name="Google Shape;3301;p84"/>
              <p:cNvSpPr txBox="1"/>
              <p:nvPr/>
            </p:nvSpPr>
            <p:spPr>
              <a:xfrm>
                <a:off x="5721229"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20</a:t>
                </a:r>
              </a:p>
            </p:txBody>
          </p:sp>
          <p:sp>
            <p:nvSpPr>
              <p:cNvPr id="3302" name="Google Shape;3302;p84"/>
              <p:cNvSpPr txBox="1"/>
              <p:nvPr/>
            </p:nvSpPr>
            <p:spPr>
              <a:xfrm>
                <a:off x="5971849"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15</a:t>
                </a:r>
              </a:p>
            </p:txBody>
          </p:sp>
          <p:sp>
            <p:nvSpPr>
              <p:cNvPr id="3303" name="Google Shape;3303;p84"/>
              <p:cNvSpPr txBox="1"/>
              <p:nvPr/>
            </p:nvSpPr>
            <p:spPr>
              <a:xfrm>
                <a:off x="6222595"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14</a:t>
                </a:r>
              </a:p>
            </p:txBody>
          </p:sp>
          <p:sp>
            <p:nvSpPr>
              <p:cNvPr id="3304" name="Google Shape;3304;p84"/>
              <p:cNvSpPr txBox="1"/>
              <p:nvPr/>
            </p:nvSpPr>
            <p:spPr>
              <a:xfrm>
                <a:off x="6473342" y="3032033"/>
                <a:ext cx="2553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12</a:t>
                </a:r>
              </a:p>
            </p:txBody>
          </p:sp>
          <p:sp>
            <p:nvSpPr>
              <p:cNvPr id="3305" name="Google Shape;3305;p84"/>
              <p:cNvSpPr txBox="1"/>
              <p:nvPr/>
            </p:nvSpPr>
            <p:spPr>
              <a:xfrm>
                <a:off x="6710985" y="3032033"/>
                <a:ext cx="2556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11</a:t>
                </a:r>
              </a:p>
            </p:txBody>
          </p:sp>
          <p:sp>
            <p:nvSpPr>
              <p:cNvPr id="3306" name="Google Shape;3306;p84"/>
              <p:cNvSpPr txBox="1"/>
              <p:nvPr/>
            </p:nvSpPr>
            <p:spPr>
              <a:xfrm>
                <a:off x="6992356"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8</a:t>
                </a:r>
              </a:p>
            </p:txBody>
          </p:sp>
          <p:sp>
            <p:nvSpPr>
              <p:cNvPr id="3307" name="Google Shape;3307;p84"/>
              <p:cNvSpPr txBox="1"/>
              <p:nvPr/>
            </p:nvSpPr>
            <p:spPr>
              <a:xfrm>
                <a:off x="7243103"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6</a:t>
                </a:r>
              </a:p>
            </p:txBody>
          </p:sp>
          <p:sp>
            <p:nvSpPr>
              <p:cNvPr id="3308" name="Google Shape;3308;p84"/>
              <p:cNvSpPr txBox="1"/>
              <p:nvPr/>
            </p:nvSpPr>
            <p:spPr>
              <a:xfrm>
                <a:off x="7493850"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5</a:t>
                </a:r>
              </a:p>
            </p:txBody>
          </p:sp>
          <p:sp>
            <p:nvSpPr>
              <p:cNvPr id="3309" name="Google Shape;3309;p84"/>
              <p:cNvSpPr txBox="1"/>
              <p:nvPr/>
            </p:nvSpPr>
            <p:spPr>
              <a:xfrm>
                <a:off x="7995216"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3</a:t>
                </a:r>
              </a:p>
            </p:txBody>
          </p:sp>
          <p:sp>
            <p:nvSpPr>
              <p:cNvPr id="3310" name="Google Shape;3310;p84"/>
              <p:cNvSpPr txBox="1"/>
              <p:nvPr/>
            </p:nvSpPr>
            <p:spPr>
              <a:xfrm>
                <a:off x="7744469"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4</a:t>
                </a:r>
              </a:p>
            </p:txBody>
          </p:sp>
          <p:sp>
            <p:nvSpPr>
              <p:cNvPr id="3311" name="Google Shape;3311;p84"/>
              <p:cNvSpPr txBox="1"/>
              <p:nvPr/>
            </p:nvSpPr>
            <p:spPr>
              <a:xfrm>
                <a:off x="8245963" y="3032033"/>
                <a:ext cx="2199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1</a:t>
                </a:r>
              </a:p>
            </p:txBody>
          </p:sp>
          <p:sp>
            <p:nvSpPr>
              <p:cNvPr id="3312" name="Google Shape;3312;p84"/>
              <p:cNvSpPr txBox="1"/>
              <p:nvPr/>
            </p:nvSpPr>
            <p:spPr>
              <a:xfrm>
                <a:off x="8470175" y="3032033"/>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sp>
            <p:nvSpPr>
              <p:cNvPr id="3313" name="Google Shape;3313;p84"/>
              <p:cNvSpPr txBox="1"/>
              <p:nvPr/>
            </p:nvSpPr>
            <p:spPr>
              <a:xfrm>
                <a:off x="8720922" y="3032033"/>
                <a:ext cx="274500" cy="169285"/>
              </a:xfrm>
              <a:prstGeom prst="rect">
                <a:avLst/>
              </a:prstGeom>
              <a:noFill/>
              <a:ln>
                <a:noFill/>
              </a:ln>
            </p:spPr>
            <p:txBody>
              <a:bodyPr spcFirstLastPara="1" wrap="square" lIns="121900" tIns="60933" rIns="121900" bIns="60933" anchor="t" anchorCtr="0">
                <a:spAutoFit/>
              </a:bodyPr>
              <a:lstStyle/>
              <a:p>
                <a:pPr algn="ctr">
                  <a:buClr>
                    <a:srgbClr val="000000"/>
                  </a:buClr>
                  <a:buSzPts val="500"/>
                </a:pPr>
                <a:r>
                  <a:rPr lang="tr-TR" sz="667" dirty="0">
                    <a:solidFill>
                      <a:srgbClr val="000000"/>
                    </a:solidFill>
                    <a:latin typeface="Arial"/>
                    <a:ea typeface="Arial"/>
                    <a:cs typeface="Arial"/>
                    <a:sym typeface="Arial"/>
                  </a:rPr>
                  <a:t>NE</a:t>
                </a:r>
              </a:p>
            </p:txBody>
          </p:sp>
        </p:grpSp>
        <p:grpSp>
          <p:nvGrpSpPr>
            <p:cNvPr id="3314" name="Google Shape;3314;p84"/>
            <p:cNvGrpSpPr/>
            <p:nvPr/>
          </p:nvGrpSpPr>
          <p:grpSpPr>
            <a:xfrm>
              <a:off x="4960870" y="2692851"/>
              <a:ext cx="3759944" cy="184625"/>
              <a:chOff x="5233828" y="2731779"/>
              <a:chExt cx="3759944" cy="184625"/>
            </a:xfrm>
          </p:grpSpPr>
          <p:sp>
            <p:nvSpPr>
              <p:cNvPr id="3315" name="Google Shape;3315;p84"/>
              <p:cNvSpPr txBox="1"/>
              <p:nvPr/>
            </p:nvSpPr>
            <p:spPr>
              <a:xfrm>
                <a:off x="5233828"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0</a:t>
                </a:r>
              </a:p>
            </p:txBody>
          </p:sp>
          <p:sp>
            <p:nvSpPr>
              <p:cNvPr id="3316" name="Google Shape;3316;p84"/>
              <p:cNvSpPr txBox="1"/>
              <p:nvPr/>
            </p:nvSpPr>
            <p:spPr>
              <a:xfrm>
                <a:off x="5484575"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a:t>
                </a:r>
              </a:p>
            </p:txBody>
          </p:sp>
          <p:sp>
            <p:nvSpPr>
              <p:cNvPr id="3317" name="Google Shape;3317;p84"/>
              <p:cNvSpPr txBox="1"/>
              <p:nvPr/>
            </p:nvSpPr>
            <p:spPr>
              <a:xfrm>
                <a:off x="5735321"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6</a:t>
                </a:r>
              </a:p>
            </p:txBody>
          </p:sp>
          <p:sp>
            <p:nvSpPr>
              <p:cNvPr id="3318" name="Google Shape;3318;p84"/>
              <p:cNvSpPr txBox="1"/>
              <p:nvPr/>
            </p:nvSpPr>
            <p:spPr>
              <a:xfrm>
                <a:off x="5986068" y="2731779"/>
                <a:ext cx="2280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9</a:t>
                </a:r>
              </a:p>
            </p:txBody>
          </p:sp>
          <p:sp>
            <p:nvSpPr>
              <p:cNvPr id="3319" name="Google Shape;3319;p84"/>
              <p:cNvSpPr txBox="1"/>
              <p:nvPr/>
            </p:nvSpPr>
            <p:spPr>
              <a:xfrm>
                <a:off x="6215486"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12</a:t>
                </a:r>
              </a:p>
            </p:txBody>
          </p:sp>
          <p:sp>
            <p:nvSpPr>
              <p:cNvPr id="3320" name="Google Shape;3320;p84"/>
              <p:cNvSpPr txBox="1"/>
              <p:nvPr/>
            </p:nvSpPr>
            <p:spPr>
              <a:xfrm>
                <a:off x="6466232"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15</a:t>
                </a:r>
              </a:p>
            </p:txBody>
          </p:sp>
          <p:sp>
            <p:nvSpPr>
              <p:cNvPr id="3321" name="Google Shape;3321;p84"/>
              <p:cNvSpPr txBox="1"/>
              <p:nvPr/>
            </p:nvSpPr>
            <p:spPr>
              <a:xfrm>
                <a:off x="6716979"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18</a:t>
                </a:r>
              </a:p>
            </p:txBody>
          </p:sp>
          <p:sp>
            <p:nvSpPr>
              <p:cNvPr id="3322" name="Google Shape;3322;p84"/>
              <p:cNvSpPr txBox="1"/>
              <p:nvPr/>
            </p:nvSpPr>
            <p:spPr>
              <a:xfrm>
                <a:off x="6967599"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21</a:t>
                </a:r>
              </a:p>
            </p:txBody>
          </p:sp>
          <p:sp>
            <p:nvSpPr>
              <p:cNvPr id="3323" name="Google Shape;3323;p84"/>
              <p:cNvSpPr txBox="1"/>
              <p:nvPr/>
            </p:nvSpPr>
            <p:spPr>
              <a:xfrm>
                <a:off x="7218346"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24</a:t>
                </a:r>
              </a:p>
            </p:txBody>
          </p:sp>
          <p:sp>
            <p:nvSpPr>
              <p:cNvPr id="3324" name="Google Shape;3324;p84"/>
              <p:cNvSpPr txBox="1"/>
              <p:nvPr/>
            </p:nvSpPr>
            <p:spPr>
              <a:xfrm>
                <a:off x="7469092"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27</a:t>
                </a:r>
              </a:p>
            </p:txBody>
          </p:sp>
          <p:sp>
            <p:nvSpPr>
              <p:cNvPr id="3325" name="Google Shape;3325;p84"/>
              <p:cNvSpPr txBox="1"/>
              <p:nvPr/>
            </p:nvSpPr>
            <p:spPr>
              <a:xfrm>
                <a:off x="7719839"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30</a:t>
                </a:r>
              </a:p>
            </p:txBody>
          </p:sp>
          <p:sp>
            <p:nvSpPr>
              <p:cNvPr id="3326" name="Google Shape;3326;p84"/>
              <p:cNvSpPr txBox="1"/>
              <p:nvPr/>
            </p:nvSpPr>
            <p:spPr>
              <a:xfrm>
                <a:off x="7970459"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33</a:t>
                </a:r>
              </a:p>
            </p:txBody>
          </p:sp>
          <p:sp>
            <p:nvSpPr>
              <p:cNvPr id="3327" name="Google Shape;3327;p84"/>
              <p:cNvSpPr txBox="1"/>
              <p:nvPr/>
            </p:nvSpPr>
            <p:spPr>
              <a:xfrm>
                <a:off x="8221206"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36</a:t>
                </a:r>
              </a:p>
            </p:txBody>
          </p:sp>
          <p:sp>
            <p:nvSpPr>
              <p:cNvPr id="3328" name="Google Shape;3328;p84"/>
              <p:cNvSpPr txBox="1"/>
              <p:nvPr/>
            </p:nvSpPr>
            <p:spPr>
              <a:xfrm>
                <a:off x="8471952"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39</a:t>
                </a:r>
              </a:p>
            </p:txBody>
          </p:sp>
          <p:sp>
            <p:nvSpPr>
              <p:cNvPr id="3329" name="Google Shape;3329;p84"/>
              <p:cNvSpPr txBox="1"/>
              <p:nvPr/>
            </p:nvSpPr>
            <p:spPr>
              <a:xfrm>
                <a:off x="8722572" y="2731779"/>
                <a:ext cx="271200" cy="184625"/>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tr-TR" sz="800" dirty="0">
                    <a:solidFill>
                      <a:srgbClr val="000000"/>
                    </a:solidFill>
                    <a:latin typeface="Arial"/>
                    <a:ea typeface="Arial"/>
                    <a:cs typeface="Arial"/>
                    <a:sym typeface="Arial"/>
                  </a:rPr>
                  <a:t>42</a:t>
                </a:r>
              </a:p>
            </p:txBody>
          </p:sp>
        </p:grpSp>
        <p:grpSp>
          <p:nvGrpSpPr>
            <p:cNvPr id="3330" name="Google Shape;3330;p84"/>
            <p:cNvGrpSpPr/>
            <p:nvPr/>
          </p:nvGrpSpPr>
          <p:grpSpPr>
            <a:xfrm>
              <a:off x="4586116" y="2897310"/>
              <a:ext cx="491054" cy="424939"/>
              <a:chOff x="573621" y="3024219"/>
              <a:chExt cx="491054" cy="424939"/>
            </a:xfrm>
          </p:grpSpPr>
          <p:sp>
            <p:nvSpPr>
              <p:cNvPr id="3331" name="Google Shape;3331;p84"/>
              <p:cNvSpPr txBox="1"/>
              <p:nvPr/>
            </p:nvSpPr>
            <p:spPr>
              <a:xfrm>
                <a:off x="573621" y="3024219"/>
                <a:ext cx="4908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CR (N=44)</a:t>
                </a:r>
              </a:p>
            </p:txBody>
          </p:sp>
          <p:sp>
            <p:nvSpPr>
              <p:cNvPr id="3332" name="Google Shape;3332;p84"/>
              <p:cNvSpPr txBox="1"/>
              <p:nvPr/>
            </p:nvSpPr>
            <p:spPr>
              <a:xfrm>
                <a:off x="573621" y="3113613"/>
                <a:ext cx="4908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NR (N=36)</a:t>
                </a:r>
              </a:p>
            </p:txBody>
          </p:sp>
          <p:sp>
            <p:nvSpPr>
              <p:cNvPr id="3333" name="Google Shape;3333;p84"/>
              <p:cNvSpPr txBox="1"/>
              <p:nvPr/>
            </p:nvSpPr>
            <p:spPr>
              <a:xfrm>
                <a:off x="577175" y="3202881"/>
                <a:ext cx="487500" cy="246277"/>
              </a:xfrm>
              <a:prstGeom prst="rect">
                <a:avLst/>
              </a:prstGeom>
              <a:noFill/>
              <a:ln>
                <a:noFill/>
              </a:ln>
            </p:spPr>
            <p:txBody>
              <a:bodyPr spcFirstLastPara="1" wrap="square" lIns="121900" tIns="60933" rIns="121900" bIns="60933" anchor="t" anchorCtr="0">
                <a:spAutoFit/>
              </a:bodyPr>
              <a:lstStyle/>
              <a:p>
                <a:pPr algn="r">
                  <a:buClr>
                    <a:srgbClr val="000000"/>
                  </a:buClr>
                  <a:buSzPts val="500"/>
                </a:pPr>
                <a:r>
                  <a:rPr lang="tr-TR" sz="667" dirty="0">
                    <a:solidFill>
                      <a:srgbClr val="000000"/>
                    </a:solidFill>
                    <a:latin typeface="Arial"/>
                    <a:ea typeface="Arial"/>
                    <a:cs typeface="Arial"/>
                    <a:sym typeface="Arial"/>
                  </a:rPr>
                  <a:t>PR (N=26)</a:t>
                </a:r>
              </a:p>
            </p:txBody>
          </p:sp>
        </p:grpSp>
      </p:grpSp>
      <p:sp>
        <p:nvSpPr>
          <p:cNvPr id="2" name="Rectangle 1"/>
          <p:cNvSpPr/>
          <p:nvPr/>
        </p:nvSpPr>
        <p:spPr>
          <a:xfrm>
            <a:off x="7840494" y="6301545"/>
            <a:ext cx="4441988" cy="584775"/>
          </a:xfrm>
          <a:prstGeom prst="rect">
            <a:avLst/>
          </a:prstGeom>
        </p:spPr>
        <p:txBody>
          <a:bodyPr wrap="square">
            <a:spAutoFit/>
          </a:bodyPr>
          <a:lstStyle/>
          <a:p>
            <a:pPr algn="r"/>
            <a:r>
              <a:rPr lang="tr-TR" sz="800" dirty="0"/>
              <a:t>Hutchings M, Carlo-Stella C, Morschhauser F, et al. "Glofitamab Monotherapy in Relapsed or Refractory Large B-Cell Lymphoma: Extended Follow-Up from a Pivotal Phase II Study and Subgroup Analyses in Patients with Prior Chimeric Antigen Receptor T-Cell Therapy and by Baseline Total Metabolic Tumor Volume." ASH 2023; oral presentation (abstract #433).</a:t>
            </a:r>
          </a:p>
        </p:txBody>
      </p:sp>
    </p:spTree>
    <p:extLst>
      <p:ext uri="{BB962C8B-B14F-4D97-AF65-F5344CB8AC3E}">
        <p14:creationId xmlns:p14="http://schemas.microsoft.com/office/powerpoint/2010/main" val="4150364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NHL'de karşılanmamış gereksinimler: Tüm dünyadaki en yaygın </a:t>
            </a:r>
            <a:r>
              <a:rPr lang="en" sz="2533" dirty="0">
                <a:solidFill>
                  <a:srgbClr val="0066CC"/>
                </a:solidFill>
                <a:latin typeface="Arial"/>
                <a:ea typeface="Arial"/>
                <a:cs typeface="Arial"/>
                <a:sym typeface="Arial"/>
              </a:rPr>
              <a:t/>
            </a:r>
            <a:br>
              <a:rPr lang="en" sz="2533" dirty="0">
                <a:solidFill>
                  <a:srgbClr val="0066CC"/>
                </a:solidFill>
                <a:latin typeface="Arial"/>
                <a:ea typeface="Arial"/>
                <a:cs typeface="Arial"/>
                <a:sym typeface="Arial"/>
              </a:rPr>
            </a:br>
            <a:r>
              <a:rPr lang="tr-TR" sz="2533" dirty="0">
                <a:solidFill>
                  <a:srgbClr val="0066CC"/>
                </a:solidFill>
                <a:latin typeface="Arial"/>
                <a:ea typeface="Arial"/>
                <a:cs typeface="Arial"/>
                <a:sym typeface="Arial"/>
              </a:rPr>
              <a:t>hematolojik malignite</a:t>
            </a:r>
          </a:p>
        </p:txBody>
      </p:sp>
      <p:sp>
        <p:nvSpPr>
          <p:cNvPr id="284" name="Google Shape;284;p43"/>
          <p:cNvSpPr/>
          <p:nvPr/>
        </p:nvSpPr>
        <p:spPr>
          <a:xfrm>
            <a:off x="3809600" y="2305900"/>
            <a:ext cx="4572800" cy="360000"/>
          </a:xfrm>
          <a:prstGeom prst="roundRect">
            <a:avLst>
              <a:gd name="adj" fmla="val 19019"/>
            </a:avLst>
          </a:prstGeom>
          <a:solidFill>
            <a:schemeClr val="accent2"/>
          </a:solidFill>
          <a:ln>
            <a:noFill/>
          </a:ln>
        </p:spPr>
        <p:txBody>
          <a:bodyPr spcFirstLastPara="1" wrap="square" lIns="121900" tIns="60933" rIns="121900" bIns="60933" anchor="ctr" anchorCtr="0">
            <a:noAutofit/>
          </a:bodyPr>
          <a:lstStyle/>
          <a:p>
            <a:pPr algn="ctr">
              <a:buClr>
                <a:srgbClr val="000000"/>
              </a:buClr>
              <a:buSzPts val="1100"/>
            </a:pPr>
            <a:r>
              <a:rPr lang="tr-TR" sz="1600" b="1" dirty="0">
                <a:solidFill>
                  <a:schemeClr val="lt1"/>
                </a:solidFill>
                <a:latin typeface="Arial"/>
                <a:ea typeface="Arial"/>
                <a:cs typeface="Arial"/>
                <a:sym typeface="Arial"/>
              </a:rPr>
              <a:t>Yaygın B hücreli NHL alt-tiplerinin sıklığı</a:t>
            </a:r>
            <a:r>
              <a:rPr lang="tr-TR" sz="1600" b="1" baseline="30000" dirty="0">
                <a:solidFill>
                  <a:schemeClr val="lt1"/>
                </a:solidFill>
                <a:latin typeface="Arial"/>
                <a:ea typeface="Arial"/>
                <a:cs typeface="Arial"/>
                <a:sym typeface="Arial"/>
              </a:rPr>
              <a:t>1</a:t>
            </a:r>
          </a:p>
        </p:txBody>
      </p:sp>
      <p:sp>
        <p:nvSpPr>
          <p:cNvPr id="285" name="Google Shape;285;p43"/>
          <p:cNvSpPr txBox="1"/>
          <p:nvPr/>
        </p:nvSpPr>
        <p:spPr>
          <a:xfrm>
            <a:off x="6474516" y="2708073"/>
            <a:ext cx="12956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i="1" dirty="0">
                <a:solidFill>
                  <a:schemeClr val="dk1"/>
                </a:solidFill>
                <a:latin typeface="Arial"/>
                <a:ea typeface="Arial"/>
                <a:cs typeface="Arial"/>
                <a:sym typeface="Arial"/>
              </a:rPr>
              <a:t>İndolent</a:t>
            </a:r>
          </a:p>
        </p:txBody>
      </p:sp>
      <p:sp>
        <p:nvSpPr>
          <p:cNvPr id="286" name="Google Shape;286;p43"/>
          <p:cNvSpPr txBox="1"/>
          <p:nvPr/>
        </p:nvSpPr>
        <p:spPr>
          <a:xfrm>
            <a:off x="4539531" y="2708073"/>
            <a:ext cx="16228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i="1" dirty="0">
                <a:solidFill>
                  <a:schemeClr val="dk1"/>
                </a:solidFill>
                <a:latin typeface="Arial"/>
                <a:ea typeface="Arial"/>
                <a:cs typeface="Arial"/>
                <a:sym typeface="Arial"/>
              </a:rPr>
              <a:t>Agresif</a:t>
            </a:r>
          </a:p>
        </p:txBody>
      </p:sp>
      <p:cxnSp>
        <p:nvCxnSpPr>
          <p:cNvPr id="287" name="Google Shape;287;p43"/>
          <p:cNvCxnSpPr/>
          <p:nvPr/>
        </p:nvCxnSpPr>
        <p:spPr>
          <a:xfrm flipH="1">
            <a:off x="6085387" y="3241301"/>
            <a:ext cx="21200" cy="2366000"/>
          </a:xfrm>
          <a:prstGeom prst="straightConnector1">
            <a:avLst/>
          </a:prstGeom>
          <a:noFill/>
          <a:ln w="12700" cap="flat" cmpd="sng">
            <a:solidFill>
              <a:schemeClr val="dk1"/>
            </a:solidFill>
            <a:prstDash val="lgDash"/>
            <a:round/>
            <a:headEnd type="none" w="sm" len="sm"/>
            <a:tailEnd type="none" w="sm" len="sm"/>
          </a:ln>
        </p:spPr>
      </p:cxnSp>
      <p:sp>
        <p:nvSpPr>
          <p:cNvPr id="288" name="Google Shape;288;p43"/>
          <p:cNvSpPr txBox="1"/>
          <p:nvPr/>
        </p:nvSpPr>
        <p:spPr>
          <a:xfrm>
            <a:off x="5051996" y="3193591"/>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DLBCL</a:t>
            </a:r>
          </a:p>
        </p:txBody>
      </p:sp>
      <p:sp>
        <p:nvSpPr>
          <p:cNvPr id="289" name="Google Shape;289;p43"/>
          <p:cNvSpPr txBox="1"/>
          <p:nvPr/>
        </p:nvSpPr>
        <p:spPr>
          <a:xfrm>
            <a:off x="5051996" y="3891304"/>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MHL</a:t>
            </a:r>
          </a:p>
        </p:txBody>
      </p:sp>
      <p:sp>
        <p:nvSpPr>
          <p:cNvPr id="290" name="Google Shape;290;p43"/>
          <p:cNvSpPr txBox="1"/>
          <p:nvPr/>
        </p:nvSpPr>
        <p:spPr>
          <a:xfrm>
            <a:off x="5051996" y="4583617"/>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BL</a:t>
            </a:r>
          </a:p>
        </p:txBody>
      </p:sp>
      <p:sp>
        <p:nvSpPr>
          <p:cNvPr id="291" name="Google Shape;291;p43"/>
          <p:cNvSpPr txBox="1"/>
          <p:nvPr/>
        </p:nvSpPr>
        <p:spPr>
          <a:xfrm>
            <a:off x="6951839" y="3182683"/>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FL</a:t>
            </a:r>
          </a:p>
        </p:txBody>
      </p:sp>
      <p:sp>
        <p:nvSpPr>
          <p:cNvPr id="292" name="Google Shape;292;p43"/>
          <p:cNvSpPr txBox="1"/>
          <p:nvPr/>
        </p:nvSpPr>
        <p:spPr>
          <a:xfrm>
            <a:off x="6951839" y="3876216"/>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MZL</a:t>
            </a:r>
          </a:p>
        </p:txBody>
      </p:sp>
      <p:sp>
        <p:nvSpPr>
          <p:cNvPr id="293" name="Google Shape;293;p43"/>
          <p:cNvSpPr txBox="1"/>
          <p:nvPr/>
        </p:nvSpPr>
        <p:spPr>
          <a:xfrm>
            <a:off x="6951839" y="4565169"/>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KLL/SLL</a:t>
            </a:r>
          </a:p>
        </p:txBody>
      </p:sp>
      <p:sp>
        <p:nvSpPr>
          <p:cNvPr id="294" name="Google Shape;294;p43"/>
          <p:cNvSpPr txBox="1"/>
          <p:nvPr/>
        </p:nvSpPr>
        <p:spPr>
          <a:xfrm>
            <a:off x="6951839" y="5261324"/>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dirty="0">
                <a:solidFill>
                  <a:srgbClr val="BEBEBE"/>
                </a:solidFill>
                <a:latin typeface="Arial"/>
                <a:ea typeface="Arial"/>
                <a:cs typeface="Arial"/>
                <a:sym typeface="Arial"/>
              </a:rPr>
              <a:t>LPL</a:t>
            </a:r>
          </a:p>
        </p:txBody>
      </p:sp>
      <p:sp>
        <p:nvSpPr>
          <p:cNvPr id="295" name="Google Shape;295;p43"/>
          <p:cNvSpPr txBox="1"/>
          <p:nvPr/>
        </p:nvSpPr>
        <p:spPr>
          <a:xfrm>
            <a:off x="8206238" y="6532196"/>
            <a:ext cx="3966279" cy="283200"/>
          </a:xfrm>
          <a:prstGeom prst="rect">
            <a:avLst/>
          </a:prstGeom>
          <a:noFill/>
          <a:ln>
            <a:noFill/>
          </a:ln>
        </p:spPr>
        <p:txBody>
          <a:bodyPr spcFirstLastPara="1" wrap="square" lIns="0" tIns="0" rIns="0" bIns="0" anchor="b" anchorCtr="0">
            <a:noAutofit/>
          </a:bodyPr>
          <a:lstStyle/>
          <a:p>
            <a:pPr algn="r">
              <a:buClr>
                <a:schemeClr val="lt2"/>
              </a:buClr>
              <a:buSzPts val="700"/>
            </a:pPr>
            <a:r>
              <a:rPr lang="tr-TR" sz="667" dirty="0">
                <a:sym typeface="Arial"/>
              </a:rPr>
              <a:t>1 . </a:t>
            </a:r>
            <a:r>
              <a:rPr lang="tr-TR" sz="667" dirty="0">
                <a:latin typeface="+mj-lt"/>
                <a:sym typeface="Arial"/>
              </a:rPr>
              <a:t>Thandra KC, et al. </a:t>
            </a:r>
            <a:r>
              <a:rPr lang="tr-TR" sz="667" dirty="0">
                <a:latin typeface="+mj-lt"/>
              </a:rPr>
              <a:t>Epidemiology of Non-Hodgkin’s Lymphoma</a:t>
            </a:r>
          </a:p>
          <a:p>
            <a:pPr algn="r">
              <a:buClr>
                <a:schemeClr val="lt2"/>
              </a:buClr>
              <a:buSzPts val="700"/>
            </a:pPr>
            <a:r>
              <a:rPr lang="tr-TR" sz="667" dirty="0">
                <a:latin typeface="+mj-lt"/>
                <a:sym typeface="Arial"/>
              </a:rPr>
              <a:t>Med Sci (Basel) 2021;9:5. </a:t>
            </a:r>
            <a:r>
              <a:rPr lang="en" sz="667" u="sng" dirty="0">
                <a:latin typeface="+mj-lt"/>
                <a:sym typeface="Arial"/>
              </a:rPr>
              <a:t/>
            </a:r>
            <a:br>
              <a:rPr lang="en" sz="667" u="sng" dirty="0">
                <a:latin typeface="+mj-lt"/>
                <a:sym typeface="Arial"/>
              </a:rPr>
            </a:br>
            <a:r>
              <a:rPr lang="tr-TR" sz="667" dirty="0">
                <a:sym typeface="Arial"/>
              </a:rPr>
              <a:t>2. </a:t>
            </a:r>
            <a:r>
              <a:rPr lang="tr-TR" sz="667" dirty="0">
                <a:latin typeface="+mj-lt"/>
                <a:sym typeface="Arial"/>
              </a:rPr>
              <a:t>Vitolo U, et al. </a:t>
            </a:r>
            <a:r>
              <a:rPr lang="tr-TR" sz="667" dirty="0">
                <a:latin typeface="+mj-lt"/>
              </a:rPr>
              <a:t>Obinutuzumab or Rituximab Plus Cyclophosphamide, Doxorubicin, Vincristine, and Prednisone in Previously Untreated Diffuse Large B-Cell Lymphoma.</a:t>
            </a:r>
          </a:p>
          <a:p>
            <a:pPr algn="r">
              <a:buClr>
                <a:schemeClr val="lt2"/>
              </a:buClr>
              <a:buSzPts val="700"/>
            </a:pPr>
            <a:r>
              <a:rPr lang="tr-TR" sz="667" dirty="0">
                <a:latin typeface="+mj-lt"/>
                <a:sym typeface="Arial"/>
              </a:rPr>
              <a:t> JCO 2017;35:3529‒37. </a:t>
            </a:r>
            <a:r>
              <a:rPr lang="en" sz="667" dirty="0">
                <a:sym typeface="Arial"/>
              </a:rPr>
              <a:t/>
            </a:r>
            <a:br>
              <a:rPr lang="en" sz="667" dirty="0">
                <a:sym typeface="Arial"/>
              </a:rPr>
            </a:br>
            <a:r>
              <a:rPr lang="tr-TR" sz="667" dirty="0">
                <a:sym typeface="Arial"/>
              </a:rPr>
              <a:t>3. </a:t>
            </a:r>
            <a:r>
              <a:rPr lang="tr-TR" sz="667" dirty="0">
                <a:latin typeface="+mj-lt"/>
                <a:sym typeface="Arial"/>
              </a:rPr>
              <a:t>Sehn L &amp; Salles G. </a:t>
            </a:r>
            <a:r>
              <a:rPr lang="tr-TR" sz="667" dirty="0">
                <a:latin typeface="+mj-lt"/>
              </a:rPr>
              <a:t>Diffuse Large B-Cell Lymphoma. </a:t>
            </a:r>
            <a:r>
              <a:rPr lang="tr-TR" sz="667" dirty="0">
                <a:latin typeface="+mj-lt"/>
                <a:sym typeface="Arial"/>
              </a:rPr>
              <a:t>NEJM 2021;384:842‒58. </a:t>
            </a:r>
            <a:r>
              <a:rPr lang="en" sz="667" dirty="0">
                <a:latin typeface="+mj-lt"/>
                <a:sym typeface="Arial"/>
              </a:rPr>
              <a:t/>
            </a:r>
            <a:br>
              <a:rPr lang="en" sz="667" dirty="0">
                <a:latin typeface="+mj-lt"/>
                <a:sym typeface="Arial"/>
              </a:rPr>
            </a:br>
            <a:r>
              <a:rPr lang="tr-TR" sz="667" dirty="0">
                <a:sym typeface="Arial"/>
              </a:rPr>
              <a:t>4. </a:t>
            </a:r>
            <a:r>
              <a:rPr lang="tr-TR" sz="667" dirty="0">
                <a:latin typeface="+mj-lt"/>
                <a:sym typeface="Arial"/>
              </a:rPr>
              <a:t>Martin P, et al. </a:t>
            </a:r>
            <a:r>
              <a:rPr lang="en-US" sz="667" dirty="0" err="1">
                <a:latin typeface="+mj-lt"/>
              </a:rPr>
              <a:t>Postibrutinib</a:t>
            </a:r>
            <a:r>
              <a:rPr lang="en-US" sz="667" dirty="0">
                <a:latin typeface="+mj-lt"/>
              </a:rPr>
              <a:t> outcomes in patients with mantle cell lymphoma</a:t>
            </a:r>
            <a:r>
              <a:rPr lang="tr-TR" sz="667" dirty="0">
                <a:latin typeface="+mj-lt"/>
              </a:rPr>
              <a:t>. </a:t>
            </a:r>
            <a:r>
              <a:rPr lang="tr-TR" sz="667" dirty="0">
                <a:latin typeface="+mj-lt"/>
                <a:sym typeface="Arial"/>
              </a:rPr>
              <a:t>Blood 2016;127:1559‒63</a:t>
            </a:r>
            <a:r>
              <a:rPr lang="tr-TR" sz="667" dirty="0">
                <a:sym typeface="Arial"/>
              </a:rPr>
              <a:t>. </a:t>
            </a:r>
            <a:r>
              <a:rPr lang="en" sz="667" dirty="0">
                <a:sym typeface="Arial"/>
              </a:rPr>
              <a:t/>
            </a:r>
            <a:br>
              <a:rPr lang="en" sz="667" dirty="0">
                <a:sym typeface="Arial"/>
              </a:rPr>
            </a:br>
            <a:r>
              <a:rPr lang="tr-TR" sz="667" dirty="0">
                <a:sym typeface="Arial"/>
              </a:rPr>
              <a:t>5. Rivas-Delgado A, et al.</a:t>
            </a:r>
            <a:r>
              <a:rPr lang="en-US" sz="667" dirty="0"/>
              <a:t> Response duration and survival shorten after each relapse in patients with follicular lymphoma treated in the rituximab era</a:t>
            </a:r>
            <a:r>
              <a:rPr lang="tr-TR" sz="667" dirty="0"/>
              <a:t>. </a:t>
            </a:r>
            <a:r>
              <a:rPr lang="tr-TR" sz="667" dirty="0">
                <a:sym typeface="Arial"/>
              </a:rPr>
              <a:t>Br J Haematol 2019;184:753‒59</a:t>
            </a:r>
            <a:r>
              <a:rPr lang="tr-TR" sz="800" dirty="0">
                <a:sym typeface="Arial"/>
              </a:rPr>
              <a:t>.</a:t>
            </a:r>
          </a:p>
        </p:txBody>
      </p:sp>
      <p:sp>
        <p:nvSpPr>
          <p:cNvPr id="296" name="Google Shape;296;p43"/>
          <p:cNvSpPr txBox="1">
            <a:spLocks noGrp="1"/>
          </p:cNvSpPr>
          <p:nvPr>
            <p:ph type="body" idx="1"/>
          </p:nvPr>
        </p:nvSpPr>
        <p:spPr>
          <a:xfrm>
            <a:off x="508000" y="6283267"/>
            <a:ext cx="6787213" cy="226395"/>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BL, Burkitt lenfoma; BTKi, Bruton tirozin kinaz inhibitörü; KLL/SLL, kronik lenfositik lösemi/küçük hücreli lenfositik lenfoma; DLBCL, diffüz büyük B hücreli lenfoma; FL, foliküler lenfoma; LPL, lenfoplazmasitik lenfoma; MHL, mantle hücreli lenfoma; MZL, marjinal zon lenfoma; PD, progresif hastalık; R-CHOP, rituximab artı siklofosfamid, doksorubisin, vinkristin ve prednizon.</a:t>
            </a:r>
          </a:p>
        </p:txBody>
      </p:sp>
      <p:sp>
        <p:nvSpPr>
          <p:cNvPr id="298" name="Google Shape;298;p43"/>
          <p:cNvSpPr/>
          <p:nvPr/>
        </p:nvSpPr>
        <p:spPr>
          <a:xfrm>
            <a:off x="711532" y="4515076"/>
            <a:ext cx="3252800" cy="911200"/>
          </a:xfrm>
          <a:prstGeom prst="wedgeRoundRectCallout">
            <a:avLst>
              <a:gd name="adj1" fmla="val 51839"/>
              <a:gd name="adj2" fmla="val -38135"/>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1267" b="1" dirty="0">
                <a:solidFill>
                  <a:schemeClr val="dk1"/>
                </a:solidFill>
                <a:latin typeface="Arial"/>
                <a:ea typeface="Arial"/>
                <a:cs typeface="Arial"/>
                <a:sym typeface="Arial"/>
              </a:rPr>
              <a:t>MHL</a:t>
            </a:r>
          </a:p>
          <a:p>
            <a:pPr marL="228594" indent="-228594">
              <a:buClr>
                <a:srgbClr val="0B41CD"/>
              </a:buClr>
              <a:buSzPts val="1000"/>
              <a:buFont typeface="Arial"/>
              <a:buChar char="•"/>
            </a:pPr>
            <a:r>
              <a:rPr lang="tr-TR" sz="1267" dirty="0">
                <a:latin typeface="Arial"/>
                <a:ea typeface="Arial"/>
                <a:cs typeface="Arial"/>
                <a:sym typeface="Arial"/>
              </a:rPr>
              <a:t>R/R MHL hastalarında, özellikle BTKi tedavisinden sonra PD saptanan hastalarda prognoz kötüdür</a:t>
            </a:r>
            <a:r>
              <a:rPr lang="tr-TR" sz="1267" baseline="30000" dirty="0">
                <a:latin typeface="Arial"/>
                <a:ea typeface="Arial"/>
                <a:cs typeface="Arial"/>
                <a:sym typeface="Arial"/>
              </a:rPr>
              <a:t>4</a:t>
            </a:r>
          </a:p>
        </p:txBody>
      </p:sp>
      <p:sp>
        <p:nvSpPr>
          <p:cNvPr id="299" name="Google Shape;299;p43"/>
          <p:cNvSpPr/>
          <p:nvPr/>
        </p:nvSpPr>
        <p:spPr>
          <a:xfrm>
            <a:off x="8318100" y="2766867"/>
            <a:ext cx="3116800" cy="1414800"/>
          </a:xfrm>
          <a:prstGeom prst="wedgeRoundRectCallout">
            <a:avLst>
              <a:gd name="adj1" fmla="val -52187"/>
              <a:gd name="adj2" fmla="val 11800"/>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1267" b="1" dirty="0">
                <a:solidFill>
                  <a:schemeClr val="dk1"/>
                </a:solidFill>
                <a:latin typeface="Arial"/>
                <a:ea typeface="Arial"/>
                <a:cs typeface="Arial"/>
                <a:sym typeface="Arial"/>
              </a:rPr>
              <a:t>FL</a:t>
            </a:r>
          </a:p>
          <a:p>
            <a:pPr marL="228594" indent="-228594">
              <a:buClr>
                <a:srgbClr val="0B41CD"/>
              </a:buClr>
              <a:buSzPts val="1000"/>
              <a:buFont typeface="Arial"/>
              <a:buChar char="•"/>
            </a:pPr>
            <a:r>
              <a:rPr lang="tr-TR" sz="1267" dirty="0">
                <a:latin typeface="Arial"/>
                <a:ea typeface="Arial"/>
                <a:cs typeface="Arial"/>
                <a:sym typeface="Arial"/>
              </a:rPr>
              <a:t>FL, rekürren relapslarla </a:t>
            </a:r>
            <a:r>
              <a:rPr lang="en" sz="1267" dirty="0">
                <a:latin typeface="Arial"/>
                <a:ea typeface="Arial"/>
                <a:cs typeface="Arial"/>
                <a:sym typeface="Arial"/>
              </a:rPr>
              <a:t/>
            </a:r>
            <a:br>
              <a:rPr lang="en" sz="1267" dirty="0">
                <a:latin typeface="Arial"/>
                <a:ea typeface="Arial"/>
                <a:cs typeface="Arial"/>
                <a:sym typeface="Arial"/>
              </a:rPr>
            </a:br>
            <a:r>
              <a:rPr lang="tr-TR" sz="1267" dirty="0">
                <a:latin typeface="Arial"/>
                <a:ea typeface="Arial"/>
                <a:cs typeface="Arial"/>
                <a:sym typeface="Arial"/>
              </a:rPr>
              <a:t>karakterizedir</a:t>
            </a:r>
            <a:r>
              <a:rPr lang="tr-TR" sz="1267" baseline="30000" dirty="0">
                <a:latin typeface="Arial"/>
                <a:ea typeface="Arial"/>
                <a:cs typeface="Arial"/>
                <a:sym typeface="Arial"/>
              </a:rPr>
              <a:t>5</a:t>
            </a:r>
          </a:p>
          <a:p>
            <a:pPr marL="228594" indent="-228594">
              <a:spcBef>
                <a:spcPts val="800"/>
              </a:spcBef>
              <a:buClr>
                <a:srgbClr val="0B41CD"/>
              </a:buClr>
              <a:buSzPts val="1000"/>
              <a:buFont typeface="Arial"/>
              <a:buChar char="•"/>
            </a:pPr>
            <a:r>
              <a:rPr lang="tr-TR" sz="1267" dirty="0">
                <a:latin typeface="Arial"/>
                <a:ea typeface="Arial"/>
                <a:cs typeface="Arial"/>
                <a:sym typeface="Arial"/>
              </a:rPr>
              <a:t>Konvansiyonel ajanlarla, daha sonraki tedavi basamaklarında yanıt oranı azalmakta ve yanıt süresi kısalmaktadır</a:t>
            </a:r>
          </a:p>
        </p:txBody>
      </p:sp>
      <p:sp>
        <p:nvSpPr>
          <p:cNvPr id="300" name="Google Shape;300;p43"/>
          <p:cNvSpPr txBox="1"/>
          <p:nvPr/>
        </p:nvSpPr>
        <p:spPr>
          <a:xfrm>
            <a:off x="435984" y="1458134"/>
            <a:ext cx="11320000" cy="369277"/>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tr-TR" sz="1600" dirty="0">
                <a:latin typeface="Arial"/>
                <a:ea typeface="Arial"/>
                <a:cs typeface="Arial"/>
                <a:sym typeface="Arial"/>
              </a:rPr>
              <a:t>NHL, tüm dünyadaki kanser tanıları ve ölümlerinin yaklaşık %3'ünü oluşturmaktadır</a:t>
            </a:r>
            <a:r>
              <a:rPr lang="tr-TR" sz="1600" dirty="0"/>
              <a:t> ve</a:t>
            </a:r>
            <a:r>
              <a:rPr lang="tr-TR" sz="1600" dirty="0">
                <a:latin typeface="Arial"/>
                <a:ea typeface="Arial"/>
                <a:cs typeface="Arial"/>
                <a:sym typeface="Arial"/>
              </a:rPr>
              <a:t> 40’dan fazla majör alt-tipi vardır.</a:t>
            </a:r>
          </a:p>
        </p:txBody>
      </p:sp>
      <p:cxnSp>
        <p:nvCxnSpPr>
          <p:cNvPr id="301" name="Google Shape;301;p43"/>
          <p:cNvCxnSpPr/>
          <p:nvPr/>
        </p:nvCxnSpPr>
        <p:spPr>
          <a:xfrm>
            <a:off x="697833" y="1370367"/>
            <a:ext cx="10862400" cy="0"/>
          </a:xfrm>
          <a:prstGeom prst="straightConnector1">
            <a:avLst/>
          </a:prstGeom>
          <a:noFill/>
          <a:ln w="28575" cap="flat" cmpd="sng">
            <a:solidFill>
              <a:schemeClr val="dk2"/>
            </a:solidFill>
            <a:prstDash val="solid"/>
            <a:round/>
            <a:headEnd type="none" w="sm" len="sm"/>
            <a:tailEnd type="none" w="sm" len="sm"/>
          </a:ln>
        </p:spPr>
      </p:cxnSp>
      <p:cxnSp>
        <p:nvCxnSpPr>
          <p:cNvPr id="302" name="Google Shape;302;p43"/>
          <p:cNvCxnSpPr/>
          <p:nvPr/>
        </p:nvCxnSpPr>
        <p:spPr>
          <a:xfrm rot="10800000" flipH="1">
            <a:off x="697835" y="1948567"/>
            <a:ext cx="10862400" cy="28400"/>
          </a:xfrm>
          <a:prstGeom prst="straightConnector1">
            <a:avLst/>
          </a:prstGeom>
          <a:noFill/>
          <a:ln w="28575" cap="flat" cmpd="sng">
            <a:solidFill>
              <a:schemeClr val="dk2"/>
            </a:solidFill>
            <a:prstDash val="solid"/>
            <a:round/>
            <a:headEnd type="none" w="sm" len="sm"/>
            <a:tailEnd type="none" w="sm" len="sm"/>
          </a:ln>
        </p:spPr>
      </p:cxnSp>
      <p:sp>
        <p:nvSpPr>
          <p:cNvPr id="303" name="Google Shape;303;p43"/>
          <p:cNvSpPr txBox="1"/>
          <p:nvPr/>
        </p:nvSpPr>
        <p:spPr>
          <a:xfrm>
            <a:off x="4392163" y="3193591"/>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~%31</a:t>
            </a:r>
          </a:p>
        </p:txBody>
      </p:sp>
      <p:sp>
        <p:nvSpPr>
          <p:cNvPr id="304" name="Google Shape;304;p43"/>
          <p:cNvSpPr txBox="1"/>
          <p:nvPr/>
        </p:nvSpPr>
        <p:spPr>
          <a:xfrm>
            <a:off x="4392163" y="3891305"/>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~%6</a:t>
            </a:r>
          </a:p>
        </p:txBody>
      </p:sp>
      <p:sp>
        <p:nvSpPr>
          <p:cNvPr id="305" name="Google Shape;305;p43"/>
          <p:cNvSpPr txBox="1"/>
          <p:nvPr/>
        </p:nvSpPr>
        <p:spPr>
          <a:xfrm>
            <a:off x="4392163" y="4583618"/>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~%2</a:t>
            </a:r>
          </a:p>
        </p:txBody>
      </p:sp>
      <p:sp>
        <p:nvSpPr>
          <p:cNvPr id="306" name="Google Shape;306;p43"/>
          <p:cNvSpPr txBox="1"/>
          <p:nvPr/>
        </p:nvSpPr>
        <p:spPr>
          <a:xfrm>
            <a:off x="6288605" y="3182683"/>
            <a:ext cx="12544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chemeClr val="dk1"/>
                </a:solidFill>
                <a:latin typeface="Arial"/>
                <a:ea typeface="Arial"/>
                <a:cs typeface="Arial"/>
                <a:sym typeface="Arial"/>
              </a:rPr>
              <a:t>~%22</a:t>
            </a:r>
          </a:p>
        </p:txBody>
      </p:sp>
      <p:sp>
        <p:nvSpPr>
          <p:cNvPr id="307" name="Google Shape;307;p43"/>
          <p:cNvSpPr txBox="1"/>
          <p:nvPr/>
        </p:nvSpPr>
        <p:spPr>
          <a:xfrm>
            <a:off x="6288605" y="3876217"/>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~%8</a:t>
            </a:r>
          </a:p>
        </p:txBody>
      </p:sp>
      <p:sp>
        <p:nvSpPr>
          <p:cNvPr id="308" name="Google Shape;308;p43"/>
          <p:cNvSpPr txBox="1"/>
          <p:nvPr/>
        </p:nvSpPr>
        <p:spPr>
          <a:xfrm>
            <a:off x="6288605" y="4565169"/>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~%6</a:t>
            </a:r>
          </a:p>
        </p:txBody>
      </p:sp>
      <p:sp>
        <p:nvSpPr>
          <p:cNvPr id="309" name="Google Shape;309;p43"/>
          <p:cNvSpPr txBox="1"/>
          <p:nvPr/>
        </p:nvSpPr>
        <p:spPr>
          <a:xfrm>
            <a:off x="6288605" y="5261325"/>
            <a:ext cx="1254400" cy="779646"/>
          </a:xfrm>
          <a:prstGeom prst="rect">
            <a:avLst/>
          </a:prstGeom>
          <a:noFill/>
          <a:ln>
            <a:noFill/>
          </a:ln>
        </p:spPr>
        <p:txBody>
          <a:bodyPr spcFirstLastPara="1" wrap="square" lIns="121900" tIns="60933" rIns="121900" bIns="60933" anchor="t" anchorCtr="0">
            <a:spAutoFit/>
          </a:bodyPr>
          <a:lstStyle/>
          <a:p>
            <a:pPr>
              <a:spcBef>
                <a:spcPts val="3200"/>
              </a:spcBef>
              <a:buClr>
                <a:srgbClr val="000000"/>
              </a:buClr>
              <a:buSzPts val="1200"/>
            </a:pPr>
            <a:r>
              <a:rPr lang="tr-TR" sz="1600" dirty="0">
                <a:solidFill>
                  <a:srgbClr val="BEBEBE"/>
                </a:solidFill>
                <a:latin typeface="Arial"/>
                <a:ea typeface="Arial"/>
                <a:cs typeface="Arial"/>
                <a:sym typeface="Arial"/>
              </a:rPr>
              <a:t>~%1</a:t>
            </a:r>
          </a:p>
        </p:txBody>
      </p:sp>
      <p:sp>
        <p:nvSpPr>
          <p:cNvPr id="297" name="Google Shape;297;p43"/>
          <p:cNvSpPr/>
          <p:nvPr/>
        </p:nvSpPr>
        <p:spPr>
          <a:xfrm>
            <a:off x="711531" y="225787"/>
            <a:ext cx="10791847" cy="4213440"/>
          </a:xfrm>
          <a:prstGeom prst="wedgeRoundRectCallout">
            <a:avLst>
              <a:gd name="adj1" fmla="val 51806"/>
              <a:gd name="adj2" fmla="val 8975"/>
              <a:gd name="adj3" fmla="val 16667"/>
            </a:avLst>
          </a:prstGeom>
          <a:solidFill>
            <a:srgbClr val="D8D8D8"/>
          </a:solidFill>
          <a:ln w="19050" cap="flat" cmpd="sng">
            <a:solidFill>
              <a:srgbClr val="D8D8D8"/>
            </a:solidFill>
            <a:prstDash val="solid"/>
            <a:round/>
            <a:headEnd type="none" w="sm" len="sm"/>
            <a:tailEnd type="none" w="sm" len="sm"/>
          </a:ln>
        </p:spPr>
        <p:txBody>
          <a:bodyPr spcFirstLastPara="1" wrap="square" lIns="24000" tIns="96000" rIns="24000" bIns="96000" anchor="ctr" anchorCtr="0">
            <a:noAutofit/>
          </a:bodyPr>
          <a:lstStyle/>
          <a:p>
            <a:pPr algn="ctr">
              <a:buClr>
                <a:srgbClr val="000000"/>
              </a:buClr>
              <a:buSzPts val="1000"/>
            </a:pPr>
            <a:r>
              <a:rPr lang="tr-TR" sz="2400" b="1" dirty="0">
                <a:latin typeface="Arial"/>
                <a:ea typeface="Arial"/>
                <a:cs typeface="Arial"/>
                <a:sym typeface="Arial"/>
              </a:rPr>
              <a:t>DLBCL</a:t>
            </a:r>
          </a:p>
          <a:p>
            <a:pPr marL="228594" indent="-228594">
              <a:buClr>
                <a:srgbClr val="0B41CD"/>
              </a:buClr>
              <a:buSzPts val="1000"/>
              <a:buFont typeface="Arial"/>
              <a:buChar char="•"/>
            </a:pPr>
            <a:r>
              <a:rPr lang="tr-TR" sz="2400" dirty="0">
                <a:latin typeface="Arial"/>
                <a:ea typeface="Arial"/>
                <a:cs typeface="Arial"/>
                <a:sym typeface="Arial"/>
              </a:rPr>
              <a:t>DLBCL hastalarının üçte birinden fazlasında standart 1L tedavi R-CHOP ile tam iyileşme elde edilmemektedir</a:t>
            </a:r>
            <a:r>
              <a:rPr lang="tr-TR" sz="2400" baseline="30000" dirty="0">
                <a:latin typeface="Arial"/>
                <a:ea typeface="Arial"/>
                <a:cs typeface="Arial"/>
                <a:sym typeface="Arial"/>
              </a:rPr>
              <a:t>2</a:t>
            </a:r>
          </a:p>
          <a:p>
            <a:pPr marL="228594" indent="-228594">
              <a:spcBef>
                <a:spcPts val="800"/>
              </a:spcBef>
              <a:buClr>
                <a:srgbClr val="0B41CD"/>
              </a:buClr>
              <a:buSzPts val="1000"/>
              <a:buFont typeface="Arial"/>
              <a:buChar char="•"/>
            </a:pPr>
            <a:r>
              <a:rPr lang="tr-TR" sz="2400" dirty="0">
                <a:latin typeface="Arial"/>
                <a:ea typeface="Arial"/>
                <a:cs typeface="Arial"/>
                <a:sym typeface="Arial"/>
              </a:rPr>
              <a:t>R/R DLBCL hastalarında, özellikle de hastalığı refrakter olan hastalarda kötü sonuçlar bildirilmiştir</a:t>
            </a:r>
            <a:r>
              <a:rPr lang="tr-TR" sz="2400" baseline="30000" dirty="0">
                <a:latin typeface="Arial"/>
                <a:ea typeface="Arial"/>
                <a:cs typeface="Arial"/>
                <a:sym typeface="Arial"/>
              </a:rPr>
              <a:t>3</a:t>
            </a:r>
          </a:p>
        </p:txBody>
      </p:sp>
    </p:spTree>
    <p:extLst>
      <p:ext uri="{BB962C8B-B14F-4D97-AF65-F5344CB8AC3E}">
        <p14:creationId xmlns:p14="http://schemas.microsoft.com/office/powerpoint/2010/main" val="39761162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6959" y="215469"/>
            <a:ext cx="9953600" cy="338800"/>
          </a:xfrm>
        </p:spPr>
        <p:txBody>
          <a:bodyPr/>
          <a:lstStyle/>
          <a:p>
            <a:pPr algn="ctr"/>
            <a:r>
              <a:rPr lang="tr-TR" dirty="0">
                <a:latin typeface="+mn-lt"/>
              </a:rPr>
              <a:t>CAR-T ile indirekt karşılaştırma</a:t>
            </a:r>
          </a:p>
        </p:txBody>
      </p:sp>
      <p:graphicFrame>
        <p:nvGraphicFramePr>
          <p:cNvPr id="4" name="Table 3"/>
          <p:cNvGraphicFramePr>
            <a:graphicFrameLocks noGrp="1"/>
          </p:cNvGraphicFramePr>
          <p:nvPr/>
        </p:nvGraphicFramePr>
        <p:xfrm>
          <a:off x="2003867" y="813444"/>
          <a:ext cx="8425180" cy="3820158"/>
        </p:xfrm>
        <a:graphic>
          <a:graphicData uri="http://schemas.openxmlformats.org/drawingml/2006/table">
            <a:tbl>
              <a:tblPr firstRow="1" bandRow="1"/>
              <a:tblGrid>
                <a:gridCol w="2709333">
                  <a:extLst>
                    <a:ext uri="{9D8B030D-6E8A-4147-A177-3AD203B41FA5}">
                      <a16:colId xmlns:a16="http://schemas.microsoft.com/office/drawing/2014/main" val="596774688"/>
                    </a:ext>
                  </a:extLst>
                </a:gridCol>
                <a:gridCol w="2898140">
                  <a:extLst>
                    <a:ext uri="{9D8B030D-6E8A-4147-A177-3AD203B41FA5}">
                      <a16:colId xmlns:a16="http://schemas.microsoft.com/office/drawing/2014/main" val="1582584719"/>
                    </a:ext>
                  </a:extLst>
                </a:gridCol>
                <a:gridCol w="2817707">
                  <a:extLst>
                    <a:ext uri="{9D8B030D-6E8A-4147-A177-3AD203B41FA5}">
                      <a16:colId xmlns:a16="http://schemas.microsoft.com/office/drawing/2014/main" val="2584910188"/>
                    </a:ext>
                  </a:extLst>
                </a:gridCol>
              </a:tblGrid>
              <a:tr h="494453">
                <a:tc>
                  <a:txBody>
                    <a:bodyPr/>
                    <a:lstStyle/>
                    <a:p>
                      <a:r>
                        <a:rPr lang="tr-TR" sz="2400" b="1" dirty="0"/>
                        <a:t>Özellik</a:t>
                      </a:r>
                    </a:p>
                  </a:txBody>
                  <a:tcPr marL="121920" marR="121920" marT="60960" marB="60960"/>
                </a:tc>
                <a:tc>
                  <a:txBody>
                    <a:bodyPr/>
                    <a:lstStyle/>
                    <a:p>
                      <a:r>
                        <a:rPr lang="tr-TR" sz="2400" b="1" dirty="0"/>
                        <a:t>Car-T cell</a:t>
                      </a:r>
                    </a:p>
                  </a:txBody>
                  <a:tcPr marL="121920" marR="121920" marT="60960" marB="60960"/>
                </a:tc>
                <a:tc>
                  <a:txBody>
                    <a:bodyPr/>
                    <a:lstStyle/>
                    <a:p>
                      <a:r>
                        <a:rPr lang="tr-TR" sz="2400" b="1" dirty="0"/>
                        <a:t>Glofitamab</a:t>
                      </a:r>
                    </a:p>
                  </a:txBody>
                  <a:tcPr marL="121920" marR="121920" marT="60960" marB="60960"/>
                </a:tc>
                <a:extLst>
                  <a:ext uri="{0D108BD9-81ED-4DB2-BD59-A6C34878D82A}">
                    <a16:rowId xmlns:a16="http://schemas.microsoft.com/office/drawing/2014/main" val="232339524"/>
                  </a:ext>
                </a:extLst>
              </a:tr>
              <a:tr h="494453">
                <a:tc>
                  <a:txBody>
                    <a:bodyPr/>
                    <a:lstStyle/>
                    <a:p>
                      <a:r>
                        <a:rPr lang="tr-TR" sz="2400" dirty="0"/>
                        <a:t>ORR</a:t>
                      </a:r>
                    </a:p>
                  </a:txBody>
                  <a:tcPr marL="121920" marR="121920" marT="60960" marB="60960"/>
                </a:tc>
                <a:tc>
                  <a:txBody>
                    <a:bodyPr/>
                    <a:lstStyle/>
                    <a:p>
                      <a:r>
                        <a:rPr lang="tr-TR" sz="2400" dirty="0"/>
                        <a:t>%80-85*</a:t>
                      </a:r>
                    </a:p>
                  </a:txBody>
                  <a:tcPr marL="121920" marR="121920" marT="60960" marB="60960"/>
                </a:tc>
                <a:tc>
                  <a:txBody>
                    <a:bodyPr/>
                    <a:lstStyle/>
                    <a:p>
                      <a:r>
                        <a:rPr lang="tr-TR" sz="2400" dirty="0"/>
                        <a:t>%51-64</a:t>
                      </a:r>
                    </a:p>
                  </a:txBody>
                  <a:tcPr marL="121920" marR="121920" marT="60960" marB="60960"/>
                </a:tc>
                <a:extLst>
                  <a:ext uri="{0D108BD9-81ED-4DB2-BD59-A6C34878D82A}">
                    <a16:rowId xmlns:a16="http://schemas.microsoft.com/office/drawing/2014/main" val="4238358524"/>
                  </a:ext>
                </a:extLst>
              </a:tr>
              <a:tr h="494453">
                <a:tc>
                  <a:txBody>
                    <a:bodyPr/>
                    <a:lstStyle/>
                    <a:p>
                      <a:r>
                        <a:rPr lang="tr-TR" sz="2400" dirty="0"/>
                        <a:t>CR</a:t>
                      </a:r>
                    </a:p>
                  </a:txBody>
                  <a:tcPr marL="121920" marR="121920" marT="60960" marB="60960"/>
                </a:tc>
                <a:tc>
                  <a:txBody>
                    <a:bodyPr/>
                    <a:lstStyle/>
                    <a:p>
                      <a:r>
                        <a:rPr lang="tr-TR" sz="2400" dirty="0"/>
                        <a:t>%50-60*</a:t>
                      </a:r>
                    </a:p>
                  </a:txBody>
                  <a:tcPr marL="121920" marR="121920" marT="60960" marB="60960"/>
                </a:tc>
                <a:tc>
                  <a:txBody>
                    <a:bodyPr/>
                    <a:lstStyle/>
                    <a:p>
                      <a:r>
                        <a:rPr lang="tr-TR" sz="2400" dirty="0"/>
                        <a:t>%39-45</a:t>
                      </a:r>
                    </a:p>
                  </a:txBody>
                  <a:tcPr marL="121920" marR="121920" marT="60960" marB="60960"/>
                </a:tc>
                <a:extLst>
                  <a:ext uri="{0D108BD9-81ED-4DB2-BD59-A6C34878D82A}">
                    <a16:rowId xmlns:a16="http://schemas.microsoft.com/office/drawing/2014/main" val="2071352383"/>
                  </a:ext>
                </a:extLst>
              </a:tr>
              <a:tr h="494453">
                <a:tc>
                  <a:txBody>
                    <a:bodyPr/>
                    <a:lstStyle/>
                    <a:p>
                      <a:r>
                        <a:rPr lang="tr-TR" sz="2400" dirty="0"/>
                        <a:t>CRS riski</a:t>
                      </a:r>
                    </a:p>
                  </a:txBody>
                  <a:tcPr marL="121920" marR="121920" marT="60960" marB="60960"/>
                </a:tc>
                <a:tc>
                  <a:txBody>
                    <a:bodyPr/>
                    <a:lstStyle/>
                    <a:p>
                      <a:r>
                        <a:rPr lang="tr-TR" sz="2400" dirty="0"/>
                        <a:t>Ciddi</a:t>
                      </a:r>
                    </a:p>
                  </a:txBody>
                  <a:tcPr marL="121920" marR="121920" marT="60960" marB="60960"/>
                </a:tc>
                <a:tc>
                  <a:txBody>
                    <a:bodyPr/>
                    <a:lstStyle/>
                    <a:p>
                      <a:r>
                        <a:rPr lang="tr-TR" sz="2400" dirty="0"/>
                        <a:t>Daha</a:t>
                      </a:r>
                      <a:r>
                        <a:rPr lang="tr-TR" sz="2400" baseline="0" dirty="0"/>
                        <a:t> düşük</a:t>
                      </a:r>
                      <a:endParaRPr lang="tr-TR" sz="2400" dirty="0"/>
                    </a:p>
                  </a:txBody>
                  <a:tcPr marL="121920" marR="121920" marT="60960" marB="60960"/>
                </a:tc>
                <a:extLst>
                  <a:ext uri="{0D108BD9-81ED-4DB2-BD59-A6C34878D82A}">
                    <a16:rowId xmlns:a16="http://schemas.microsoft.com/office/drawing/2014/main" val="2572619083"/>
                  </a:ext>
                </a:extLst>
              </a:tr>
              <a:tr h="494453">
                <a:tc>
                  <a:txBody>
                    <a:bodyPr/>
                    <a:lstStyle/>
                    <a:p>
                      <a:r>
                        <a:rPr lang="tr-TR" sz="2400" dirty="0"/>
                        <a:t>Uygulama süreci</a:t>
                      </a:r>
                    </a:p>
                  </a:txBody>
                  <a:tcPr marL="121920" marR="121920" marT="60960" marB="60960"/>
                </a:tc>
                <a:tc>
                  <a:txBody>
                    <a:bodyPr/>
                    <a:lstStyle/>
                    <a:p>
                      <a:r>
                        <a:rPr lang="tr-TR" sz="2400" dirty="0"/>
                        <a:t>Zor ve karmaşık</a:t>
                      </a:r>
                    </a:p>
                  </a:txBody>
                  <a:tcPr marL="121920" marR="121920" marT="60960" marB="60960"/>
                </a:tc>
                <a:tc>
                  <a:txBody>
                    <a:bodyPr/>
                    <a:lstStyle/>
                    <a:p>
                      <a:r>
                        <a:rPr lang="tr-TR" sz="2400" dirty="0"/>
                        <a:t>Kolay</a:t>
                      </a:r>
                    </a:p>
                  </a:txBody>
                  <a:tcPr marL="121920" marR="121920" marT="60960" marB="60960"/>
                </a:tc>
                <a:extLst>
                  <a:ext uri="{0D108BD9-81ED-4DB2-BD59-A6C34878D82A}">
                    <a16:rowId xmlns:a16="http://schemas.microsoft.com/office/drawing/2014/main" val="1706818815"/>
                  </a:ext>
                </a:extLst>
              </a:tr>
              <a:tr h="853440">
                <a:tc>
                  <a:txBody>
                    <a:bodyPr/>
                    <a:lstStyle/>
                    <a:p>
                      <a:r>
                        <a:rPr lang="tr-TR" sz="2400" dirty="0"/>
                        <a:t>Uygunluk</a:t>
                      </a:r>
                    </a:p>
                  </a:txBody>
                  <a:tcPr marL="121920" marR="121920" marT="60960" marB="60960"/>
                </a:tc>
                <a:tc>
                  <a:txBody>
                    <a:bodyPr/>
                    <a:lstStyle/>
                    <a:p>
                      <a:r>
                        <a:rPr lang="tr-TR" sz="2400" dirty="0"/>
                        <a:t>Genç ve sağlıklı hastalar</a:t>
                      </a:r>
                    </a:p>
                  </a:txBody>
                  <a:tcPr marL="121920" marR="121920" marT="60960" marB="60960"/>
                </a:tc>
                <a:tc>
                  <a:txBody>
                    <a:bodyPr/>
                    <a:lstStyle/>
                    <a:p>
                      <a:r>
                        <a:rPr lang="tr-TR" sz="2400" dirty="0"/>
                        <a:t>Daha genis hasta grubu</a:t>
                      </a:r>
                    </a:p>
                  </a:txBody>
                  <a:tcPr marL="121920" marR="121920" marT="60960" marB="60960"/>
                </a:tc>
                <a:extLst>
                  <a:ext uri="{0D108BD9-81ED-4DB2-BD59-A6C34878D82A}">
                    <a16:rowId xmlns:a16="http://schemas.microsoft.com/office/drawing/2014/main" val="3422175377"/>
                  </a:ext>
                </a:extLst>
              </a:tr>
              <a:tr h="494453">
                <a:tc>
                  <a:txBody>
                    <a:bodyPr/>
                    <a:lstStyle/>
                    <a:p>
                      <a:r>
                        <a:rPr lang="tr-TR" sz="2400" dirty="0"/>
                        <a:t>Maliyet</a:t>
                      </a:r>
                    </a:p>
                  </a:txBody>
                  <a:tcPr marL="121920" marR="121920" marT="60960" marB="60960"/>
                </a:tc>
                <a:tc>
                  <a:txBody>
                    <a:bodyPr/>
                    <a:lstStyle/>
                    <a:p>
                      <a:r>
                        <a:rPr lang="tr-TR" sz="2400" dirty="0"/>
                        <a:t>Çok yüksek</a:t>
                      </a:r>
                    </a:p>
                  </a:txBody>
                  <a:tcPr marL="121920" marR="121920" marT="60960" marB="60960"/>
                </a:tc>
                <a:tc>
                  <a:txBody>
                    <a:bodyPr/>
                    <a:lstStyle/>
                    <a:p>
                      <a:r>
                        <a:rPr lang="tr-TR" sz="2400" dirty="0"/>
                        <a:t>Orta</a:t>
                      </a:r>
                    </a:p>
                  </a:txBody>
                  <a:tcPr marL="121920" marR="121920" marT="60960" marB="60960"/>
                </a:tc>
                <a:extLst>
                  <a:ext uri="{0D108BD9-81ED-4DB2-BD59-A6C34878D82A}">
                    <a16:rowId xmlns:a16="http://schemas.microsoft.com/office/drawing/2014/main" val="2826315813"/>
                  </a:ext>
                </a:extLst>
              </a:tr>
            </a:tbl>
          </a:graphicData>
        </a:graphic>
      </p:graphicFrame>
      <p:sp>
        <p:nvSpPr>
          <p:cNvPr id="5" name="TextBox 4"/>
          <p:cNvSpPr txBox="1"/>
          <p:nvPr/>
        </p:nvSpPr>
        <p:spPr>
          <a:xfrm>
            <a:off x="881580" y="4832788"/>
            <a:ext cx="10524035" cy="1015663"/>
          </a:xfrm>
          <a:prstGeom prst="rect">
            <a:avLst/>
          </a:prstGeom>
          <a:noFill/>
        </p:spPr>
        <p:txBody>
          <a:bodyPr wrap="none" rtlCol="0">
            <a:spAutoFit/>
          </a:bodyPr>
          <a:lstStyle/>
          <a:p>
            <a:r>
              <a:rPr lang="tr-TR" sz="2000" dirty="0"/>
              <a:t>*CAR-T cel çalışmalarına alınan hastalar daha genç ve sağlıklı bireylerden oluşurken, </a:t>
            </a:r>
          </a:p>
          <a:p>
            <a:r>
              <a:rPr lang="tr-TR" sz="2000" dirty="0"/>
              <a:t>Glofitamab çalışmasına daha yaşlı ve komorbiditeleri olan geniş bir hasta grubu alınmıştır. </a:t>
            </a:r>
          </a:p>
          <a:p>
            <a:r>
              <a:rPr lang="tr-TR" sz="2000" dirty="0"/>
              <a:t>-CAR-T cell sonrası relaps olan alt hasta grubunda Glofitamab </a:t>
            </a:r>
            <a:r>
              <a:rPr lang="tr-TR" sz="2000" b="1" dirty="0"/>
              <a:t>ORR %50-55</a:t>
            </a:r>
            <a:r>
              <a:rPr lang="tr-TR" sz="2000" dirty="0"/>
              <a:t>, </a:t>
            </a:r>
            <a:r>
              <a:rPr lang="tr-TR" sz="2000" b="1" dirty="0"/>
              <a:t>CR %34 </a:t>
            </a:r>
            <a:r>
              <a:rPr lang="tr-TR" sz="2000" dirty="0"/>
              <a:t>bulunmuştur</a:t>
            </a:r>
          </a:p>
        </p:txBody>
      </p:sp>
      <p:sp>
        <p:nvSpPr>
          <p:cNvPr id="12" name="TextBox 11"/>
          <p:cNvSpPr txBox="1"/>
          <p:nvPr/>
        </p:nvSpPr>
        <p:spPr>
          <a:xfrm>
            <a:off x="169403" y="6065109"/>
            <a:ext cx="10817385" cy="707886"/>
          </a:xfrm>
          <a:prstGeom prst="rect">
            <a:avLst/>
          </a:prstGeom>
          <a:noFill/>
        </p:spPr>
        <p:txBody>
          <a:bodyPr wrap="none" rtlCol="0">
            <a:spAutoFit/>
          </a:bodyPr>
          <a:lstStyle/>
          <a:p>
            <a:r>
              <a:rPr lang="tr-TR" sz="800" dirty="0"/>
              <a:t>Hutchings M, Mous R, Clausen MR, et al. Glofitamab, a novel CD20×CD3 T-cell–engaging bispecific antibody, induces durable complete responses in relapsed or refractory B-cell lymphoma: Phase I results. J Clin Oncol. 2023;41(5):992-1002.</a:t>
            </a:r>
          </a:p>
          <a:p>
            <a:r>
              <a:rPr lang="tr-TR" sz="800" dirty="0"/>
              <a:t>Schuster SJ, Bishop MR, Tam CS, et al. Tisagenlecleucel in adult relapsed or refractory diffuse large B-cell lymphoma. N Engl J Med. 2019;380(1):45-56.Kamdar M, Solomon SR, Arnason JE, et al. Lisocabtagene maraleucel for relapsed or refractory large </a:t>
            </a:r>
          </a:p>
          <a:p>
            <a:r>
              <a:rPr lang="tr-TR" sz="800" dirty="0"/>
              <a:t>B-cell lymphoma: Outcomes by prior lines of therapy. Blood Adv. 2022;6(2):449-458.Nastoupil LJ, Jain MD, Feng L, et al. Standard-of-care axicabtagene ciloleucel for relapsed or refractory large B-cellResults from the US lymphoma CAR T consortium. </a:t>
            </a:r>
          </a:p>
          <a:p>
            <a:r>
              <a:rPr lang="tr-TR" sz="800" dirty="0"/>
              <a:t>J Clin Oncol. 2020;38(27):3119-3128.National Comprehensive Cancer Network (NCCN). NCCN Clinical Practice Guidelines in Oncology: B-Cell Lymphomas (Version 3.2024). Published 2024. European Society for Medical Oncology (ESMO). </a:t>
            </a:r>
          </a:p>
          <a:p>
            <a:r>
              <a:rPr lang="tr-TR" sz="800" dirty="0"/>
              <a:t>ESMO guidelines for the diagnosis and treatment of diffuse large B-cell lymphoma. Ann Oncol. 2023;34(2):110-123.</a:t>
            </a:r>
          </a:p>
        </p:txBody>
      </p:sp>
    </p:spTree>
    <p:extLst>
      <p:ext uri="{BB962C8B-B14F-4D97-AF65-F5344CB8AC3E}">
        <p14:creationId xmlns:p14="http://schemas.microsoft.com/office/powerpoint/2010/main" val="1731329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8" name="Google Shape;2538;p80"/>
          <p:cNvSpPr/>
          <p:nvPr/>
        </p:nvSpPr>
        <p:spPr>
          <a:xfrm rot="-5400000">
            <a:off x="-872400" y="2785940"/>
            <a:ext cx="3271600" cy="654000"/>
          </a:xfrm>
          <a:prstGeom prst="round2SameRect">
            <a:avLst>
              <a:gd name="adj1" fmla="val 15749"/>
              <a:gd name="adj2" fmla="val 0"/>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7" baseline="30000" dirty="0">
              <a:solidFill>
                <a:schemeClr val="lt1"/>
              </a:solidFill>
              <a:latin typeface="Arial"/>
              <a:ea typeface="Arial"/>
              <a:cs typeface="Arial"/>
              <a:sym typeface="Arial"/>
            </a:endParaRPr>
          </a:p>
        </p:txBody>
      </p:sp>
      <p:sp>
        <p:nvSpPr>
          <p:cNvPr id="2539" name="Google Shape;2539;p80"/>
          <p:cNvSpPr/>
          <p:nvPr/>
        </p:nvSpPr>
        <p:spPr>
          <a:xfrm>
            <a:off x="1090467" y="1475333"/>
            <a:ext cx="9887600" cy="3275200"/>
          </a:xfrm>
          <a:prstGeom prst="rect">
            <a:avLst/>
          </a:prstGeom>
          <a:solidFill>
            <a:srgbClr val="CFE4F9"/>
          </a:solidFill>
          <a:ln>
            <a:noFill/>
          </a:ln>
        </p:spPr>
        <p:txBody>
          <a:bodyPr spcFirstLastPara="1" wrap="square" lIns="121900" tIns="121900" rIns="121900" bIns="121900" anchor="ctr" anchorCtr="0">
            <a:noAutofit/>
          </a:bodyPr>
          <a:lstStyle/>
          <a:p>
            <a:pPr>
              <a:buClr>
                <a:srgbClr val="000000"/>
              </a:buClr>
              <a:buSzPts val="1200"/>
            </a:pPr>
            <a:endParaRPr sz="1600" dirty="0">
              <a:solidFill>
                <a:schemeClr val="dk1"/>
              </a:solidFill>
              <a:latin typeface="Arial"/>
              <a:ea typeface="Arial"/>
              <a:cs typeface="Arial"/>
              <a:sym typeface="Arial"/>
            </a:endParaRPr>
          </a:p>
        </p:txBody>
      </p:sp>
      <p:sp>
        <p:nvSpPr>
          <p:cNvPr id="2540" name="Google Shape;2540;p80"/>
          <p:cNvSpPr txBox="1">
            <a:spLocks noGrp="1"/>
          </p:cNvSpPr>
          <p:nvPr>
            <p:ph type="title"/>
          </p:nvPr>
        </p:nvSpPr>
        <p:spPr>
          <a:xfrm>
            <a:off x="304800" y="426720"/>
            <a:ext cx="10293200" cy="829200"/>
          </a:xfrm>
          <a:prstGeom prst="rect">
            <a:avLst/>
          </a:prstGeom>
          <a:noFill/>
          <a:ln>
            <a:noFill/>
          </a:ln>
        </p:spPr>
        <p:txBody>
          <a:bodyPr spcFirstLastPara="1" wrap="square" lIns="0" tIns="60933" rIns="121900" bIns="60933" anchor="ctr" anchorCtr="0">
            <a:noAutofit/>
          </a:bodyPr>
          <a:lstStyle/>
          <a:p>
            <a:r>
              <a:rPr lang="tr-TR" sz="2533" dirty="0"/>
              <a:t>Varılan sonuçlar: Pivotal veriler</a:t>
            </a:r>
            <a:r>
              <a:rPr lang="tr-TR" sz="2533" baseline="30000" dirty="0"/>
              <a:t>1</a:t>
            </a:r>
          </a:p>
        </p:txBody>
      </p:sp>
      <p:sp>
        <p:nvSpPr>
          <p:cNvPr id="2541" name="Google Shape;2541;p80"/>
          <p:cNvSpPr txBox="1">
            <a:spLocks noGrp="1"/>
          </p:cNvSpPr>
          <p:nvPr>
            <p:ph type="body" idx="4294967295"/>
          </p:nvPr>
        </p:nvSpPr>
        <p:spPr>
          <a:xfrm>
            <a:off x="6794767" y="5899500"/>
            <a:ext cx="4898000" cy="704000"/>
          </a:xfrm>
          <a:prstGeom prst="rect">
            <a:avLst/>
          </a:prstGeom>
          <a:noFill/>
          <a:ln>
            <a:noFill/>
          </a:ln>
        </p:spPr>
        <p:txBody>
          <a:bodyPr spcFirstLastPara="1" wrap="square" lIns="0" tIns="0" rIns="0" bIns="0" anchor="b" anchorCtr="0">
            <a:noAutofit/>
          </a:bodyPr>
          <a:lstStyle/>
          <a:p>
            <a:pPr marL="0" indent="0" algn="r">
              <a:spcBef>
                <a:spcPts val="0"/>
              </a:spcBef>
              <a:buSzPts val="700"/>
              <a:buNone/>
            </a:pPr>
            <a:endParaRPr sz="933" dirty="0"/>
          </a:p>
          <a:p>
            <a:pPr marL="203195" indent="0" algn="r">
              <a:lnSpc>
                <a:spcPct val="115000"/>
              </a:lnSpc>
              <a:spcBef>
                <a:spcPts val="0"/>
              </a:spcBef>
              <a:buSzPts val="700"/>
              <a:buNone/>
            </a:pPr>
            <a:endParaRPr sz="933" dirty="0">
              <a:solidFill>
                <a:srgbClr val="000000"/>
              </a:solidFill>
            </a:endParaRPr>
          </a:p>
          <a:p>
            <a:pPr marL="0" indent="0" algn="r">
              <a:spcBef>
                <a:spcPts val="0"/>
              </a:spcBef>
              <a:buSzPts val="700"/>
              <a:buNone/>
            </a:pPr>
            <a:r>
              <a:rPr lang="en" sz="933" dirty="0"/>
              <a:t/>
            </a:r>
            <a:br>
              <a:rPr lang="en" sz="933" dirty="0"/>
            </a:br>
            <a:r>
              <a:rPr lang="tr-TR" sz="933" dirty="0">
                <a:solidFill>
                  <a:srgbClr val="000000"/>
                </a:solidFill>
              </a:rPr>
              <a:t>.</a:t>
            </a:r>
          </a:p>
        </p:txBody>
      </p:sp>
      <p:sp>
        <p:nvSpPr>
          <p:cNvPr id="2542" name="Google Shape;2542;p80"/>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2543" name="Google Shape;2543;p80"/>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2544" name="Google Shape;2544;p80"/>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2545" name="Google Shape;2545;p80"/>
          <p:cNvSpPr/>
          <p:nvPr/>
        </p:nvSpPr>
        <p:spPr>
          <a:xfrm>
            <a:off x="51200" y="35533"/>
            <a:ext cx="913600" cy="279200"/>
          </a:xfrm>
          <a:prstGeom prst="roundRect">
            <a:avLst>
              <a:gd name="adj" fmla="val 15117"/>
            </a:avLst>
          </a:prstGeom>
          <a:solidFill>
            <a:schemeClr val="accent1"/>
          </a:solidFill>
          <a:ln>
            <a:noFill/>
          </a:ln>
        </p:spPr>
        <p:txBody>
          <a:bodyPr spcFirstLastPara="1" wrap="square" lIns="121900" tIns="121900" rIns="121900" bIns="121900" anchor="ctr" anchorCtr="0">
            <a:noAutofit/>
          </a:bodyPr>
          <a:lstStyle/>
          <a:p>
            <a:pPr>
              <a:buClr>
                <a:srgbClr val="000000"/>
              </a:buClr>
              <a:buSzPts val="900"/>
            </a:pPr>
            <a:r>
              <a:rPr lang="tr-TR" sz="1200" dirty="0">
                <a:solidFill>
                  <a:schemeClr val="lt1"/>
                </a:solidFill>
                <a:latin typeface="Arial"/>
                <a:ea typeface="Arial"/>
                <a:cs typeface="Arial"/>
                <a:sym typeface="Arial"/>
              </a:rPr>
              <a:t>NP30179</a:t>
            </a:r>
          </a:p>
        </p:txBody>
      </p:sp>
      <p:sp>
        <p:nvSpPr>
          <p:cNvPr id="2546" name="Google Shape;2546;p80"/>
          <p:cNvSpPr txBox="1"/>
          <p:nvPr/>
        </p:nvSpPr>
        <p:spPr>
          <a:xfrm>
            <a:off x="1068200" y="1496060"/>
            <a:ext cx="9566800" cy="1939273"/>
          </a:xfrm>
          <a:prstGeom prst="rect">
            <a:avLst/>
          </a:prstGeom>
          <a:noFill/>
          <a:ln>
            <a:noFill/>
          </a:ln>
        </p:spPr>
        <p:txBody>
          <a:bodyPr spcFirstLastPara="1" wrap="square" lIns="121900" tIns="121900" rIns="121900" bIns="121900" anchor="t" anchorCtr="0">
            <a:spAutoFit/>
          </a:bodyPr>
          <a:lstStyle/>
          <a:p>
            <a:pPr marL="182875" indent="-182875">
              <a:spcBef>
                <a:spcPts val="533"/>
              </a:spcBef>
              <a:buClr>
                <a:srgbClr val="1070B5"/>
              </a:buClr>
              <a:buSzPts val="1100"/>
              <a:buFont typeface="Arial"/>
              <a:buChar char="•"/>
            </a:pPr>
            <a:r>
              <a:rPr lang="tr-TR" sz="1467" dirty="0">
                <a:solidFill>
                  <a:srgbClr val="000000"/>
                </a:solidFill>
                <a:latin typeface="Arial"/>
                <a:ea typeface="Arial"/>
                <a:cs typeface="Arial"/>
                <a:sym typeface="Arial"/>
              </a:rPr>
              <a:t>Daha önce yoğun tedavi uygulanmış (daha önce ≥2 tedavi), glofitamab monoterapisi uygulanan yüksek derecede refrakter DLBCL hastalarında primer etkililik sonlanım noktasına (</a:t>
            </a:r>
            <a:r>
              <a:rPr lang="tr-TR" sz="1467" b="1" dirty="0">
                <a:solidFill>
                  <a:srgbClr val="000000"/>
                </a:solidFill>
                <a:latin typeface="Arial"/>
                <a:ea typeface="Arial"/>
                <a:cs typeface="Arial"/>
                <a:sym typeface="Arial"/>
              </a:rPr>
              <a:t>CR: %39,4</a:t>
            </a:r>
            <a:r>
              <a:rPr lang="tr-TR" sz="1467" dirty="0">
                <a:solidFill>
                  <a:srgbClr val="000000"/>
                </a:solidFill>
                <a:latin typeface="Arial"/>
                <a:ea typeface="Arial"/>
                <a:cs typeface="Arial"/>
                <a:sym typeface="Arial"/>
              </a:rPr>
              <a:t>) ulaşılmıştır</a:t>
            </a:r>
            <a:r>
              <a:rPr lang="tr-TR" sz="1467" baseline="30000" dirty="0">
                <a:solidFill>
                  <a:srgbClr val="000000"/>
                </a:solidFill>
                <a:latin typeface="Arial"/>
                <a:ea typeface="Arial"/>
                <a:cs typeface="Arial"/>
                <a:sym typeface="Arial"/>
              </a:rPr>
              <a:t>1</a:t>
            </a:r>
          </a:p>
          <a:p>
            <a:pPr marL="414518" lvl="1" indent="-202856">
              <a:spcBef>
                <a:spcPts val="1333"/>
              </a:spcBef>
              <a:buClr>
                <a:srgbClr val="1070B5"/>
              </a:buClr>
              <a:buSzPts val="1100"/>
              <a:buFont typeface="Arial"/>
              <a:buChar char="–"/>
            </a:pPr>
            <a:r>
              <a:rPr lang="tr-TR" sz="1467" dirty="0">
                <a:solidFill>
                  <a:srgbClr val="000000"/>
                </a:solidFill>
                <a:latin typeface="Arial"/>
                <a:ea typeface="Arial"/>
                <a:cs typeface="Arial"/>
                <a:sym typeface="Arial"/>
              </a:rPr>
              <a:t>Refrakter hastalarla karşılaştırıldığında, </a:t>
            </a:r>
            <a:r>
              <a:rPr lang="tr-TR" sz="1467" b="1" dirty="0">
                <a:solidFill>
                  <a:srgbClr val="000000"/>
                </a:solidFill>
                <a:latin typeface="Arial"/>
                <a:ea typeface="Arial"/>
                <a:cs typeface="Arial"/>
                <a:sym typeface="Arial"/>
              </a:rPr>
              <a:t>CR oranı </a:t>
            </a:r>
            <a:r>
              <a:rPr lang="tr-TR" sz="1467" dirty="0">
                <a:solidFill>
                  <a:srgbClr val="000000"/>
                </a:solidFill>
                <a:latin typeface="Arial"/>
                <a:ea typeface="Arial"/>
                <a:cs typeface="Arial"/>
                <a:sym typeface="Arial"/>
              </a:rPr>
              <a:t>daha önce CAR-T uygulanan hastalarda tutarlılık göstermiş ve relaps gösteren hastalarda daha yüksek olarak belirlenmiştir</a:t>
            </a:r>
            <a:r>
              <a:rPr lang="tr-TR" sz="1467" baseline="30000" dirty="0">
                <a:solidFill>
                  <a:srgbClr val="000000"/>
                </a:solidFill>
                <a:latin typeface="Arial"/>
                <a:ea typeface="Arial"/>
                <a:cs typeface="Arial"/>
                <a:sym typeface="Arial"/>
              </a:rPr>
              <a:t>1</a:t>
            </a:r>
          </a:p>
          <a:p>
            <a:pPr marL="414518" lvl="1" indent="-202856">
              <a:spcBef>
                <a:spcPts val="1333"/>
              </a:spcBef>
              <a:spcAft>
                <a:spcPts val="1333"/>
              </a:spcAft>
              <a:buClr>
                <a:srgbClr val="1070B5"/>
              </a:buClr>
              <a:buSzPts val="1100"/>
              <a:buFont typeface="Arial"/>
              <a:buChar char="–"/>
            </a:pPr>
            <a:r>
              <a:rPr lang="tr-TR" sz="1467" dirty="0">
                <a:solidFill>
                  <a:srgbClr val="000000"/>
                </a:solidFill>
                <a:latin typeface="Arial"/>
                <a:ea typeface="Arial"/>
                <a:cs typeface="Arial"/>
                <a:sym typeface="Arial"/>
              </a:rPr>
              <a:t>CR'ler erken dönemde elde edilmiş ve sabit tedavi süresinden sonra uzun süreli olmuştur</a:t>
            </a:r>
            <a:r>
              <a:rPr lang="tr-TR" sz="1467" baseline="30000" dirty="0">
                <a:solidFill>
                  <a:srgbClr val="000000"/>
                </a:solidFill>
                <a:latin typeface="Arial"/>
                <a:ea typeface="Arial"/>
                <a:cs typeface="Arial"/>
                <a:sym typeface="Arial"/>
              </a:rPr>
              <a:t>2</a:t>
            </a:r>
            <a:r>
              <a:rPr lang="tr-TR" sz="1467" dirty="0">
                <a:solidFill>
                  <a:srgbClr val="000000"/>
                </a:solidFill>
                <a:latin typeface="Arial"/>
                <a:ea typeface="Arial"/>
                <a:cs typeface="Arial"/>
                <a:sym typeface="Arial"/>
              </a:rPr>
              <a:t> </a:t>
            </a:r>
          </a:p>
        </p:txBody>
      </p:sp>
      <p:sp>
        <p:nvSpPr>
          <p:cNvPr id="2547" name="Google Shape;2547;p80"/>
          <p:cNvSpPr txBox="1"/>
          <p:nvPr/>
        </p:nvSpPr>
        <p:spPr>
          <a:xfrm>
            <a:off x="533400" y="6203567"/>
            <a:ext cx="6152000" cy="400000"/>
          </a:xfrm>
          <a:prstGeom prst="rect">
            <a:avLst/>
          </a:prstGeom>
          <a:noFill/>
          <a:ln>
            <a:noFill/>
          </a:ln>
        </p:spPr>
        <p:txBody>
          <a:bodyPr spcFirstLastPara="1" wrap="square" lIns="0" tIns="0" rIns="0" bIns="0" anchor="b" anchorCtr="0">
            <a:noAutofit/>
          </a:bodyPr>
          <a:lstStyle/>
          <a:p>
            <a:pPr>
              <a:buClr>
                <a:srgbClr val="000000"/>
              </a:buClr>
              <a:buSzPts val="600"/>
            </a:pPr>
            <a:r>
              <a:rPr lang="tr-TR" sz="933" dirty="0">
                <a:latin typeface="Arial"/>
                <a:ea typeface="Arial"/>
                <a:cs typeface="Arial"/>
                <a:sym typeface="Arial"/>
              </a:rPr>
              <a:t>CAR, kimerik antijen reseptörü; CR, tam yanıt; CRS, sitokin salınım sendromu; DLBCL, diffüz büyük B hücreli lenfoma.</a:t>
            </a:r>
          </a:p>
        </p:txBody>
      </p:sp>
      <p:sp>
        <p:nvSpPr>
          <p:cNvPr id="2548" name="Google Shape;2548;p80"/>
          <p:cNvSpPr txBox="1"/>
          <p:nvPr/>
        </p:nvSpPr>
        <p:spPr>
          <a:xfrm>
            <a:off x="1090533" y="3492800"/>
            <a:ext cx="8889600" cy="1095259"/>
          </a:xfrm>
          <a:prstGeom prst="rect">
            <a:avLst/>
          </a:prstGeom>
          <a:noFill/>
          <a:ln>
            <a:noFill/>
          </a:ln>
        </p:spPr>
        <p:txBody>
          <a:bodyPr spcFirstLastPara="1" wrap="square" lIns="121900" tIns="121900" rIns="121900" bIns="121900" anchor="t" anchorCtr="0">
            <a:spAutoFit/>
          </a:bodyPr>
          <a:lstStyle/>
          <a:p>
            <a:pPr marL="182875" indent="-182875">
              <a:spcBef>
                <a:spcPts val="533"/>
              </a:spcBef>
              <a:buClr>
                <a:srgbClr val="1070B5"/>
              </a:buClr>
              <a:buSzPts val="1100"/>
              <a:buFont typeface="Arial"/>
              <a:buChar char="•"/>
            </a:pPr>
            <a:r>
              <a:rPr lang="tr-TR" sz="1467" dirty="0">
                <a:solidFill>
                  <a:srgbClr val="000000"/>
                </a:solidFill>
                <a:latin typeface="Arial"/>
                <a:ea typeface="Arial"/>
                <a:cs typeface="Arial"/>
                <a:sym typeface="Arial"/>
              </a:rPr>
              <a:t>Glofitamab iyi tolere edilmiş ve tedaviyi bırakma oranı düşük düzeyde kalmıştır</a:t>
            </a:r>
            <a:r>
              <a:rPr lang="tr-TR" sz="1467" baseline="30000" dirty="0">
                <a:solidFill>
                  <a:srgbClr val="000000"/>
                </a:solidFill>
                <a:latin typeface="Arial"/>
                <a:ea typeface="Arial"/>
                <a:cs typeface="Arial"/>
                <a:sym typeface="Arial"/>
              </a:rPr>
              <a:t>2</a:t>
            </a:r>
          </a:p>
          <a:p>
            <a:pPr marL="414518" lvl="1" indent="-202856">
              <a:spcBef>
                <a:spcPts val="1333"/>
              </a:spcBef>
              <a:spcAft>
                <a:spcPts val="1333"/>
              </a:spcAft>
              <a:buClr>
                <a:srgbClr val="1070B5"/>
              </a:buClr>
              <a:buSzPts val="1100"/>
              <a:buFont typeface="Arial"/>
              <a:buChar char="–"/>
            </a:pPr>
            <a:r>
              <a:rPr lang="tr-TR" sz="1467" dirty="0">
                <a:solidFill>
                  <a:srgbClr val="000000"/>
                </a:solidFill>
                <a:latin typeface="Arial"/>
                <a:ea typeface="Arial"/>
                <a:cs typeface="Arial"/>
                <a:sym typeface="Arial"/>
              </a:rPr>
              <a:t>CRS öngörülebilmiş ve çoğunlukla </a:t>
            </a:r>
            <a:r>
              <a:rPr lang="tr-TR" sz="1467">
                <a:solidFill>
                  <a:srgbClr val="000000"/>
                </a:solidFill>
                <a:latin typeface="Arial"/>
                <a:ea typeface="Arial"/>
                <a:cs typeface="Arial"/>
                <a:sym typeface="Arial"/>
              </a:rPr>
              <a:t>düşük dereceli </a:t>
            </a:r>
            <a:r>
              <a:rPr lang="tr-TR" sz="1467" dirty="0">
                <a:solidFill>
                  <a:srgbClr val="000000"/>
                </a:solidFill>
                <a:latin typeface="Arial"/>
                <a:ea typeface="Arial"/>
                <a:cs typeface="Arial"/>
                <a:sym typeface="Arial"/>
              </a:rPr>
              <a:t>olmuştur</a:t>
            </a:r>
            <a:r>
              <a:rPr lang="tr-TR" sz="1467" baseline="30000" dirty="0">
                <a:solidFill>
                  <a:srgbClr val="000000"/>
                </a:solidFill>
                <a:latin typeface="Arial"/>
                <a:ea typeface="Arial"/>
                <a:cs typeface="Arial"/>
                <a:sym typeface="Arial"/>
              </a:rPr>
              <a:t>2</a:t>
            </a:r>
          </a:p>
        </p:txBody>
      </p:sp>
      <p:cxnSp>
        <p:nvCxnSpPr>
          <p:cNvPr id="2549" name="Google Shape;2549;p80"/>
          <p:cNvCxnSpPr/>
          <p:nvPr/>
        </p:nvCxnSpPr>
        <p:spPr>
          <a:xfrm rot="10800000" flipH="1">
            <a:off x="1127067" y="3146211"/>
            <a:ext cx="9814400" cy="11200"/>
          </a:xfrm>
          <a:prstGeom prst="straightConnector1">
            <a:avLst/>
          </a:prstGeom>
          <a:noFill/>
          <a:ln w="9525" cap="flat" cmpd="sng">
            <a:solidFill>
              <a:schemeClr val="lt2"/>
            </a:solidFill>
            <a:prstDash val="dash"/>
            <a:round/>
            <a:headEnd type="none" w="sm" len="sm"/>
            <a:tailEnd type="none" w="sm" len="sm"/>
          </a:ln>
        </p:spPr>
      </p:cxnSp>
      <p:sp>
        <p:nvSpPr>
          <p:cNvPr id="2550" name="Google Shape;2550;p80"/>
          <p:cNvSpPr txBox="1"/>
          <p:nvPr/>
        </p:nvSpPr>
        <p:spPr>
          <a:xfrm>
            <a:off x="1043767" y="4756067"/>
            <a:ext cx="10602000" cy="702781"/>
          </a:xfrm>
          <a:prstGeom prst="rect">
            <a:avLst/>
          </a:prstGeom>
          <a:noFill/>
          <a:ln>
            <a:noFill/>
          </a:ln>
        </p:spPr>
        <p:txBody>
          <a:bodyPr spcFirstLastPara="1" wrap="square" lIns="121900" tIns="121900" rIns="121900" bIns="121900" anchor="t" anchorCtr="0">
            <a:spAutoFit/>
          </a:bodyPr>
          <a:lstStyle/>
          <a:p>
            <a:pPr marL="182875" indent="-182875">
              <a:spcBef>
                <a:spcPts val="533"/>
              </a:spcBef>
              <a:spcAft>
                <a:spcPts val="1333"/>
              </a:spcAft>
              <a:buClr>
                <a:srgbClr val="1070B5"/>
              </a:buClr>
              <a:buSzPts val="1100"/>
              <a:buFont typeface="Arial"/>
              <a:buChar char="•"/>
            </a:pPr>
            <a:r>
              <a:rPr lang="tr-TR" sz="1467" dirty="0">
                <a:solidFill>
                  <a:srgbClr val="000000"/>
                </a:solidFill>
                <a:latin typeface="Arial"/>
                <a:ea typeface="Arial"/>
                <a:cs typeface="Arial"/>
                <a:sym typeface="Arial"/>
              </a:rPr>
              <a:t>Çinli hastalarda yapılan Faz I GLOSHINE çalışmasında benzer etkililik ve güvenlilik sonuçları bildirilmiştir</a:t>
            </a:r>
            <a:r>
              <a:rPr lang="tr-TR" sz="1467" baseline="30000" dirty="0">
                <a:solidFill>
                  <a:srgbClr val="000000"/>
                </a:solidFill>
                <a:latin typeface="Arial"/>
                <a:ea typeface="Arial"/>
                <a:cs typeface="Arial"/>
                <a:sym typeface="Arial"/>
              </a:rPr>
              <a:t>3</a:t>
            </a:r>
          </a:p>
        </p:txBody>
      </p:sp>
      <p:pic>
        <p:nvPicPr>
          <p:cNvPr id="2551" name="Google Shape;2551;p80"/>
          <p:cNvPicPr preferRelativeResize="0"/>
          <p:nvPr/>
        </p:nvPicPr>
        <p:blipFill rotWithShape="1">
          <a:blip r:embed="rId3">
            <a:alphaModFix/>
          </a:blip>
          <a:srcRect/>
          <a:stretch/>
        </p:blipFill>
        <p:spPr>
          <a:xfrm>
            <a:off x="458600" y="3532000"/>
            <a:ext cx="609600" cy="609600"/>
          </a:xfrm>
          <a:prstGeom prst="rect">
            <a:avLst/>
          </a:prstGeom>
          <a:noFill/>
          <a:ln>
            <a:noFill/>
          </a:ln>
        </p:spPr>
      </p:pic>
      <p:pic>
        <p:nvPicPr>
          <p:cNvPr id="2552" name="Google Shape;2552;p80"/>
          <p:cNvPicPr preferRelativeResize="0"/>
          <p:nvPr/>
        </p:nvPicPr>
        <p:blipFill rotWithShape="1">
          <a:blip r:embed="rId4">
            <a:alphaModFix/>
          </a:blip>
          <a:srcRect/>
          <a:stretch/>
        </p:blipFill>
        <p:spPr>
          <a:xfrm>
            <a:off x="458600" y="2048667"/>
            <a:ext cx="609600" cy="609600"/>
          </a:xfrm>
          <a:prstGeom prst="rect">
            <a:avLst/>
          </a:prstGeom>
          <a:noFill/>
          <a:ln>
            <a:noFill/>
          </a:ln>
        </p:spPr>
      </p:pic>
      <p:cxnSp>
        <p:nvCxnSpPr>
          <p:cNvPr id="2553" name="Google Shape;2553;p80"/>
          <p:cNvCxnSpPr/>
          <p:nvPr/>
        </p:nvCxnSpPr>
        <p:spPr>
          <a:xfrm rot="10800000" flipH="1">
            <a:off x="462303" y="3173933"/>
            <a:ext cx="609600" cy="10000"/>
          </a:xfrm>
          <a:prstGeom prst="straightConnector1">
            <a:avLst/>
          </a:prstGeom>
          <a:noFill/>
          <a:ln w="9525" cap="flat" cmpd="sng">
            <a:solidFill>
              <a:schemeClr val="lt1"/>
            </a:solidFill>
            <a:prstDash val="dash"/>
            <a:round/>
            <a:headEnd type="none" w="sm" len="sm"/>
            <a:tailEnd type="none" w="sm" len="sm"/>
          </a:ln>
        </p:spPr>
      </p:cxnSp>
      <p:sp>
        <p:nvSpPr>
          <p:cNvPr id="2" name="Rectangle 1"/>
          <p:cNvSpPr>
            <a:spLocks noChangeArrowheads="1"/>
          </p:cNvSpPr>
          <p:nvPr/>
        </p:nvSpPr>
        <p:spPr bwMode="auto">
          <a:xfrm>
            <a:off x="5081099" y="6484436"/>
            <a:ext cx="7210856" cy="4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Dickinson M, Carlo-Stella C, Morschhauser F, et al. "Glofitamab for Relapsed or Refractory Diffuse Large B-Cell Lymphoma." New England Journal of Medicine. 2022;387:2220-2231. 2. Dickinson M, Carlo-Stella C, Morschhauser F, et al. "Glofitamab in Patients with Relapsed/Refractory Diffuse Large B-Cell Lymphoma and ≥2 Prior Therapies: Pivotal Phase II Expansion Results." Journal of Clinical Oncology. 2022;40(16_suppl):7500. 3. Song Y, et al. "Study of [specific study title if available]." Blood. 2022;140(Supplement 1):12050–12051.</a:t>
            </a:r>
          </a:p>
        </p:txBody>
      </p:sp>
    </p:spTree>
    <p:extLst>
      <p:ext uri="{BB962C8B-B14F-4D97-AF65-F5344CB8AC3E}">
        <p14:creationId xmlns:p14="http://schemas.microsoft.com/office/powerpoint/2010/main" val="164516293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48"/>
        <p:cNvGrpSpPr/>
        <p:nvPr/>
      </p:nvGrpSpPr>
      <p:grpSpPr>
        <a:xfrm>
          <a:off x="0" y="0"/>
          <a:ext cx="0" cy="0"/>
          <a:chOff x="0" y="0"/>
          <a:chExt cx="0" cy="0"/>
        </a:xfrm>
      </p:grpSpPr>
      <p:sp>
        <p:nvSpPr>
          <p:cNvPr id="7249" name="Google Shape;7249;p153"/>
          <p:cNvSpPr/>
          <p:nvPr/>
        </p:nvSpPr>
        <p:spPr>
          <a:xfrm rot="10800000" flipH="1">
            <a:off x="0" y="1993515"/>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7250" name="Google Shape;7250;p153"/>
          <p:cNvSpPr/>
          <p:nvPr/>
        </p:nvSpPr>
        <p:spPr>
          <a:xfrm>
            <a:off x="0" y="198120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w="9525" cap="flat" cmpd="sng">
            <a:solidFill>
              <a:srgbClr val="8FC7FF"/>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7251" name="Google Shape;7251;p153"/>
          <p:cNvSpPr/>
          <p:nvPr/>
        </p:nvSpPr>
        <p:spPr>
          <a:xfrm>
            <a:off x="0" y="-9"/>
            <a:ext cx="12192000" cy="1985600"/>
          </a:xfrm>
          <a:prstGeom prst="rect">
            <a:avLst/>
          </a:prstGeom>
          <a:gradFill>
            <a:gsLst>
              <a:gs pos="0">
                <a:srgbClr val="C1E0FE"/>
              </a:gs>
              <a:gs pos="19000">
                <a:srgbClr val="C1E0FE"/>
              </a:gs>
              <a:gs pos="87000">
                <a:srgbClr val="0066CC"/>
              </a:gs>
              <a:gs pos="100000">
                <a:srgbClr val="0066CC"/>
              </a:gs>
            </a:gsLst>
            <a:lin ang="10801400" scaled="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7252" name="Google Shape;7252;p153"/>
          <p:cNvSpPr txBox="1">
            <a:spLocks noGrp="1"/>
          </p:cNvSpPr>
          <p:nvPr>
            <p:ph type="ctrTitle"/>
          </p:nvPr>
        </p:nvSpPr>
        <p:spPr>
          <a:xfrm>
            <a:off x="508000" y="2935034"/>
            <a:ext cx="11040400" cy="1470000"/>
          </a:xfrm>
          <a:prstGeom prst="rect">
            <a:avLst/>
          </a:prstGeom>
          <a:noFill/>
          <a:ln>
            <a:noFill/>
          </a:ln>
        </p:spPr>
        <p:txBody>
          <a:bodyPr spcFirstLastPara="1" wrap="square" lIns="0" tIns="60933" rIns="121900" bIns="60933" anchor="ctr" anchorCtr="0">
            <a:noAutofit/>
          </a:bodyPr>
          <a:lstStyle/>
          <a:p>
            <a:pPr>
              <a:spcAft>
                <a:spcPts val="1333"/>
              </a:spcAft>
            </a:pPr>
            <a:r>
              <a:rPr lang="tr-TR" dirty="0">
                <a:solidFill>
                  <a:schemeClr val="accent2"/>
                </a:solidFill>
                <a:latin typeface="Roche Sans"/>
                <a:ea typeface="Roche Sans"/>
                <a:cs typeface="Roche Sans"/>
                <a:sym typeface="Roche Sans"/>
              </a:rPr>
              <a:t>R/R DLBCL'de Glofit-GemOx ve R-GemOx tedavilerinin karşılaştırıldığı Faz III çalışma </a:t>
            </a:r>
            <a:r>
              <a:rPr lang="en" dirty="0">
                <a:solidFill>
                  <a:schemeClr val="accent2"/>
                </a:solidFill>
                <a:latin typeface="Roche Sans"/>
                <a:ea typeface="Roche Sans"/>
                <a:cs typeface="Roche Sans"/>
                <a:sym typeface="Roche Sans"/>
              </a:rPr>
              <a:t/>
            </a:r>
            <a:br>
              <a:rPr lang="en" dirty="0">
                <a:solidFill>
                  <a:schemeClr val="accent2"/>
                </a:solidFill>
                <a:latin typeface="Roche Sans"/>
                <a:ea typeface="Roche Sans"/>
                <a:cs typeface="Roche Sans"/>
                <a:sym typeface="Roche Sans"/>
              </a:rPr>
            </a:br>
            <a:r>
              <a:rPr lang="tr-TR" dirty="0">
                <a:solidFill>
                  <a:schemeClr val="accent2"/>
                </a:solidFill>
                <a:latin typeface="Roche Sans"/>
                <a:ea typeface="Roche Sans"/>
                <a:cs typeface="Roche Sans"/>
                <a:sym typeface="Roche Sans"/>
              </a:rPr>
              <a:t>(STARGLO; GO41944)</a:t>
            </a:r>
          </a:p>
        </p:txBody>
      </p:sp>
      <p:sp>
        <p:nvSpPr>
          <p:cNvPr id="7253" name="Google Shape;7253;p153"/>
          <p:cNvSpPr txBox="1">
            <a:spLocks noGrp="1"/>
          </p:cNvSpPr>
          <p:nvPr>
            <p:ph type="ctrTitle"/>
          </p:nvPr>
        </p:nvSpPr>
        <p:spPr>
          <a:xfrm>
            <a:off x="325200" y="150900"/>
            <a:ext cx="11609200" cy="1470000"/>
          </a:xfrm>
          <a:prstGeom prst="rect">
            <a:avLst/>
          </a:prstGeom>
          <a:noFill/>
          <a:ln>
            <a:noFill/>
          </a:ln>
        </p:spPr>
        <p:txBody>
          <a:bodyPr spcFirstLastPara="1" wrap="square" lIns="0" tIns="60933" rIns="121900" bIns="60933" anchor="ctr" anchorCtr="0">
            <a:noAutofit/>
          </a:bodyPr>
          <a:lstStyle/>
          <a:p>
            <a:r>
              <a:rPr lang="tr-TR" sz="2933" b="1" dirty="0">
                <a:solidFill>
                  <a:schemeClr val="lt1"/>
                </a:solidFill>
                <a:latin typeface="Roche Sans"/>
                <a:ea typeface="Roche Sans"/>
                <a:cs typeface="Roche Sans"/>
                <a:sym typeface="Roche Sans"/>
              </a:rPr>
              <a:t>NHL'de glofitamab kombinasyonları</a:t>
            </a:r>
          </a:p>
        </p:txBody>
      </p:sp>
      <p:sp>
        <p:nvSpPr>
          <p:cNvPr id="7254" name="Google Shape;7254;p153"/>
          <p:cNvSpPr/>
          <p:nvPr/>
        </p:nvSpPr>
        <p:spPr>
          <a:xfrm>
            <a:off x="0" y="2011667"/>
            <a:ext cx="1101600" cy="279200"/>
          </a:xfrm>
          <a:prstGeom prst="roundRect">
            <a:avLst>
              <a:gd name="adj" fmla="val 15117"/>
            </a:avLst>
          </a:prstGeom>
          <a:solidFill>
            <a:srgbClr val="F8D849"/>
          </a:solidFill>
          <a:ln>
            <a:noFill/>
          </a:ln>
        </p:spPr>
        <p:txBody>
          <a:bodyPr spcFirstLastPara="1" wrap="square" lIns="121900" tIns="121900" rIns="121900" bIns="121900" anchor="ctr" anchorCtr="0">
            <a:noAutofit/>
          </a:bodyPr>
          <a:lstStyle/>
          <a:p>
            <a:pPr algn="ctr">
              <a:buClr>
                <a:srgbClr val="000000"/>
              </a:buClr>
              <a:buSzPts val="900"/>
            </a:pPr>
            <a:r>
              <a:rPr lang="tr-TR" sz="1200" dirty="0">
                <a:solidFill>
                  <a:srgbClr val="000000"/>
                </a:solidFill>
                <a:latin typeface="Arial"/>
                <a:ea typeface="Arial"/>
                <a:cs typeface="Arial"/>
                <a:sym typeface="Arial"/>
              </a:rPr>
              <a:t>STARGLO</a:t>
            </a:r>
          </a:p>
        </p:txBody>
      </p:sp>
      <p:sp>
        <p:nvSpPr>
          <p:cNvPr id="7255" name="Google Shape;7255;p153"/>
          <p:cNvSpPr txBox="1"/>
          <p:nvPr/>
        </p:nvSpPr>
        <p:spPr>
          <a:xfrm>
            <a:off x="1043767" y="1997467"/>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Tree>
    <p:extLst>
      <p:ext uri="{BB962C8B-B14F-4D97-AF65-F5344CB8AC3E}">
        <p14:creationId xmlns:p14="http://schemas.microsoft.com/office/powerpoint/2010/main" val="291236917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61"/>
        <p:cNvGrpSpPr/>
        <p:nvPr/>
      </p:nvGrpSpPr>
      <p:grpSpPr>
        <a:xfrm>
          <a:off x="0" y="0"/>
          <a:ext cx="0" cy="0"/>
          <a:chOff x="0" y="0"/>
          <a:chExt cx="0" cy="0"/>
        </a:xfrm>
      </p:grpSpPr>
      <p:cxnSp>
        <p:nvCxnSpPr>
          <p:cNvPr id="7262" name="Google Shape;7262;p154"/>
          <p:cNvCxnSpPr/>
          <p:nvPr/>
        </p:nvCxnSpPr>
        <p:spPr>
          <a:xfrm rot="4162">
            <a:off x="4632579" y="4617215"/>
            <a:ext cx="330400" cy="0"/>
          </a:xfrm>
          <a:prstGeom prst="straightConnector1">
            <a:avLst/>
          </a:prstGeom>
          <a:noFill/>
          <a:ln w="19050" cap="flat" cmpd="sng">
            <a:solidFill>
              <a:srgbClr val="544F4F"/>
            </a:solidFill>
            <a:prstDash val="solid"/>
            <a:round/>
            <a:headEnd type="none" w="sm" len="sm"/>
            <a:tailEnd type="none" w="sm" len="sm"/>
          </a:ln>
        </p:spPr>
      </p:cxnSp>
      <p:cxnSp>
        <p:nvCxnSpPr>
          <p:cNvPr id="7263" name="Google Shape;7263;p154"/>
          <p:cNvCxnSpPr/>
          <p:nvPr/>
        </p:nvCxnSpPr>
        <p:spPr>
          <a:xfrm>
            <a:off x="4626333" y="2023167"/>
            <a:ext cx="330400" cy="0"/>
          </a:xfrm>
          <a:prstGeom prst="straightConnector1">
            <a:avLst/>
          </a:prstGeom>
          <a:noFill/>
          <a:ln w="19050" cap="flat" cmpd="sng">
            <a:solidFill>
              <a:srgbClr val="544F4F"/>
            </a:solidFill>
            <a:prstDash val="solid"/>
            <a:round/>
            <a:headEnd type="none" w="sm" len="sm"/>
            <a:tailEnd type="none" w="sm" len="sm"/>
          </a:ln>
        </p:spPr>
      </p:cxnSp>
      <p:sp>
        <p:nvSpPr>
          <p:cNvPr id="7264" name="Google Shape;7264;p154"/>
          <p:cNvSpPr txBox="1"/>
          <p:nvPr/>
        </p:nvSpPr>
        <p:spPr>
          <a:xfrm>
            <a:off x="304967" y="528320"/>
            <a:ext cx="10618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STARGLO (GO41944; </a:t>
            </a:r>
            <a:r>
              <a:rPr lang="tr-TR" sz="2533" u="sng" dirty="0">
                <a:solidFill>
                  <a:schemeClr val="hlink"/>
                </a:solidFill>
                <a:latin typeface="Arial"/>
                <a:ea typeface="Arial"/>
                <a:cs typeface="Arial"/>
                <a:sym typeface="Arial"/>
                <a:hlinkClick r:id="rId3"/>
              </a:rPr>
              <a:t>NCT04408638</a:t>
            </a:r>
            <a:r>
              <a:rPr lang="tr-TR" sz="2533" dirty="0">
                <a:solidFill>
                  <a:srgbClr val="0066CC"/>
                </a:solidFill>
                <a:latin typeface="Arial"/>
                <a:ea typeface="Arial"/>
                <a:cs typeface="Arial"/>
                <a:sym typeface="Arial"/>
              </a:rPr>
              <a:t>): çalışma tasarımı</a:t>
            </a:r>
          </a:p>
        </p:txBody>
      </p:sp>
      <p:sp>
        <p:nvSpPr>
          <p:cNvPr id="7265" name="Google Shape;7265;p154"/>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7266" name="Google Shape;7266;p154"/>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7267" name="Google Shape;7267;p154"/>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7269" name="Google Shape;7269;p154"/>
          <p:cNvSpPr txBox="1">
            <a:spLocks noGrp="1"/>
          </p:cNvSpPr>
          <p:nvPr>
            <p:ph type="body" idx="2"/>
          </p:nvPr>
        </p:nvSpPr>
        <p:spPr>
          <a:xfrm>
            <a:off x="-193430" y="6480288"/>
            <a:ext cx="12314336" cy="360000"/>
          </a:xfrm>
          <a:prstGeom prst="rect">
            <a:avLst/>
          </a:prstGeom>
          <a:noFill/>
          <a:ln>
            <a:noFill/>
          </a:ln>
        </p:spPr>
        <p:txBody>
          <a:bodyPr spcFirstLastPara="1" wrap="square" lIns="0" tIns="0" rIns="0" bIns="0" anchor="b" anchorCtr="0">
            <a:noAutofit/>
          </a:bodyPr>
          <a:lstStyle/>
          <a:p>
            <a:pPr marL="212336" indent="-212336" algn="r">
              <a:buSzPts val="800"/>
            </a:pPr>
            <a:r>
              <a:rPr lang="en" sz="800" dirty="0"/>
              <a:t/>
            </a:r>
            <a:br>
              <a:rPr lang="en" sz="800" dirty="0"/>
            </a:br>
            <a:r>
              <a:rPr lang="tr-TR" sz="800" dirty="0"/>
              <a:t>Abramson JS, Ku M, Hertzberg M, et al. Glofitamab plus gemcitabine and oxaliplatin (GLOFIT-GEMOX) for relapsed/refractory (R/R) diffuse large B-cell lymphoma (DLBCL): results of a global randomized phase III trial (STARGLO). Presented at: European Hematology Association 2024 Hybrid Congress; June 13–16, 2024; Madrid, Spain. Abstract LB3438.)</a:t>
            </a:r>
          </a:p>
        </p:txBody>
      </p:sp>
      <p:sp>
        <p:nvSpPr>
          <p:cNvPr id="7270" name="Google Shape;7270;p154"/>
          <p:cNvSpPr txBox="1"/>
          <p:nvPr/>
        </p:nvSpPr>
        <p:spPr>
          <a:xfrm>
            <a:off x="111871" y="5646948"/>
            <a:ext cx="12080129" cy="666800"/>
          </a:xfrm>
          <a:prstGeom prst="rect">
            <a:avLst/>
          </a:prstGeom>
          <a:noFill/>
          <a:ln>
            <a:noFill/>
          </a:ln>
        </p:spPr>
        <p:txBody>
          <a:bodyPr spcFirstLastPara="1" wrap="square" lIns="0" tIns="0" rIns="0" bIns="0" anchor="b" anchorCtr="0">
            <a:noAutofit/>
          </a:bodyPr>
          <a:lstStyle/>
          <a:p>
            <a:pPr>
              <a:buClr>
                <a:srgbClr val="000000"/>
              </a:buClr>
              <a:buSzPts val="700"/>
            </a:pPr>
            <a:r>
              <a:rPr lang="tr-TR" sz="933" dirty="0">
                <a:latin typeface="Arial"/>
                <a:ea typeface="Arial"/>
                <a:cs typeface="Arial"/>
                <a:sym typeface="Arial"/>
              </a:rPr>
              <a:t>*Gemsitabin 1000 mg/m² ve oksaliplatin 100 mg/m². S1'de, Gpt G1'de ve GemOx G2'de uygulanmış, bunu G8'de glofit 2,5 mg ve S15'te glofit 10 mg takip etmiştir; D2–8'de, glofit 30 mg ve GemOx tedavileri G1'de uygulanmaktadır. </a:t>
            </a:r>
            <a:r>
              <a:rPr lang="tr-TR" sz="933" baseline="30000" dirty="0">
                <a:latin typeface="Arial"/>
                <a:ea typeface="Arial"/>
                <a:cs typeface="Arial"/>
                <a:sym typeface="Arial"/>
              </a:rPr>
              <a:t>†</a:t>
            </a:r>
            <a:r>
              <a:rPr lang="tr-TR" sz="933" dirty="0">
                <a:latin typeface="Arial"/>
                <a:ea typeface="Arial"/>
                <a:cs typeface="Arial"/>
                <a:sym typeface="Arial"/>
              </a:rPr>
              <a:t>Rituximab 375 mg/m². </a:t>
            </a:r>
            <a:r>
              <a:rPr lang="tr-TR" sz="933" baseline="30000" dirty="0">
                <a:latin typeface="Arial"/>
                <a:ea typeface="Arial"/>
                <a:cs typeface="Arial"/>
                <a:sym typeface="Arial"/>
              </a:rPr>
              <a:t>‡</a:t>
            </a:r>
            <a:r>
              <a:rPr lang="tr-TR" sz="933" dirty="0">
                <a:latin typeface="Arial"/>
                <a:ea typeface="Arial"/>
                <a:cs typeface="Arial"/>
                <a:sym typeface="Arial"/>
              </a:rPr>
              <a:t>Relaps gösteren hastalık: son tedavi basamağının tamamlanmasından sonra ≥6 süren yanıtı takiben rekürrens; refrakter hastalık: son tedavi basamağına yanıt vermeyen veya son tedavi basamağının tamamlanmasından &lt;6 ay sonra progresyon gösteren hastalık. ASCT, otolog kök hücre transplantasyonu; ECOG PS, Doğu Onkoloji İş Birliği Grubu performans durumu; DLBCL, diffüz büyük B hücreli lenfoma; Glofit-GemOx, glofitamab artı gemsitabin ve oksaliplatin; Gpt, obinutuzumab ile ön tedavi; NOS, başka şekilde belirtilmediği takdirde; R 2:1, 2:1 oranında randomize edilen hastalar; R-GemOx, rituximab artı gemsitabin ve oksaliplatin.</a:t>
            </a:r>
          </a:p>
        </p:txBody>
      </p:sp>
      <p:sp>
        <p:nvSpPr>
          <p:cNvPr id="7271" name="Google Shape;7271;p154"/>
          <p:cNvSpPr/>
          <p:nvPr/>
        </p:nvSpPr>
        <p:spPr>
          <a:xfrm>
            <a:off x="0" y="35533"/>
            <a:ext cx="1101600" cy="279200"/>
          </a:xfrm>
          <a:prstGeom prst="roundRect">
            <a:avLst>
              <a:gd name="adj" fmla="val 15117"/>
            </a:avLst>
          </a:prstGeom>
          <a:solidFill>
            <a:srgbClr val="F8D849"/>
          </a:solidFill>
          <a:ln>
            <a:noFill/>
          </a:ln>
        </p:spPr>
        <p:txBody>
          <a:bodyPr spcFirstLastPara="1" wrap="square" lIns="121900" tIns="121900" rIns="121900" bIns="121900" anchor="ctr" anchorCtr="0">
            <a:noAutofit/>
          </a:bodyPr>
          <a:lstStyle/>
          <a:p>
            <a:pPr algn="ctr">
              <a:buClr>
                <a:srgbClr val="000000"/>
              </a:buClr>
              <a:buSzPts val="900"/>
            </a:pPr>
            <a:r>
              <a:rPr lang="tr-TR" sz="1200" dirty="0">
                <a:solidFill>
                  <a:srgbClr val="000000"/>
                </a:solidFill>
                <a:latin typeface="Arial"/>
                <a:ea typeface="Arial"/>
                <a:cs typeface="Arial"/>
                <a:sym typeface="Arial"/>
              </a:rPr>
              <a:t>STARGLO</a:t>
            </a:r>
          </a:p>
        </p:txBody>
      </p:sp>
      <p:grpSp>
        <p:nvGrpSpPr>
          <p:cNvPr id="7272" name="Google Shape;7272;p154"/>
          <p:cNvGrpSpPr/>
          <p:nvPr/>
        </p:nvGrpSpPr>
        <p:grpSpPr>
          <a:xfrm>
            <a:off x="535748" y="1472723"/>
            <a:ext cx="11101560" cy="3865019"/>
            <a:chOff x="642361" y="1518466"/>
            <a:chExt cx="8686667" cy="3258503"/>
          </a:xfrm>
        </p:grpSpPr>
        <p:sp>
          <p:nvSpPr>
            <p:cNvPr id="7273" name="Google Shape;7273;p154"/>
            <p:cNvSpPr/>
            <p:nvPr/>
          </p:nvSpPr>
          <p:spPr>
            <a:xfrm>
              <a:off x="7754328" y="1585999"/>
              <a:ext cx="1574700" cy="986700"/>
            </a:xfrm>
            <a:prstGeom prst="rect">
              <a:avLst/>
            </a:prstGeom>
            <a:solidFill>
              <a:srgbClr val="E6F6EF"/>
            </a:solidFill>
            <a:ln>
              <a:noFill/>
            </a:ln>
          </p:spPr>
          <p:txBody>
            <a:bodyPr spcFirstLastPara="1" wrap="square" lIns="121900" tIns="60933" rIns="121900" bIns="60933" anchor="ctr" anchorCtr="0">
              <a:noAutofit/>
            </a:bodyPr>
            <a:lstStyle/>
            <a:p>
              <a:pPr algn="ctr">
                <a:buClr>
                  <a:srgbClr val="000000"/>
                </a:buClr>
                <a:buSzPts val="1050"/>
              </a:pPr>
              <a:r>
                <a:rPr lang="tr-TR" sz="1333" b="1" dirty="0">
                  <a:solidFill>
                    <a:srgbClr val="000000"/>
                  </a:solidFill>
                  <a:latin typeface="Arial"/>
                  <a:ea typeface="Arial"/>
                  <a:cs typeface="Arial"/>
                  <a:sym typeface="Arial"/>
                </a:rPr>
                <a:t>Glofitamab </a:t>
              </a:r>
            </a:p>
            <a:p>
              <a:pPr algn="ctr">
                <a:buClr>
                  <a:srgbClr val="000000"/>
                </a:buClr>
                <a:buSzPts val="1050"/>
              </a:pPr>
              <a:r>
                <a:rPr lang="tr-TR" sz="1333" dirty="0">
                  <a:solidFill>
                    <a:srgbClr val="000000"/>
                  </a:solidFill>
                  <a:latin typeface="Arial"/>
                  <a:ea typeface="Arial"/>
                  <a:cs typeface="Arial"/>
                  <a:sym typeface="Arial"/>
                </a:rPr>
                <a:t>Her siklusun 1. gününde uygulanan 30 mg</a:t>
              </a:r>
            </a:p>
          </p:txBody>
        </p:sp>
        <p:sp>
          <p:nvSpPr>
            <p:cNvPr id="7274" name="Google Shape;7274;p154"/>
            <p:cNvSpPr/>
            <p:nvPr/>
          </p:nvSpPr>
          <p:spPr>
            <a:xfrm>
              <a:off x="5232880" y="2920632"/>
              <a:ext cx="1260281" cy="345900"/>
            </a:xfrm>
            <a:prstGeom prst="rect">
              <a:avLst/>
            </a:prstGeom>
            <a:noFill/>
            <a:ln>
              <a:noFill/>
            </a:ln>
          </p:spPr>
          <p:txBody>
            <a:bodyPr spcFirstLastPara="1" wrap="square" lIns="0" tIns="0" rIns="0" bIns="0" anchor="ctr" anchorCtr="0">
              <a:noAutofit/>
            </a:bodyPr>
            <a:lstStyle/>
            <a:p>
              <a:pPr algn="ctr">
                <a:buClr>
                  <a:srgbClr val="000000"/>
                </a:buClr>
                <a:buSzPts val="1000"/>
              </a:pPr>
              <a:r>
                <a:rPr lang="tr-TR" sz="1200" b="1" dirty="0">
                  <a:solidFill>
                    <a:schemeClr val="dk1"/>
                  </a:solidFill>
                  <a:latin typeface="Arial"/>
                  <a:ea typeface="Arial"/>
                  <a:cs typeface="Arial"/>
                  <a:sym typeface="Arial"/>
                </a:rPr>
                <a:t>1–8</a:t>
              </a:r>
              <a:r>
                <a:rPr lang="tr-TR" sz="1200" b="1" dirty="0">
                  <a:solidFill>
                    <a:schemeClr val="dk1"/>
                  </a:solidFill>
                  <a:highlight>
                    <a:srgbClr val="FFFFFF"/>
                  </a:highlight>
                  <a:latin typeface="Arial"/>
                  <a:ea typeface="Arial"/>
                  <a:cs typeface="Arial"/>
                  <a:sym typeface="Arial"/>
                </a:rPr>
                <a:t>.</a:t>
              </a:r>
            </a:p>
            <a:p>
              <a:pPr algn="ctr">
                <a:buClr>
                  <a:srgbClr val="000000"/>
                </a:buClr>
                <a:buSzPts val="1000"/>
              </a:pPr>
              <a:r>
                <a:rPr lang="tr-TR" sz="1200" b="1" dirty="0">
                  <a:solidFill>
                    <a:schemeClr val="dk1"/>
                  </a:solidFill>
                  <a:highlight>
                    <a:srgbClr val="FFFFFF"/>
                  </a:highlight>
                  <a:latin typeface="Arial"/>
                  <a:ea typeface="Arial"/>
                  <a:cs typeface="Arial"/>
                  <a:sym typeface="Arial"/>
                </a:rPr>
                <a:t>sikluslar </a:t>
              </a:r>
              <a:r>
                <a:rPr lang="tr-TR" sz="1200" i="1" dirty="0">
                  <a:solidFill>
                    <a:schemeClr val="dk1"/>
                  </a:solidFill>
                  <a:latin typeface="Arial"/>
                  <a:ea typeface="Arial"/>
                  <a:cs typeface="Arial"/>
                  <a:sym typeface="Arial"/>
                </a:rPr>
                <a:t>(21 günlük sikluslar)</a:t>
              </a:r>
            </a:p>
          </p:txBody>
        </p:sp>
        <p:sp>
          <p:nvSpPr>
            <p:cNvPr id="7275" name="Google Shape;7275;p154"/>
            <p:cNvSpPr/>
            <p:nvPr/>
          </p:nvSpPr>
          <p:spPr>
            <a:xfrm>
              <a:off x="8045926" y="2627504"/>
              <a:ext cx="896400" cy="173100"/>
            </a:xfrm>
            <a:prstGeom prst="rect">
              <a:avLst/>
            </a:prstGeom>
            <a:noFill/>
            <a:ln>
              <a:noFill/>
            </a:ln>
          </p:spPr>
          <p:txBody>
            <a:bodyPr spcFirstLastPara="1" wrap="square" lIns="0" tIns="0" rIns="0" bIns="0" anchor="ctr" anchorCtr="0">
              <a:noAutofit/>
            </a:bodyPr>
            <a:lstStyle/>
            <a:p>
              <a:pPr algn="ctr">
                <a:buClr>
                  <a:srgbClr val="000000"/>
                </a:buClr>
                <a:buSzPts val="1000"/>
              </a:pPr>
              <a:r>
                <a:rPr lang="tr-TR" sz="1333" b="1" dirty="0">
                  <a:solidFill>
                    <a:schemeClr val="dk1"/>
                  </a:solidFill>
                  <a:latin typeface="Arial"/>
                  <a:ea typeface="Arial"/>
                  <a:cs typeface="Arial"/>
                  <a:sym typeface="Arial"/>
                </a:rPr>
                <a:t>9–12</a:t>
              </a:r>
              <a:r>
                <a:rPr lang="tr-TR" sz="1333" b="1" dirty="0">
                  <a:solidFill>
                    <a:schemeClr val="dk1"/>
                  </a:solidFill>
                  <a:highlight>
                    <a:srgbClr val="FFFFFF"/>
                  </a:highlight>
                  <a:latin typeface="Arial"/>
                  <a:ea typeface="Arial"/>
                  <a:cs typeface="Arial"/>
                  <a:sym typeface="Arial"/>
                </a:rPr>
                <a:t>. sikluslar</a:t>
              </a:r>
            </a:p>
          </p:txBody>
        </p:sp>
        <p:sp>
          <p:nvSpPr>
            <p:cNvPr id="7276" name="Google Shape;7276;p154"/>
            <p:cNvSpPr/>
            <p:nvPr/>
          </p:nvSpPr>
          <p:spPr>
            <a:xfrm>
              <a:off x="787328" y="3895986"/>
              <a:ext cx="2350800" cy="692100"/>
            </a:xfrm>
            <a:prstGeom prst="rect">
              <a:avLst/>
            </a:prstGeom>
            <a:noFill/>
            <a:ln>
              <a:noFill/>
            </a:ln>
          </p:spPr>
          <p:txBody>
            <a:bodyPr spcFirstLastPara="1" wrap="square" lIns="0" tIns="0" rIns="0" bIns="0" anchor="ctr" anchorCtr="0">
              <a:noAutofit/>
            </a:bodyPr>
            <a:lstStyle/>
            <a:p>
              <a:pPr>
                <a:buClr>
                  <a:srgbClr val="000000"/>
                </a:buClr>
                <a:buSzPts val="1000"/>
              </a:pPr>
              <a:r>
                <a:rPr lang="tr-TR" sz="1067" b="1" dirty="0">
                  <a:latin typeface="Arial"/>
                  <a:ea typeface="Arial"/>
                  <a:cs typeface="Arial"/>
                  <a:sym typeface="Arial"/>
                </a:rPr>
                <a:t>Katmanlandırma faktörleri</a:t>
              </a:r>
            </a:p>
            <a:p>
              <a:pPr marL="239177" indent="-239177">
                <a:spcBef>
                  <a:spcPts val="800"/>
                </a:spcBef>
                <a:buClr>
                  <a:schemeClr val="lt2"/>
                </a:buClr>
                <a:buSzPts val="1000"/>
                <a:buFont typeface="Arial"/>
                <a:buChar char="•"/>
              </a:pPr>
              <a:r>
                <a:rPr lang="tr-TR" sz="1067" dirty="0">
                  <a:latin typeface="Arial"/>
                  <a:ea typeface="Arial"/>
                  <a:cs typeface="Arial"/>
                  <a:sym typeface="Arial"/>
                </a:rPr>
                <a:t>Relaps gösteren</a:t>
              </a:r>
              <a:r>
                <a:rPr lang="tr-TR" sz="1067" baseline="30000" dirty="0">
                  <a:latin typeface="Arial"/>
                  <a:ea typeface="Arial"/>
                  <a:cs typeface="Arial"/>
                  <a:sym typeface="Arial"/>
                </a:rPr>
                <a:t> </a:t>
              </a:r>
              <a:r>
                <a:rPr lang="tr-TR" sz="1067" dirty="0">
                  <a:latin typeface="Arial"/>
                  <a:ea typeface="Arial"/>
                  <a:cs typeface="Arial"/>
                  <a:sym typeface="Arial"/>
                </a:rPr>
                <a:t>hastalığa kıyasla refrakter hastalık</a:t>
              </a:r>
              <a:r>
                <a:rPr lang="tr-TR" sz="1067" baseline="30000" dirty="0">
                  <a:latin typeface="Arial"/>
                  <a:ea typeface="Arial"/>
                  <a:cs typeface="Arial"/>
                  <a:sym typeface="Arial"/>
                </a:rPr>
                <a:t>‡</a:t>
              </a:r>
            </a:p>
            <a:p>
              <a:pPr marL="228594" indent="-228594">
                <a:spcBef>
                  <a:spcPts val="800"/>
                </a:spcBef>
                <a:buClr>
                  <a:schemeClr val="lt2"/>
                </a:buClr>
                <a:buSzPts val="1000"/>
                <a:buFont typeface="Arial"/>
                <a:buChar char="•"/>
              </a:pPr>
              <a:r>
                <a:rPr lang="tr-TR" sz="1067" dirty="0">
                  <a:latin typeface="Arial"/>
                  <a:ea typeface="Arial"/>
                  <a:cs typeface="Arial"/>
                  <a:sym typeface="Arial"/>
                </a:rPr>
                <a:t>Daha önce 1 tedavi basamağına kıyasla ≥2 basamak</a:t>
              </a:r>
            </a:p>
          </p:txBody>
        </p:sp>
        <p:cxnSp>
          <p:nvCxnSpPr>
            <p:cNvPr id="7277" name="Google Shape;7277;p154"/>
            <p:cNvCxnSpPr/>
            <p:nvPr/>
          </p:nvCxnSpPr>
          <p:spPr>
            <a:xfrm>
              <a:off x="7257679" y="2029400"/>
              <a:ext cx="488400" cy="0"/>
            </a:xfrm>
            <a:prstGeom prst="straightConnector1">
              <a:avLst/>
            </a:prstGeom>
            <a:noFill/>
            <a:ln w="19050" cap="flat" cmpd="sng">
              <a:solidFill>
                <a:srgbClr val="544F4F"/>
              </a:solidFill>
              <a:prstDash val="solid"/>
              <a:round/>
              <a:headEnd type="none" w="sm" len="sm"/>
              <a:tailEnd type="triangle" w="med" len="med"/>
            </a:ln>
          </p:spPr>
        </p:cxnSp>
        <p:cxnSp>
          <p:nvCxnSpPr>
            <p:cNvPr id="7278" name="Google Shape;7278;p154"/>
            <p:cNvCxnSpPr/>
            <p:nvPr/>
          </p:nvCxnSpPr>
          <p:spPr>
            <a:xfrm>
              <a:off x="3157939" y="3093624"/>
              <a:ext cx="540000" cy="0"/>
            </a:xfrm>
            <a:prstGeom prst="straightConnector1">
              <a:avLst/>
            </a:prstGeom>
            <a:noFill/>
            <a:ln w="19050" cap="flat" cmpd="sng">
              <a:solidFill>
                <a:srgbClr val="544F4F"/>
              </a:solidFill>
              <a:prstDash val="solid"/>
              <a:round/>
              <a:headEnd type="none" w="sm" len="sm"/>
              <a:tailEnd type="none" w="sm" len="sm"/>
            </a:ln>
          </p:spPr>
        </p:cxnSp>
        <p:sp>
          <p:nvSpPr>
            <p:cNvPr id="7279" name="Google Shape;7279;p154"/>
            <p:cNvSpPr/>
            <p:nvPr/>
          </p:nvSpPr>
          <p:spPr>
            <a:xfrm>
              <a:off x="3580898" y="2800496"/>
              <a:ext cx="573600" cy="586200"/>
            </a:xfrm>
            <a:prstGeom prst="ellipse">
              <a:avLst/>
            </a:prstGeom>
            <a:solidFill>
              <a:srgbClr val="544F4F"/>
            </a:solidFill>
            <a:ln>
              <a:noFill/>
            </a:ln>
          </p:spPr>
          <p:txBody>
            <a:bodyPr spcFirstLastPara="1" wrap="square" lIns="0" tIns="60933" rIns="0" bIns="60933" anchor="ctr" anchorCtr="0">
              <a:noAutofit/>
            </a:bodyPr>
            <a:lstStyle/>
            <a:p>
              <a:pPr algn="ctr">
                <a:buClr>
                  <a:srgbClr val="000000"/>
                </a:buClr>
                <a:buSzPts val="1100"/>
              </a:pPr>
              <a:r>
                <a:rPr lang="tr-TR" sz="1467" b="1" dirty="0">
                  <a:solidFill>
                    <a:srgbClr val="FFFFFF"/>
                  </a:solidFill>
                  <a:latin typeface="Arial"/>
                  <a:ea typeface="Arial"/>
                  <a:cs typeface="Arial"/>
                  <a:sym typeface="Arial"/>
                </a:rPr>
                <a:t>R 2:1</a:t>
              </a:r>
            </a:p>
          </p:txBody>
        </p:sp>
        <p:sp>
          <p:nvSpPr>
            <p:cNvPr id="7280" name="Google Shape;7280;p154"/>
            <p:cNvSpPr/>
            <p:nvPr/>
          </p:nvSpPr>
          <p:spPr>
            <a:xfrm>
              <a:off x="4016270" y="1982532"/>
              <a:ext cx="3360900" cy="706694"/>
            </a:xfrm>
            <a:prstGeom prst="rect">
              <a:avLst/>
            </a:prstGeom>
            <a:solidFill>
              <a:srgbClr val="E6F6EF"/>
            </a:solidFill>
            <a:ln>
              <a:noFill/>
            </a:ln>
          </p:spPr>
          <p:txBody>
            <a:bodyPr spcFirstLastPara="1" wrap="square" lIns="121900" tIns="0" rIns="121900" bIns="0" anchor="ctr" anchorCtr="0">
              <a:noAutofit/>
            </a:bodyPr>
            <a:lstStyle/>
            <a:p>
              <a:pPr algn="ctr">
                <a:buClr>
                  <a:srgbClr val="000000"/>
                </a:buClr>
                <a:buSzPts val="1050"/>
              </a:pPr>
              <a:r>
                <a:rPr lang="tr-TR" sz="1333" b="1" dirty="0">
                  <a:solidFill>
                    <a:srgbClr val="000000"/>
                  </a:solidFill>
                  <a:latin typeface="Arial"/>
                  <a:ea typeface="Arial"/>
                  <a:cs typeface="Arial"/>
                  <a:sym typeface="Arial"/>
                </a:rPr>
                <a:t>Glofitamab gemsitabin ve oksaliplatin*</a:t>
              </a:r>
            </a:p>
            <a:p>
              <a:pPr algn="ctr">
                <a:buClr>
                  <a:srgbClr val="000000"/>
                </a:buClr>
                <a:buSzPts val="1050"/>
              </a:pPr>
              <a:r>
                <a:rPr lang="tr-TR" sz="1333" dirty="0">
                  <a:solidFill>
                    <a:srgbClr val="000000"/>
                  </a:solidFill>
                  <a:latin typeface="Arial"/>
                  <a:ea typeface="Arial"/>
                  <a:cs typeface="Arial"/>
                  <a:sym typeface="Arial"/>
                </a:rPr>
                <a:t> 1. siklusda basamaklı doz artışı,</a:t>
              </a:r>
            </a:p>
            <a:p>
              <a:pPr algn="ctr">
                <a:buClr>
                  <a:srgbClr val="000000"/>
                </a:buClr>
                <a:buSzPts val="1050"/>
              </a:pPr>
              <a:r>
                <a:rPr lang="tr-TR" sz="1333" dirty="0">
                  <a:solidFill>
                    <a:srgbClr val="000000"/>
                  </a:solidFill>
                  <a:latin typeface="Arial"/>
                  <a:ea typeface="Arial"/>
                  <a:cs typeface="Arial"/>
                  <a:sym typeface="Arial"/>
                </a:rPr>
                <a:t>2. siklusdan başlayarak daha sonraki sikluslarda 1. Günde uygulanan 30 mg</a:t>
              </a:r>
            </a:p>
          </p:txBody>
        </p:sp>
        <p:sp>
          <p:nvSpPr>
            <p:cNvPr id="7281" name="Google Shape;7281;p154"/>
            <p:cNvSpPr/>
            <p:nvPr/>
          </p:nvSpPr>
          <p:spPr>
            <a:xfrm>
              <a:off x="4016270" y="4137369"/>
              <a:ext cx="3360900" cy="639600"/>
            </a:xfrm>
            <a:prstGeom prst="rect">
              <a:avLst/>
            </a:prstGeom>
            <a:solidFill>
              <a:srgbClr val="E7F0F9"/>
            </a:solidFill>
            <a:ln>
              <a:noFill/>
            </a:ln>
          </p:spPr>
          <p:txBody>
            <a:bodyPr spcFirstLastPara="1" wrap="square" lIns="121900" tIns="0" rIns="121900" bIns="0" anchor="ctr" anchorCtr="0">
              <a:noAutofit/>
            </a:bodyPr>
            <a:lstStyle/>
            <a:p>
              <a:pPr algn="ctr">
                <a:buClr>
                  <a:srgbClr val="000000"/>
                </a:buClr>
                <a:buSzPts val="1050"/>
              </a:pPr>
              <a:r>
                <a:rPr lang="tr-TR" sz="1400" b="1" dirty="0">
                  <a:solidFill>
                    <a:srgbClr val="000000"/>
                  </a:solidFill>
                  <a:latin typeface="Arial"/>
                  <a:ea typeface="Arial"/>
                  <a:cs typeface="Arial"/>
                  <a:sym typeface="Arial"/>
                </a:rPr>
                <a:t>Rituximab</a:t>
              </a:r>
              <a:r>
                <a:rPr lang="tr-TR" sz="1400" b="1" baseline="30000" dirty="0">
                  <a:solidFill>
                    <a:srgbClr val="000000"/>
                  </a:solidFill>
                  <a:latin typeface="Arial"/>
                  <a:ea typeface="Arial"/>
                  <a:cs typeface="Arial"/>
                  <a:sym typeface="Arial"/>
                </a:rPr>
                <a:t>†</a:t>
              </a:r>
              <a:r>
                <a:rPr lang="tr-TR" sz="1400" b="1" dirty="0">
                  <a:solidFill>
                    <a:srgbClr val="000000"/>
                  </a:solidFill>
                  <a:latin typeface="Arial"/>
                  <a:ea typeface="Arial"/>
                  <a:cs typeface="Arial"/>
                  <a:sym typeface="Arial"/>
                </a:rPr>
                <a:t> + gemsitabin ve oksaliplatin </a:t>
              </a:r>
              <a:r>
                <a:rPr lang="tr-TR" sz="1400" dirty="0">
                  <a:solidFill>
                    <a:srgbClr val="000000"/>
                  </a:solidFill>
                  <a:latin typeface="Arial"/>
                  <a:ea typeface="Arial"/>
                  <a:cs typeface="Arial"/>
                  <a:sym typeface="Arial"/>
                </a:rPr>
                <a:t>Her siklusun 1. gününde uygulanmıştır</a:t>
              </a:r>
            </a:p>
          </p:txBody>
        </p:sp>
        <p:sp>
          <p:nvSpPr>
            <p:cNvPr id="7282" name="Google Shape;7282;p154"/>
            <p:cNvSpPr/>
            <p:nvPr/>
          </p:nvSpPr>
          <p:spPr>
            <a:xfrm>
              <a:off x="4016270" y="1518466"/>
              <a:ext cx="3360900" cy="442292"/>
            </a:xfrm>
            <a:prstGeom prst="rect">
              <a:avLst/>
            </a:prstGeom>
            <a:solidFill>
              <a:srgbClr val="009964"/>
            </a:solidFill>
            <a:ln>
              <a:noFill/>
            </a:ln>
          </p:spPr>
          <p:txBody>
            <a:bodyPr spcFirstLastPara="1" wrap="square" lIns="121900" tIns="60933" rIns="121900" bIns="60933" anchor="ctr" anchorCtr="0">
              <a:noAutofit/>
            </a:bodyPr>
            <a:lstStyle/>
            <a:p>
              <a:pPr algn="ctr">
                <a:buClr>
                  <a:srgbClr val="FFFFFF"/>
                </a:buClr>
                <a:buSzPts val="1600"/>
              </a:pPr>
              <a:r>
                <a:rPr lang="tr-TR" sz="2133" b="1" dirty="0">
                  <a:solidFill>
                    <a:srgbClr val="FFFFFF"/>
                  </a:solidFill>
                  <a:latin typeface="Arial"/>
                  <a:ea typeface="Arial"/>
                  <a:cs typeface="Arial"/>
                  <a:sym typeface="Arial"/>
                </a:rPr>
                <a:t>Glofit-GemOx (n=183)</a:t>
              </a:r>
            </a:p>
          </p:txBody>
        </p:sp>
        <p:sp>
          <p:nvSpPr>
            <p:cNvPr id="7283" name="Google Shape;7283;p154"/>
            <p:cNvSpPr/>
            <p:nvPr/>
          </p:nvSpPr>
          <p:spPr>
            <a:xfrm>
              <a:off x="4016269" y="3624835"/>
              <a:ext cx="3360900" cy="512400"/>
            </a:xfrm>
            <a:prstGeom prst="rect">
              <a:avLst/>
            </a:prstGeom>
            <a:solidFill>
              <a:srgbClr val="0B41CD"/>
            </a:solidFill>
            <a:ln>
              <a:noFill/>
            </a:ln>
          </p:spPr>
          <p:txBody>
            <a:bodyPr spcFirstLastPara="1" wrap="square" lIns="121900" tIns="60933" rIns="121900" bIns="60933" anchor="ctr" anchorCtr="0">
              <a:noAutofit/>
            </a:bodyPr>
            <a:lstStyle/>
            <a:p>
              <a:pPr algn="ctr">
                <a:buClr>
                  <a:srgbClr val="FFFFFF"/>
                </a:buClr>
                <a:buSzPts val="1600"/>
              </a:pPr>
              <a:r>
                <a:rPr lang="tr-TR" sz="2133" b="1" dirty="0">
                  <a:solidFill>
                    <a:srgbClr val="FFFFFF"/>
                  </a:solidFill>
                  <a:latin typeface="Arial"/>
                  <a:ea typeface="Arial"/>
                  <a:cs typeface="Arial"/>
                  <a:sym typeface="Arial"/>
                </a:rPr>
                <a:t>R-GemOx (n=91)</a:t>
              </a:r>
            </a:p>
          </p:txBody>
        </p:sp>
        <p:sp>
          <p:nvSpPr>
            <p:cNvPr id="7284" name="Google Shape;7284;p154"/>
            <p:cNvSpPr/>
            <p:nvPr/>
          </p:nvSpPr>
          <p:spPr>
            <a:xfrm>
              <a:off x="642361" y="2359268"/>
              <a:ext cx="2536200" cy="1453200"/>
            </a:xfrm>
            <a:prstGeom prst="rect">
              <a:avLst/>
            </a:prstGeom>
            <a:solidFill>
              <a:srgbClr val="DCDADA"/>
            </a:solidFill>
            <a:ln>
              <a:noFill/>
            </a:ln>
          </p:spPr>
          <p:txBody>
            <a:bodyPr spcFirstLastPara="1" wrap="square" lIns="192000" tIns="60933" rIns="48000" bIns="60933" anchor="ctr" anchorCtr="0">
              <a:noAutofit/>
            </a:bodyPr>
            <a:lstStyle/>
            <a:p>
              <a:pPr>
                <a:buClr>
                  <a:srgbClr val="000000"/>
                </a:buClr>
                <a:buSzPts val="1050"/>
              </a:pPr>
              <a:r>
                <a:rPr lang="tr-TR" sz="1333" b="1" dirty="0">
                  <a:solidFill>
                    <a:srgbClr val="000000"/>
                  </a:solidFill>
                  <a:latin typeface="Arial"/>
                  <a:ea typeface="Arial"/>
                  <a:cs typeface="Arial"/>
                  <a:sym typeface="Arial"/>
                </a:rPr>
                <a:t>R/R DLBCL hastaları (N=274)</a:t>
              </a:r>
            </a:p>
            <a:p>
              <a:pPr marL="237061" indent="-237061">
                <a:spcBef>
                  <a:spcPts val="800"/>
                </a:spcBef>
                <a:buClr>
                  <a:srgbClr val="0B41CD"/>
                </a:buClr>
                <a:buSzPts val="1050"/>
                <a:buFont typeface="Arial"/>
                <a:buChar char="•"/>
              </a:pPr>
              <a:r>
                <a:rPr lang="tr-TR" sz="1333" dirty="0">
                  <a:solidFill>
                    <a:srgbClr val="000000"/>
                  </a:solidFill>
                  <a:latin typeface="Arial"/>
                  <a:ea typeface="Arial"/>
                  <a:cs typeface="Arial"/>
                  <a:sym typeface="Arial"/>
                </a:rPr>
                <a:t>Daha önce ≥1 sistemik tedaviden sonra R/R DLBCL NOS </a:t>
              </a:r>
            </a:p>
            <a:p>
              <a:pPr marL="237061" indent="-237061">
                <a:spcBef>
                  <a:spcPts val="800"/>
                </a:spcBef>
                <a:buClr>
                  <a:srgbClr val="0B41CD"/>
                </a:buClr>
                <a:buSzPts val="1050"/>
                <a:buFont typeface="Arial"/>
                <a:buChar char="•"/>
              </a:pPr>
              <a:r>
                <a:rPr lang="tr-TR" sz="1333" dirty="0">
                  <a:solidFill>
                    <a:srgbClr val="000000"/>
                  </a:solidFill>
                  <a:latin typeface="Arial"/>
                  <a:ea typeface="Arial"/>
                  <a:cs typeface="Arial"/>
                  <a:sym typeface="Arial"/>
                </a:rPr>
                <a:t>Daha önce 1. basamak tedavi almış ASCT ineligible hastalar </a:t>
              </a:r>
            </a:p>
            <a:p>
              <a:pPr marL="237061" indent="-237061">
                <a:spcBef>
                  <a:spcPts val="800"/>
                </a:spcBef>
                <a:buClr>
                  <a:srgbClr val="0B41CD"/>
                </a:buClr>
                <a:buSzPts val="1050"/>
                <a:buFont typeface="Arial"/>
                <a:buChar char="•"/>
              </a:pPr>
              <a:r>
                <a:rPr lang="tr-TR" sz="1333" dirty="0">
                  <a:solidFill>
                    <a:srgbClr val="000000"/>
                  </a:solidFill>
                  <a:latin typeface="Arial"/>
                  <a:ea typeface="Arial"/>
                  <a:cs typeface="Arial"/>
                  <a:sym typeface="Arial"/>
                </a:rPr>
                <a:t>ECOG PS 0–2</a:t>
              </a:r>
            </a:p>
          </p:txBody>
        </p:sp>
      </p:grpSp>
      <p:cxnSp>
        <p:nvCxnSpPr>
          <p:cNvPr id="7285" name="Google Shape;7285;p154"/>
          <p:cNvCxnSpPr/>
          <p:nvPr/>
        </p:nvCxnSpPr>
        <p:spPr>
          <a:xfrm rot="10800000">
            <a:off x="4613828" y="2010581"/>
            <a:ext cx="8000" cy="982800"/>
          </a:xfrm>
          <a:prstGeom prst="straightConnector1">
            <a:avLst/>
          </a:prstGeom>
          <a:noFill/>
          <a:ln w="19050" cap="flat" cmpd="sng">
            <a:solidFill>
              <a:srgbClr val="544F4F"/>
            </a:solidFill>
            <a:prstDash val="solid"/>
            <a:round/>
            <a:headEnd type="none" w="sm" len="sm"/>
            <a:tailEnd type="none" w="sm" len="sm"/>
          </a:ln>
        </p:spPr>
      </p:cxnSp>
      <p:cxnSp>
        <p:nvCxnSpPr>
          <p:cNvPr id="7286" name="Google Shape;7286;p154"/>
          <p:cNvCxnSpPr/>
          <p:nvPr/>
        </p:nvCxnSpPr>
        <p:spPr>
          <a:xfrm flipH="1">
            <a:off x="4612068" y="3659643"/>
            <a:ext cx="1" cy="969601"/>
          </a:xfrm>
          <a:prstGeom prst="straightConnector1">
            <a:avLst/>
          </a:prstGeom>
          <a:noFill/>
          <a:ln w="19050" cap="flat" cmpd="sng">
            <a:solidFill>
              <a:srgbClr val="544F4F"/>
            </a:solidFill>
            <a:prstDash val="solid"/>
            <a:round/>
            <a:headEnd type="none" w="sm" len="sm"/>
            <a:tailEnd type="none" w="sm" len="sm"/>
          </a:ln>
        </p:spPr>
      </p:cxnSp>
    </p:spTree>
    <p:extLst>
      <p:ext uri="{BB962C8B-B14F-4D97-AF65-F5344CB8AC3E}">
        <p14:creationId xmlns:p14="http://schemas.microsoft.com/office/powerpoint/2010/main" val="272361822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37"/>
        <p:cNvGrpSpPr/>
        <p:nvPr/>
      </p:nvGrpSpPr>
      <p:grpSpPr>
        <a:xfrm>
          <a:off x="0" y="0"/>
          <a:ext cx="0" cy="0"/>
          <a:chOff x="0" y="0"/>
          <a:chExt cx="0" cy="0"/>
        </a:xfrm>
      </p:grpSpPr>
      <p:sp>
        <p:nvSpPr>
          <p:cNvPr id="7338" name="Google Shape;7338;p157"/>
          <p:cNvSpPr txBox="1"/>
          <p:nvPr/>
        </p:nvSpPr>
        <p:spPr>
          <a:xfrm>
            <a:off x="304967" y="426720"/>
            <a:ext cx="10618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STARGLO: Primer sonlanım noktası - OS</a:t>
            </a:r>
          </a:p>
        </p:txBody>
      </p:sp>
      <p:sp>
        <p:nvSpPr>
          <p:cNvPr id="7339" name="Google Shape;7339;p157"/>
          <p:cNvSpPr txBox="1"/>
          <p:nvPr/>
        </p:nvSpPr>
        <p:spPr>
          <a:xfrm>
            <a:off x="508000" y="6173767"/>
            <a:ext cx="7055200" cy="400000"/>
          </a:xfrm>
          <a:prstGeom prst="rect">
            <a:avLst/>
          </a:prstGeom>
          <a:noFill/>
          <a:ln>
            <a:noFill/>
          </a:ln>
        </p:spPr>
        <p:txBody>
          <a:bodyPr spcFirstLastPara="1" wrap="square" lIns="0" tIns="0" rIns="0" bIns="0" anchor="b" anchorCtr="0">
            <a:noAutofit/>
          </a:bodyPr>
          <a:lstStyle/>
          <a:p>
            <a:pPr>
              <a:buClr>
                <a:srgbClr val="000000"/>
              </a:buClr>
              <a:buSzPts val="700"/>
            </a:pPr>
            <a:r>
              <a:rPr lang="tr-TR" sz="933" dirty="0">
                <a:latin typeface="Arial"/>
                <a:ea typeface="Arial"/>
                <a:cs typeface="Arial"/>
                <a:sym typeface="Arial"/>
              </a:rPr>
              <a:t>Verilerin yeterince olgunlaşmamış olması nedeniyle, primer analizde 24 aylık OS bildirilmemiştir. </a:t>
            </a:r>
          </a:p>
          <a:p>
            <a:pPr>
              <a:buClr>
                <a:srgbClr val="000000"/>
              </a:buClr>
              <a:buSzPts val="700"/>
            </a:pPr>
            <a:r>
              <a:rPr lang="tr-TR" sz="933" dirty="0">
                <a:latin typeface="Arial"/>
                <a:ea typeface="Arial"/>
                <a:cs typeface="Arial"/>
                <a:sym typeface="Arial"/>
              </a:rPr>
              <a:t>*p değeri, primer analizde alfa kontrollü ve güncellenmiş analizde tanımlayıcıdır. </a:t>
            </a:r>
            <a:r>
              <a:rPr lang="en" sz="933" dirty="0">
                <a:latin typeface="Arial"/>
                <a:ea typeface="Arial"/>
                <a:cs typeface="Arial"/>
                <a:sym typeface="Arial"/>
              </a:rPr>
              <a:t/>
            </a:r>
            <a:br>
              <a:rPr lang="en" sz="933" dirty="0">
                <a:latin typeface="Arial"/>
                <a:ea typeface="Arial"/>
                <a:cs typeface="Arial"/>
                <a:sym typeface="Arial"/>
              </a:rPr>
            </a:br>
            <a:r>
              <a:rPr lang="tr-TR" sz="933" dirty="0">
                <a:latin typeface="Arial"/>
                <a:ea typeface="Arial"/>
                <a:cs typeface="Arial"/>
                <a:sym typeface="Arial"/>
              </a:rPr>
              <a:t>GA, güven aralığı; Glofit-GemOx, glofitamab artı gemsitabin ve oksaliplatin; HR, tehlike oranı; </a:t>
            </a:r>
            <a:r>
              <a:rPr lang="en" sz="933" dirty="0">
                <a:latin typeface="Arial"/>
                <a:ea typeface="Arial"/>
                <a:cs typeface="Arial"/>
                <a:sym typeface="Arial"/>
              </a:rPr>
              <a:t/>
            </a:r>
            <a:br>
              <a:rPr lang="en" sz="933" dirty="0">
                <a:latin typeface="Arial"/>
                <a:ea typeface="Arial"/>
                <a:cs typeface="Arial"/>
                <a:sym typeface="Arial"/>
              </a:rPr>
            </a:br>
            <a:r>
              <a:rPr lang="tr-TR" sz="933" dirty="0">
                <a:latin typeface="Arial"/>
                <a:ea typeface="Arial"/>
                <a:cs typeface="Arial"/>
                <a:sym typeface="Arial"/>
              </a:rPr>
              <a:t>NE, değerlendirilememiştir; OS, genel sağkalım; R-GemOx, rituximab artı gemsitabin ve oksaliplatin.</a:t>
            </a:r>
          </a:p>
        </p:txBody>
      </p:sp>
      <p:sp>
        <p:nvSpPr>
          <p:cNvPr id="7340" name="Google Shape;7340;p157"/>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7341" name="Google Shape;7341;p157"/>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7342" name="Google Shape;7342;p157"/>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7345" name="Google Shape;7345;p157"/>
          <p:cNvSpPr/>
          <p:nvPr/>
        </p:nvSpPr>
        <p:spPr>
          <a:xfrm>
            <a:off x="0" y="35533"/>
            <a:ext cx="1101600" cy="279200"/>
          </a:xfrm>
          <a:prstGeom prst="roundRect">
            <a:avLst>
              <a:gd name="adj" fmla="val 15117"/>
            </a:avLst>
          </a:prstGeom>
          <a:solidFill>
            <a:srgbClr val="F8D849"/>
          </a:solidFill>
          <a:ln>
            <a:noFill/>
          </a:ln>
        </p:spPr>
        <p:txBody>
          <a:bodyPr spcFirstLastPara="1" wrap="square" lIns="121900" tIns="121900" rIns="121900" bIns="121900" anchor="ctr" anchorCtr="0">
            <a:noAutofit/>
          </a:bodyPr>
          <a:lstStyle/>
          <a:p>
            <a:pPr algn="ctr">
              <a:buClr>
                <a:srgbClr val="000000"/>
              </a:buClr>
              <a:buSzPts val="900"/>
            </a:pPr>
            <a:r>
              <a:rPr lang="tr-TR" sz="1200" dirty="0">
                <a:solidFill>
                  <a:srgbClr val="000000"/>
                </a:solidFill>
                <a:latin typeface="Arial"/>
                <a:ea typeface="Arial"/>
                <a:cs typeface="Arial"/>
                <a:sym typeface="Arial"/>
              </a:rPr>
              <a:t>STARGLO</a:t>
            </a:r>
          </a:p>
        </p:txBody>
      </p:sp>
      <p:sp>
        <p:nvSpPr>
          <p:cNvPr id="7346" name="Google Shape;7346;p157"/>
          <p:cNvSpPr txBox="1"/>
          <p:nvPr/>
        </p:nvSpPr>
        <p:spPr>
          <a:xfrm>
            <a:off x="427181" y="1261781"/>
            <a:ext cx="47392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rgbClr val="0B41CD"/>
                </a:solidFill>
                <a:latin typeface="Arial"/>
                <a:ea typeface="Arial"/>
                <a:cs typeface="Arial"/>
                <a:sym typeface="Arial"/>
              </a:rPr>
              <a:t>Güncellenmiş analiz </a:t>
            </a:r>
          </a:p>
        </p:txBody>
      </p:sp>
      <p:graphicFrame>
        <p:nvGraphicFramePr>
          <p:cNvPr id="7347" name="Google Shape;7347;p157"/>
          <p:cNvGraphicFramePr/>
          <p:nvPr/>
        </p:nvGraphicFramePr>
        <p:xfrm>
          <a:off x="6703562" y="1371224"/>
          <a:ext cx="4944433" cy="4019398"/>
        </p:xfrm>
        <a:graphic>
          <a:graphicData uri="http://schemas.openxmlformats.org/drawingml/2006/table">
            <a:tbl>
              <a:tblPr firstRow="1" bandRow="1">
                <a:noFill/>
              </a:tblPr>
              <a:tblGrid>
                <a:gridCol w="1849033">
                  <a:extLst>
                    <a:ext uri="{9D8B030D-6E8A-4147-A177-3AD203B41FA5}">
                      <a16:colId xmlns:a16="http://schemas.microsoft.com/office/drawing/2014/main" val="20000"/>
                    </a:ext>
                  </a:extLst>
                </a:gridCol>
                <a:gridCol w="1547700">
                  <a:extLst>
                    <a:ext uri="{9D8B030D-6E8A-4147-A177-3AD203B41FA5}">
                      <a16:colId xmlns:a16="http://schemas.microsoft.com/office/drawing/2014/main" val="20001"/>
                    </a:ext>
                  </a:extLst>
                </a:gridCol>
                <a:gridCol w="1547700">
                  <a:extLst>
                    <a:ext uri="{9D8B030D-6E8A-4147-A177-3AD203B41FA5}">
                      <a16:colId xmlns:a16="http://schemas.microsoft.com/office/drawing/2014/main" val="20002"/>
                    </a:ext>
                  </a:extLst>
                </a:gridCol>
              </a:tblGrid>
              <a:tr h="547033">
                <a:tc>
                  <a:txBody>
                    <a:bodyPr/>
                    <a:lstStyle/>
                    <a:p>
                      <a:pPr marL="0" marR="0" lvl="0" indent="0" algn="l" rtl="0">
                        <a:lnSpc>
                          <a:spcPct val="100000"/>
                        </a:lnSpc>
                        <a:spcBef>
                          <a:spcPts val="0"/>
                        </a:spcBef>
                        <a:spcAft>
                          <a:spcPts val="0"/>
                        </a:spcAft>
                        <a:buClr>
                          <a:srgbClr val="000000"/>
                        </a:buClr>
                        <a:buSzPts val="1000"/>
                        <a:buFont typeface="Arial"/>
                        <a:buNone/>
                      </a:pPr>
                      <a:endParaRPr sz="1200" u="none" strike="noStrike" cap="none" dirty="0"/>
                    </a:p>
                  </a:txBody>
                  <a:tcPr marL="121933" marR="121933" marT="60967" marB="60967">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200" u="none" strike="noStrike" cap="none" dirty="0"/>
                        <a:t>R-GemOx</a:t>
                      </a:r>
                      <a:r>
                        <a:rPr lang="en" sz="1200" u="none" strike="noStrike" cap="none" dirty="0"/>
                        <a:t/>
                      </a:r>
                      <a:br>
                        <a:rPr lang="en" sz="1200" u="none" strike="noStrike" cap="none" dirty="0"/>
                      </a:br>
                      <a:r>
                        <a:rPr lang="tr-TR" sz="1200" u="none" strike="noStrike" cap="none" dirty="0"/>
                        <a:t>(n=91)</a:t>
                      </a:r>
                    </a:p>
                  </a:txBody>
                  <a:tcPr marL="121933" marR="121933" marT="60967" marB="60967">
                    <a:lnL w="12700" cap="flat" cmpd="sng">
                      <a:solidFill>
                        <a:srgbClr val="0B41CD"/>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200" u="none" strike="noStrike" cap="none" dirty="0"/>
                        <a:t>Glofit-GemOx</a:t>
                      </a:r>
                      <a:r>
                        <a:rPr lang="en" sz="1200" u="none" strike="noStrike" cap="none"/>
                        <a:t/>
                      </a:r>
                      <a:br>
                        <a:rPr lang="en" sz="1200" u="none" strike="noStrike" cap="none"/>
                      </a:br>
                      <a:r>
                        <a:rPr lang="tr-TR" sz="1200" u="none" strike="noStrike" cap="none" dirty="0"/>
                        <a:t>(n=183)</a:t>
                      </a:r>
                    </a:p>
                  </a:txBody>
                  <a:tcPr marL="121933" marR="121933" marT="60967" marB="60967">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rgbClr val="0B41CD"/>
                      </a:solidFill>
                      <a:prstDash val="solid"/>
                      <a:round/>
                      <a:headEnd type="none" w="sm" len="sm"/>
                      <a:tailEnd type="none" w="sm" len="sm"/>
                    </a:lnB>
                    <a:solidFill>
                      <a:srgbClr val="009964"/>
                    </a:solidFill>
                  </a:tcPr>
                </a:tc>
                <a:extLst>
                  <a:ext uri="{0D108BD9-81ED-4DB2-BD59-A6C34878D82A}">
                    <a16:rowId xmlns:a16="http://schemas.microsoft.com/office/drawing/2014/main" val="10000"/>
                  </a:ext>
                </a:extLst>
              </a:tr>
              <a:tr h="358433">
                <a:tc gridSpan="3">
                  <a:txBody>
                    <a:bodyPr/>
                    <a:lstStyle/>
                    <a:p>
                      <a:pPr marL="0" marR="0" lvl="0" indent="0" algn="l" rtl="0">
                        <a:lnSpc>
                          <a:spcPct val="100000"/>
                        </a:lnSpc>
                        <a:spcBef>
                          <a:spcPts val="0"/>
                        </a:spcBef>
                        <a:spcAft>
                          <a:spcPts val="0"/>
                        </a:spcAft>
                        <a:buClr>
                          <a:srgbClr val="000000"/>
                        </a:buClr>
                        <a:buSzPts val="1000"/>
                        <a:buFont typeface="Arial"/>
                        <a:buNone/>
                      </a:pPr>
                      <a:r>
                        <a:rPr lang="tr-TR" sz="1200" b="1" u="none" strike="noStrike" cap="none" dirty="0">
                          <a:solidFill>
                            <a:srgbClr val="000000"/>
                          </a:solidFill>
                        </a:rPr>
                        <a:t>Primer analiz </a:t>
                      </a:r>
                      <a:r>
                        <a:rPr lang="tr-TR" sz="1200" b="0" u="none" strike="noStrike" cap="none" dirty="0">
                          <a:solidFill>
                            <a:srgbClr val="000000"/>
                          </a:solidFill>
                        </a:rPr>
                        <a:t>(medyan takip süresi: </a:t>
                      </a:r>
                      <a:r>
                        <a:rPr lang="tr-TR" sz="1200" b="1" u="none" strike="noStrike" cap="none" dirty="0">
                          <a:solidFill>
                            <a:srgbClr val="000000"/>
                          </a:solidFill>
                        </a:rPr>
                        <a:t>11.3 ay</a:t>
                      </a:r>
                      <a:r>
                        <a:rPr lang="tr-TR" sz="1200" b="0" u="none" strike="noStrike" cap="none" dirty="0">
                          <a:solidFill>
                            <a:srgbClr val="000000"/>
                          </a:solidFill>
                        </a:rPr>
                        <a:t>)</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537667">
                <a:tc>
                  <a:txBody>
                    <a:bodyPr/>
                    <a:lstStyle/>
                    <a:p>
                      <a:pPr marL="0" marR="0" lvl="0" indent="0" algn="l"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OS, medyan </a:t>
                      </a:r>
                    </a:p>
                    <a:p>
                      <a:pPr marL="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(%95 GA);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9 (7,3–14,4)</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NE (13,8–NE)</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6033">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HR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0,59</a:t>
                      </a:r>
                      <a:r>
                        <a:rPr lang="tr-TR" sz="1100" u="none" strike="noStrike" cap="none" dirty="0">
                          <a:solidFill>
                            <a:srgbClr val="000000"/>
                          </a:solidFill>
                        </a:rPr>
                        <a:t> (0,40–0,89)</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3"/>
                  </a:ext>
                </a:extLst>
              </a:tr>
              <a:tr h="336033">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p değeri*</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0,011</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4"/>
                  </a:ext>
                </a:extLst>
              </a:tr>
              <a:tr h="358433">
                <a:tc gridSpan="3">
                  <a:txBody>
                    <a:bodyPr/>
                    <a:lstStyle/>
                    <a:p>
                      <a:pPr marL="0" marR="0" lvl="0" indent="0" algn="l" rtl="0">
                        <a:lnSpc>
                          <a:spcPct val="100000"/>
                        </a:lnSpc>
                        <a:spcBef>
                          <a:spcPts val="0"/>
                        </a:spcBef>
                        <a:spcAft>
                          <a:spcPts val="0"/>
                        </a:spcAft>
                        <a:buClr>
                          <a:srgbClr val="000000"/>
                        </a:buClr>
                        <a:buSzPts val="1000"/>
                        <a:buFont typeface="Arial"/>
                        <a:buNone/>
                      </a:pPr>
                      <a:r>
                        <a:rPr lang="tr-TR" sz="1200" b="1" u="none" strike="noStrike" cap="none" dirty="0">
                          <a:solidFill>
                            <a:srgbClr val="000000"/>
                          </a:solidFill>
                        </a:rPr>
                        <a:t>Güncellenmiş analiz </a:t>
                      </a:r>
                      <a:r>
                        <a:rPr lang="tr-TR" sz="1200" b="0" u="none" strike="noStrike" cap="none" dirty="0">
                          <a:solidFill>
                            <a:srgbClr val="000000"/>
                          </a:solidFill>
                        </a:rPr>
                        <a:t>(medyan takip süresi: </a:t>
                      </a:r>
                      <a:r>
                        <a:rPr lang="tr-TR" sz="1200" b="1" u="none" strike="noStrike" cap="none" dirty="0">
                          <a:solidFill>
                            <a:srgbClr val="000000"/>
                          </a:solidFill>
                        </a:rPr>
                        <a:t>20.7 ay</a:t>
                      </a:r>
                      <a:r>
                        <a:rPr lang="tr-TR" sz="1200" b="0" u="none" strike="noStrike" cap="none" dirty="0">
                          <a:solidFill>
                            <a:srgbClr val="000000"/>
                          </a:solidFill>
                        </a:rPr>
                        <a:t>)</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537667">
                <a:tc>
                  <a:txBody>
                    <a:bodyPr/>
                    <a:lstStyle/>
                    <a:p>
                      <a:pPr marL="0" marR="0" lvl="0" indent="0" algn="l"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OS, medyan </a:t>
                      </a:r>
                    </a:p>
                    <a:p>
                      <a:pPr marL="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(%95 GA);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12,9 </a:t>
                      </a:r>
                      <a:r>
                        <a:rPr lang="tr-TR" sz="1100" u="none" strike="noStrike" cap="none" dirty="0">
                          <a:solidFill>
                            <a:srgbClr val="000000"/>
                          </a:solidFill>
                        </a:rPr>
                        <a:t>(7,9–18,5)</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25,5</a:t>
                      </a:r>
                      <a:r>
                        <a:rPr lang="tr-TR" sz="1100" u="none" strike="noStrike" cap="none" dirty="0">
                          <a:solidFill>
                            <a:srgbClr val="000000"/>
                          </a:solidFill>
                        </a:rPr>
                        <a:t> (18,3–NE)</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36033">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HR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0,62</a:t>
                      </a:r>
                      <a:r>
                        <a:rPr lang="tr-TR" sz="1100" u="none" strike="noStrike" cap="none" dirty="0">
                          <a:solidFill>
                            <a:srgbClr val="000000"/>
                          </a:solidFill>
                        </a:rPr>
                        <a:t> (0,43–0,88)</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7"/>
                  </a:ext>
                </a:extLst>
              </a:tr>
              <a:tr h="336033">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p değeri*</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0,006</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8"/>
                  </a:ext>
                </a:extLst>
              </a:tr>
              <a:tr h="336033">
                <a:tc>
                  <a:txBody>
                    <a:bodyPr/>
                    <a:lstStyle/>
                    <a:p>
                      <a:pPr marL="0" marR="0" lvl="0" indent="0" algn="l" rtl="0">
                        <a:lnSpc>
                          <a:spcPct val="100000"/>
                        </a:lnSpc>
                        <a:spcBef>
                          <a:spcPts val="0"/>
                        </a:spcBef>
                        <a:spcAft>
                          <a:spcPts val="0"/>
                        </a:spcAft>
                        <a:buClr>
                          <a:srgbClr val="000000"/>
                        </a:buClr>
                        <a:buSzPts val="850"/>
                        <a:buFont typeface="Arial"/>
                        <a:buNone/>
                      </a:pPr>
                      <a:r>
                        <a:rPr lang="tr-TR" sz="1100" b="1" u="none" strike="noStrike" cap="none" dirty="0">
                          <a:solidFill>
                            <a:srgbClr val="000000"/>
                          </a:solidFill>
                        </a:rPr>
                        <a:t>24 aylık OS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%33,5 (22,2–44,9)</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rgbClr val="000000"/>
                          </a:solidFill>
                        </a:rPr>
                        <a:t>%52,8 (44,8–60,7)</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7348" name="Google Shape;7348;p157"/>
          <p:cNvSpPr txBox="1"/>
          <p:nvPr/>
        </p:nvSpPr>
        <p:spPr>
          <a:xfrm>
            <a:off x="3352484" y="4613166"/>
            <a:ext cx="1424000" cy="328177"/>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b="1" dirty="0">
                <a:solidFill>
                  <a:srgbClr val="000000"/>
                </a:solidFill>
                <a:latin typeface="Arial"/>
                <a:ea typeface="Arial"/>
                <a:cs typeface="Arial"/>
                <a:sym typeface="Arial"/>
              </a:rPr>
              <a:t>Süre (ay)</a:t>
            </a:r>
          </a:p>
        </p:txBody>
      </p:sp>
      <p:sp>
        <p:nvSpPr>
          <p:cNvPr id="7349" name="Google Shape;7349;p157"/>
          <p:cNvSpPr/>
          <p:nvPr/>
        </p:nvSpPr>
        <p:spPr>
          <a:xfrm>
            <a:off x="1582922" y="1652653"/>
            <a:ext cx="4920188" cy="2693235"/>
          </a:xfrm>
          <a:custGeom>
            <a:avLst/>
            <a:gdLst/>
            <a:ahLst/>
            <a:cxnLst/>
            <a:rect l="l" t="t" r="r" b="b"/>
            <a:pathLst>
              <a:path w="3690141" h="2019926" extrusionOk="0">
                <a:moveTo>
                  <a:pt x="3690142" y="2019926"/>
                </a:moveTo>
                <a:lnTo>
                  <a:pt x="0" y="2019926"/>
                </a:lnTo>
                <a:lnTo>
                  <a:pt x="0"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50" name="Google Shape;7350;p157"/>
          <p:cNvSpPr txBox="1"/>
          <p:nvPr/>
        </p:nvSpPr>
        <p:spPr>
          <a:xfrm>
            <a:off x="436171" y="4643924"/>
            <a:ext cx="2267388"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00000"/>
                </a:solidFill>
                <a:latin typeface="Arial"/>
                <a:ea typeface="Arial"/>
                <a:cs typeface="Arial"/>
                <a:sym typeface="Arial"/>
              </a:rPr>
              <a:t>Risk altındaki hasta sayısı</a:t>
            </a:r>
          </a:p>
        </p:txBody>
      </p:sp>
      <p:sp>
        <p:nvSpPr>
          <p:cNvPr id="7351" name="Google Shape;7351;p157"/>
          <p:cNvSpPr txBox="1"/>
          <p:nvPr/>
        </p:nvSpPr>
        <p:spPr>
          <a:xfrm>
            <a:off x="436172" y="5152124"/>
            <a:ext cx="9388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B41CD"/>
                </a:solidFill>
                <a:latin typeface="Arial"/>
                <a:ea typeface="Arial"/>
                <a:cs typeface="Arial"/>
                <a:sym typeface="Arial"/>
              </a:rPr>
              <a:t>R-GemOx</a:t>
            </a:r>
          </a:p>
        </p:txBody>
      </p:sp>
      <p:sp>
        <p:nvSpPr>
          <p:cNvPr id="7352" name="Google Shape;7352;p157"/>
          <p:cNvSpPr txBox="1"/>
          <p:nvPr/>
        </p:nvSpPr>
        <p:spPr>
          <a:xfrm>
            <a:off x="435648" y="4899427"/>
            <a:ext cx="11868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09964"/>
                </a:solidFill>
                <a:latin typeface="Arial"/>
                <a:ea typeface="Arial"/>
                <a:cs typeface="Arial"/>
                <a:sym typeface="Arial"/>
              </a:rPr>
              <a:t>Glofit-GemOx</a:t>
            </a:r>
          </a:p>
        </p:txBody>
      </p:sp>
      <p:sp>
        <p:nvSpPr>
          <p:cNvPr id="7353" name="Google Shape;7353;p157"/>
          <p:cNvSpPr txBox="1"/>
          <p:nvPr/>
        </p:nvSpPr>
        <p:spPr>
          <a:xfrm>
            <a:off x="4863879" y="1869434"/>
            <a:ext cx="1560800"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R-GemOx (n=91)</a:t>
            </a:r>
          </a:p>
        </p:txBody>
      </p:sp>
      <p:sp>
        <p:nvSpPr>
          <p:cNvPr id="7354" name="Google Shape;7354;p157"/>
          <p:cNvSpPr txBox="1"/>
          <p:nvPr/>
        </p:nvSpPr>
        <p:spPr>
          <a:xfrm>
            <a:off x="4858299" y="1642191"/>
            <a:ext cx="1928400"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Glofit-GemOx (n=183)</a:t>
            </a:r>
          </a:p>
        </p:txBody>
      </p:sp>
      <p:sp>
        <p:nvSpPr>
          <p:cNvPr id="7355" name="Google Shape;7355;p157"/>
          <p:cNvSpPr txBox="1"/>
          <p:nvPr/>
        </p:nvSpPr>
        <p:spPr>
          <a:xfrm>
            <a:off x="4864724" y="2063010"/>
            <a:ext cx="1376313"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Sansürlenmiş</a:t>
            </a:r>
          </a:p>
        </p:txBody>
      </p:sp>
      <p:grpSp>
        <p:nvGrpSpPr>
          <p:cNvPr id="7356" name="Google Shape;7356;p157"/>
          <p:cNvGrpSpPr/>
          <p:nvPr/>
        </p:nvGrpSpPr>
        <p:grpSpPr>
          <a:xfrm>
            <a:off x="1532197" y="1711568"/>
            <a:ext cx="50723" cy="2592237"/>
            <a:chOff x="5072510" y="2436811"/>
            <a:chExt cx="38042" cy="1944178"/>
          </a:xfrm>
        </p:grpSpPr>
        <p:sp>
          <p:nvSpPr>
            <p:cNvPr id="7357" name="Google Shape;7357;p157"/>
            <p:cNvSpPr/>
            <p:nvPr/>
          </p:nvSpPr>
          <p:spPr>
            <a:xfrm>
              <a:off x="5072510" y="2436811"/>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58" name="Google Shape;7358;p157"/>
            <p:cNvSpPr/>
            <p:nvPr/>
          </p:nvSpPr>
          <p:spPr>
            <a:xfrm>
              <a:off x="5072510" y="2821859"/>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59" name="Google Shape;7359;p157"/>
            <p:cNvSpPr/>
            <p:nvPr/>
          </p:nvSpPr>
          <p:spPr>
            <a:xfrm>
              <a:off x="5072510" y="3206907"/>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60" name="Google Shape;7360;p157"/>
            <p:cNvSpPr/>
            <p:nvPr/>
          </p:nvSpPr>
          <p:spPr>
            <a:xfrm>
              <a:off x="5072510" y="3598268"/>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61" name="Google Shape;7361;p157"/>
            <p:cNvSpPr/>
            <p:nvPr/>
          </p:nvSpPr>
          <p:spPr>
            <a:xfrm>
              <a:off x="5072510" y="3983316"/>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362" name="Google Shape;7362;p157"/>
            <p:cNvSpPr/>
            <p:nvPr/>
          </p:nvSpPr>
          <p:spPr>
            <a:xfrm>
              <a:off x="5072510" y="4368365"/>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grpSp>
        <p:nvGrpSpPr>
          <p:cNvPr id="7363" name="Google Shape;7363;p157"/>
          <p:cNvGrpSpPr/>
          <p:nvPr/>
        </p:nvGrpSpPr>
        <p:grpSpPr>
          <a:xfrm>
            <a:off x="1084295" y="1544057"/>
            <a:ext cx="528400" cy="2903583"/>
            <a:chOff x="4736583" y="2311177"/>
            <a:chExt cx="396300" cy="2177687"/>
          </a:xfrm>
        </p:grpSpPr>
        <p:sp>
          <p:nvSpPr>
            <p:cNvPr id="7364" name="Google Shape;7364;p157"/>
            <p:cNvSpPr txBox="1"/>
            <p:nvPr/>
          </p:nvSpPr>
          <p:spPr>
            <a:xfrm>
              <a:off x="4869859" y="4242731"/>
              <a:ext cx="2553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0</a:t>
              </a:r>
            </a:p>
          </p:txBody>
        </p:sp>
        <p:sp>
          <p:nvSpPr>
            <p:cNvPr id="7365" name="Google Shape;7365;p157"/>
            <p:cNvSpPr txBox="1"/>
            <p:nvPr/>
          </p:nvSpPr>
          <p:spPr>
            <a:xfrm>
              <a:off x="4802523" y="2697488"/>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80</a:t>
              </a:r>
            </a:p>
          </p:txBody>
        </p:sp>
        <p:sp>
          <p:nvSpPr>
            <p:cNvPr id="7366" name="Google Shape;7366;p157"/>
            <p:cNvSpPr txBox="1"/>
            <p:nvPr/>
          </p:nvSpPr>
          <p:spPr>
            <a:xfrm>
              <a:off x="4802523" y="3083799"/>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60</a:t>
              </a:r>
            </a:p>
          </p:txBody>
        </p:sp>
        <p:sp>
          <p:nvSpPr>
            <p:cNvPr id="7367" name="Google Shape;7367;p157"/>
            <p:cNvSpPr txBox="1"/>
            <p:nvPr/>
          </p:nvSpPr>
          <p:spPr>
            <a:xfrm>
              <a:off x="4802523" y="3470110"/>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40</a:t>
              </a:r>
            </a:p>
          </p:txBody>
        </p:sp>
        <p:sp>
          <p:nvSpPr>
            <p:cNvPr id="7368" name="Google Shape;7368;p157"/>
            <p:cNvSpPr txBox="1"/>
            <p:nvPr/>
          </p:nvSpPr>
          <p:spPr>
            <a:xfrm>
              <a:off x="4802523" y="3856421"/>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20</a:t>
              </a:r>
            </a:p>
          </p:txBody>
        </p:sp>
        <p:sp>
          <p:nvSpPr>
            <p:cNvPr id="7369" name="Google Shape;7369;p157"/>
            <p:cNvSpPr txBox="1"/>
            <p:nvPr/>
          </p:nvSpPr>
          <p:spPr>
            <a:xfrm>
              <a:off x="4736583" y="2311177"/>
              <a:ext cx="3963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100</a:t>
              </a:r>
            </a:p>
          </p:txBody>
        </p:sp>
      </p:grpSp>
      <p:grpSp>
        <p:nvGrpSpPr>
          <p:cNvPr id="7370" name="Google Shape;7370;p157"/>
          <p:cNvGrpSpPr/>
          <p:nvPr/>
        </p:nvGrpSpPr>
        <p:grpSpPr>
          <a:xfrm>
            <a:off x="1557715" y="4360014"/>
            <a:ext cx="5121599" cy="328178"/>
            <a:chOff x="5091648" y="4423136"/>
            <a:chExt cx="3841199" cy="246133"/>
          </a:xfrm>
        </p:grpSpPr>
        <p:sp>
          <p:nvSpPr>
            <p:cNvPr id="7371" name="Google Shape;7371;p157"/>
            <p:cNvSpPr txBox="1"/>
            <p:nvPr/>
          </p:nvSpPr>
          <p:spPr>
            <a:xfrm>
              <a:off x="8311074"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33</a:t>
              </a:r>
            </a:p>
          </p:txBody>
        </p:sp>
        <p:sp>
          <p:nvSpPr>
            <p:cNvPr id="7372" name="Google Shape;7372;p157"/>
            <p:cNvSpPr txBox="1"/>
            <p:nvPr/>
          </p:nvSpPr>
          <p:spPr>
            <a:xfrm>
              <a:off x="8607047"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36</a:t>
              </a:r>
            </a:p>
          </p:txBody>
        </p:sp>
        <p:sp>
          <p:nvSpPr>
            <p:cNvPr id="7373" name="Google Shape;7373;p157"/>
            <p:cNvSpPr txBox="1"/>
            <p:nvPr/>
          </p:nvSpPr>
          <p:spPr>
            <a:xfrm>
              <a:off x="8015229"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30</a:t>
              </a:r>
            </a:p>
          </p:txBody>
        </p:sp>
        <p:sp>
          <p:nvSpPr>
            <p:cNvPr id="7374" name="Google Shape;7374;p157"/>
            <p:cNvSpPr txBox="1"/>
            <p:nvPr/>
          </p:nvSpPr>
          <p:spPr>
            <a:xfrm>
              <a:off x="7719384"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27</a:t>
              </a:r>
            </a:p>
          </p:txBody>
        </p:sp>
        <p:sp>
          <p:nvSpPr>
            <p:cNvPr id="7375" name="Google Shape;7375;p157"/>
            <p:cNvSpPr txBox="1"/>
            <p:nvPr/>
          </p:nvSpPr>
          <p:spPr>
            <a:xfrm>
              <a:off x="7423411"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24</a:t>
              </a:r>
            </a:p>
          </p:txBody>
        </p:sp>
        <p:sp>
          <p:nvSpPr>
            <p:cNvPr id="7376" name="Google Shape;7376;p157"/>
            <p:cNvSpPr txBox="1"/>
            <p:nvPr/>
          </p:nvSpPr>
          <p:spPr>
            <a:xfrm>
              <a:off x="7127566"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21</a:t>
              </a:r>
            </a:p>
          </p:txBody>
        </p:sp>
        <p:sp>
          <p:nvSpPr>
            <p:cNvPr id="7377" name="Google Shape;7377;p157"/>
            <p:cNvSpPr txBox="1"/>
            <p:nvPr/>
          </p:nvSpPr>
          <p:spPr>
            <a:xfrm>
              <a:off x="6831721"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18</a:t>
              </a:r>
            </a:p>
          </p:txBody>
        </p:sp>
        <p:sp>
          <p:nvSpPr>
            <p:cNvPr id="7378" name="Google Shape;7378;p157"/>
            <p:cNvSpPr txBox="1"/>
            <p:nvPr/>
          </p:nvSpPr>
          <p:spPr>
            <a:xfrm>
              <a:off x="6535749"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15</a:t>
              </a:r>
            </a:p>
          </p:txBody>
        </p:sp>
        <p:sp>
          <p:nvSpPr>
            <p:cNvPr id="7379" name="Google Shape;7379;p157"/>
            <p:cNvSpPr txBox="1"/>
            <p:nvPr/>
          </p:nvSpPr>
          <p:spPr>
            <a:xfrm>
              <a:off x="6239903"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12</a:t>
              </a:r>
            </a:p>
          </p:txBody>
        </p:sp>
        <p:sp>
          <p:nvSpPr>
            <p:cNvPr id="7380" name="Google Shape;7380;p157"/>
            <p:cNvSpPr txBox="1"/>
            <p:nvPr/>
          </p:nvSpPr>
          <p:spPr>
            <a:xfrm>
              <a:off x="5979311"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9</a:t>
              </a:r>
            </a:p>
          </p:txBody>
        </p:sp>
        <p:sp>
          <p:nvSpPr>
            <p:cNvPr id="7381" name="Google Shape;7381;p157"/>
            <p:cNvSpPr txBox="1"/>
            <p:nvPr/>
          </p:nvSpPr>
          <p:spPr>
            <a:xfrm>
              <a:off x="5683339"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6</a:t>
              </a:r>
            </a:p>
          </p:txBody>
        </p:sp>
        <p:sp>
          <p:nvSpPr>
            <p:cNvPr id="7382" name="Google Shape;7382;p157"/>
            <p:cNvSpPr txBox="1"/>
            <p:nvPr/>
          </p:nvSpPr>
          <p:spPr>
            <a:xfrm>
              <a:off x="5387493"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a:t>
              </a:r>
            </a:p>
          </p:txBody>
        </p:sp>
        <p:sp>
          <p:nvSpPr>
            <p:cNvPr id="7383" name="Google Shape;7383;p157"/>
            <p:cNvSpPr txBox="1"/>
            <p:nvPr/>
          </p:nvSpPr>
          <p:spPr>
            <a:xfrm>
              <a:off x="5091648"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0</a:t>
              </a:r>
            </a:p>
          </p:txBody>
        </p:sp>
      </p:grpSp>
      <p:grpSp>
        <p:nvGrpSpPr>
          <p:cNvPr id="7384" name="Google Shape;7384;p157"/>
          <p:cNvGrpSpPr/>
          <p:nvPr/>
        </p:nvGrpSpPr>
        <p:grpSpPr>
          <a:xfrm>
            <a:off x="1520010" y="5160218"/>
            <a:ext cx="5173237" cy="307721"/>
            <a:chOff x="5063369" y="5023307"/>
            <a:chExt cx="3879928" cy="230791"/>
          </a:xfrm>
        </p:grpSpPr>
        <p:sp>
          <p:nvSpPr>
            <p:cNvPr id="7385" name="Google Shape;7385;p157"/>
            <p:cNvSpPr txBox="1"/>
            <p:nvPr/>
          </p:nvSpPr>
          <p:spPr>
            <a:xfrm>
              <a:off x="8349878" y="5023307"/>
              <a:ext cx="2487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386" name="Google Shape;7386;p157"/>
            <p:cNvSpPr txBox="1"/>
            <p:nvPr/>
          </p:nvSpPr>
          <p:spPr>
            <a:xfrm>
              <a:off x="8598297" y="5023307"/>
              <a:ext cx="3450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387" name="Google Shape;7387;p157"/>
            <p:cNvSpPr txBox="1"/>
            <p:nvPr/>
          </p:nvSpPr>
          <p:spPr>
            <a:xfrm>
              <a:off x="8054033" y="5023307"/>
              <a:ext cx="2487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3</a:t>
              </a:r>
            </a:p>
          </p:txBody>
        </p:sp>
        <p:sp>
          <p:nvSpPr>
            <p:cNvPr id="7388" name="Google Shape;7388;p157"/>
            <p:cNvSpPr txBox="1"/>
            <p:nvPr/>
          </p:nvSpPr>
          <p:spPr>
            <a:xfrm>
              <a:off x="7758187" y="5023307"/>
              <a:ext cx="2487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8</a:t>
              </a:r>
            </a:p>
          </p:txBody>
        </p:sp>
        <p:sp>
          <p:nvSpPr>
            <p:cNvPr id="7389" name="Google Shape;7389;p157"/>
            <p:cNvSpPr txBox="1"/>
            <p:nvPr/>
          </p:nvSpPr>
          <p:spPr>
            <a:xfrm>
              <a:off x="7430513"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10</a:t>
              </a:r>
            </a:p>
          </p:txBody>
        </p:sp>
        <p:sp>
          <p:nvSpPr>
            <p:cNvPr id="7390" name="Google Shape;7390;p157"/>
            <p:cNvSpPr txBox="1"/>
            <p:nvPr/>
          </p:nvSpPr>
          <p:spPr>
            <a:xfrm>
              <a:off x="7134667"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14</a:t>
              </a:r>
            </a:p>
          </p:txBody>
        </p:sp>
        <p:sp>
          <p:nvSpPr>
            <p:cNvPr id="7391" name="Google Shape;7391;p157"/>
            <p:cNvSpPr txBox="1"/>
            <p:nvPr/>
          </p:nvSpPr>
          <p:spPr>
            <a:xfrm>
              <a:off x="6838695"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23</a:t>
              </a:r>
            </a:p>
          </p:txBody>
        </p:sp>
        <p:sp>
          <p:nvSpPr>
            <p:cNvPr id="7392" name="Google Shape;7392;p157"/>
            <p:cNvSpPr txBox="1"/>
            <p:nvPr/>
          </p:nvSpPr>
          <p:spPr>
            <a:xfrm>
              <a:off x="6542850"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29</a:t>
              </a:r>
            </a:p>
          </p:txBody>
        </p:sp>
        <p:sp>
          <p:nvSpPr>
            <p:cNvPr id="7393" name="Google Shape;7393;p157"/>
            <p:cNvSpPr txBox="1"/>
            <p:nvPr/>
          </p:nvSpPr>
          <p:spPr>
            <a:xfrm>
              <a:off x="6247004"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40</a:t>
              </a:r>
            </a:p>
          </p:txBody>
        </p:sp>
        <p:sp>
          <p:nvSpPr>
            <p:cNvPr id="7394" name="Google Shape;7394;p157"/>
            <p:cNvSpPr txBox="1"/>
            <p:nvPr/>
          </p:nvSpPr>
          <p:spPr>
            <a:xfrm>
              <a:off x="5951032"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46</a:t>
              </a:r>
            </a:p>
          </p:txBody>
        </p:sp>
        <p:sp>
          <p:nvSpPr>
            <p:cNvPr id="7395" name="Google Shape;7395;p157"/>
            <p:cNvSpPr txBox="1"/>
            <p:nvPr/>
          </p:nvSpPr>
          <p:spPr>
            <a:xfrm>
              <a:off x="5655187"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55</a:t>
              </a:r>
            </a:p>
          </p:txBody>
        </p:sp>
        <p:sp>
          <p:nvSpPr>
            <p:cNvPr id="7396" name="Google Shape;7396;p157"/>
            <p:cNvSpPr txBox="1"/>
            <p:nvPr/>
          </p:nvSpPr>
          <p:spPr>
            <a:xfrm>
              <a:off x="5359342"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68</a:t>
              </a:r>
            </a:p>
          </p:txBody>
        </p:sp>
        <p:sp>
          <p:nvSpPr>
            <p:cNvPr id="7397" name="Google Shape;7397;p157"/>
            <p:cNvSpPr txBox="1"/>
            <p:nvPr/>
          </p:nvSpPr>
          <p:spPr>
            <a:xfrm>
              <a:off x="5063369" y="502330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91</a:t>
              </a:r>
            </a:p>
          </p:txBody>
        </p:sp>
      </p:grpSp>
      <p:grpSp>
        <p:nvGrpSpPr>
          <p:cNvPr id="7398" name="Google Shape;7398;p157"/>
          <p:cNvGrpSpPr/>
          <p:nvPr/>
        </p:nvGrpSpPr>
        <p:grpSpPr>
          <a:xfrm>
            <a:off x="1726639" y="4345889"/>
            <a:ext cx="4751108" cy="50497"/>
            <a:chOff x="5218341" y="4412551"/>
            <a:chExt cx="3563331" cy="37873"/>
          </a:xfrm>
        </p:grpSpPr>
        <p:sp>
          <p:nvSpPr>
            <p:cNvPr id="7399" name="Google Shape;7399;p157"/>
            <p:cNvSpPr/>
            <p:nvPr/>
          </p:nvSpPr>
          <p:spPr>
            <a:xfrm>
              <a:off x="8473020"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0" name="Google Shape;7400;p157"/>
            <p:cNvSpPr/>
            <p:nvPr/>
          </p:nvSpPr>
          <p:spPr>
            <a:xfrm>
              <a:off x="8768992"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1" name="Google Shape;7401;p157"/>
            <p:cNvSpPr/>
            <p:nvPr/>
          </p:nvSpPr>
          <p:spPr>
            <a:xfrm>
              <a:off x="8177175"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2" name="Google Shape;7402;p157"/>
            <p:cNvSpPr/>
            <p:nvPr/>
          </p:nvSpPr>
          <p:spPr>
            <a:xfrm>
              <a:off x="7881329"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3" name="Google Shape;7403;p157"/>
            <p:cNvSpPr/>
            <p:nvPr/>
          </p:nvSpPr>
          <p:spPr>
            <a:xfrm>
              <a:off x="7585357"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4" name="Google Shape;7404;p157"/>
            <p:cNvSpPr/>
            <p:nvPr/>
          </p:nvSpPr>
          <p:spPr>
            <a:xfrm>
              <a:off x="7289512"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5" name="Google Shape;7405;p157"/>
            <p:cNvSpPr/>
            <p:nvPr/>
          </p:nvSpPr>
          <p:spPr>
            <a:xfrm>
              <a:off x="6993667"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6" name="Google Shape;7406;p157"/>
            <p:cNvSpPr/>
            <p:nvPr/>
          </p:nvSpPr>
          <p:spPr>
            <a:xfrm>
              <a:off x="6697694"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7" name="Google Shape;7407;p157"/>
            <p:cNvSpPr/>
            <p:nvPr/>
          </p:nvSpPr>
          <p:spPr>
            <a:xfrm>
              <a:off x="6401849"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8" name="Google Shape;7408;p157"/>
            <p:cNvSpPr/>
            <p:nvPr/>
          </p:nvSpPr>
          <p:spPr>
            <a:xfrm>
              <a:off x="6106004"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09" name="Google Shape;7409;p157"/>
            <p:cNvSpPr/>
            <p:nvPr/>
          </p:nvSpPr>
          <p:spPr>
            <a:xfrm>
              <a:off x="5810031"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0" name="Google Shape;7410;p157"/>
            <p:cNvSpPr/>
            <p:nvPr/>
          </p:nvSpPr>
          <p:spPr>
            <a:xfrm>
              <a:off x="5514186"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1" name="Google Shape;7411;p157"/>
            <p:cNvSpPr/>
            <p:nvPr/>
          </p:nvSpPr>
          <p:spPr>
            <a:xfrm>
              <a:off x="5218341" y="4412551"/>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sp>
        <p:nvSpPr>
          <p:cNvPr id="7412" name="Google Shape;7412;p157"/>
          <p:cNvSpPr/>
          <p:nvPr/>
        </p:nvSpPr>
        <p:spPr>
          <a:xfrm>
            <a:off x="4550253" y="2022972"/>
            <a:ext cx="338156" cy="16832"/>
          </a:xfrm>
          <a:custGeom>
            <a:avLst/>
            <a:gdLst/>
            <a:ahLst/>
            <a:cxnLst/>
            <a:rect l="l" t="t" r="r" b="b"/>
            <a:pathLst>
              <a:path w="253617" h="12624" extrusionOk="0">
                <a:moveTo>
                  <a:pt x="0" y="0"/>
                </a:moveTo>
                <a:lnTo>
                  <a:pt x="25361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3" name="Google Shape;7413;p157"/>
          <p:cNvSpPr/>
          <p:nvPr/>
        </p:nvSpPr>
        <p:spPr>
          <a:xfrm>
            <a:off x="4550253" y="1787315"/>
            <a:ext cx="338156" cy="16832"/>
          </a:xfrm>
          <a:custGeom>
            <a:avLst/>
            <a:gdLst/>
            <a:ahLst/>
            <a:cxnLst/>
            <a:rect l="l" t="t" r="r" b="b"/>
            <a:pathLst>
              <a:path w="253617" h="12624" extrusionOk="0">
                <a:moveTo>
                  <a:pt x="0" y="0"/>
                </a:moveTo>
                <a:lnTo>
                  <a:pt x="25361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4" name="Google Shape;7414;p157"/>
          <p:cNvSpPr/>
          <p:nvPr/>
        </p:nvSpPr>
        <p:spPr>
          <a:xfrm>
            <a:off x="4727784" y="2191300"/>
            <a:ext cx="16907" cy="67331"/>
          </a:xfrm>
          <a:custGeom>
            <a:avLst/>
            <a:gdLst/>
            <a:ahLst/>
            <a:cxnLst/>
            <a:rect l="l" t="t" r="r" b="b"/>
            <a:pathLst>
              <a:path w="12680" h="50498" extrusionOk="0">
                <a:moveTo>
                  <a:pt x="0" y="0"/>
                </a:moveTo>
                <a:lnTo>
                  <a:pt x="0" y="50498"/>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5" name="Google Shape;7415;p157"/>
          <p:cNvSpPr/>
          <p:nvPr/>
        </p:nvSpPr>
        <p:spPr>
          <a:xfrm>
            <a:off x="4693969" y="2224965"/>
            <a:ext cx="67631" cy="16832"/>
          </a:xfrm>
          <a:custGeom>
            <a:avLst/>
            <a:gdLst/>
            <a:ahLst/>
            <a:cxnLst/>
            <a:rect l="l" t="t" r="r" b="b"/>
            <a:pathLst>
              <a:path w="50723" h="12624" extrusionOk="0">
                <a:moveTo>
                  <a:pt x="0" y="0"/>
                </a:moveTo>
                <a:lnTo>
                  <a:pt x="50724"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nvGrpSpPr>
          <p:cNvPr id="7416" name="Google Shape;7416;p157"/>
          <p:cNvGrpSpPr/>
          <p:nvPr/>
        </p:nvGrpSpPr>
        <p:grpSpPr>
          <a:xfrm>
            <a:off x="1709731" y="1686319"/>
            <a:ext cx="4556668" cy="1910512"/>
            <a:chOff x="5205660" y="2417874"/>
            <a:chExt cx="3417501" cy="1432884"/>
          </a:xfrm>
        </p:grpSpPr>
        <p:sp>
          <p:nvSpPr>
            <p:cNvPr id="7417" name="Google Shape;7417;p157"/>
            <p:cNvSpPr/>
            <p:nvPr/>
          </p:nvSpPr>
          <p:spPr>
            <a:xfrm>
              <a:off x="5205660" y="2436811"/>
              <a:ext cx="3398480" cy="1395011"/>
            </a:xfrm>
            <a:custGeom>
              <a:avLst/>
              <a:gdLst/>
              <a:ahLst/>
              <a:cxnLst/>
              <a:rect l="l" t="t" r="r" b="b"/>
              <a:pathLst>
                <a:path w="3398480" h="1395011" extrusionOk="0">
                  <a:moveTo>
                    <a:pt x="0" y="0"/>
                  </a:moveTo>
                  <a:lnTo>
                    <a:pt x="76466" y="0"/>
                  </a:lnTo>
                  <a:lnTo>
                    <a:pt x="76466" y="22345"/>
                  </a:lnTo>
                  <a:lnTo>
                    <a:pt x="124653" y="22345"/>
                  </a:lnTo>
                  <a:lnTo>
                    <a:pt x="124653" y="46585"/>
                  </a:lnTo>
                  <a:lnTo>
                    <a:pt x="161047" y="46585"/>
                  </a:lnTo>
                  <a:lnTo>
                    <a:pt x="161047" y="65648"/>
                  </a:lnTo>
                  <a:lnTo>
                    <a:pt x="194018" y="65648"/>
                  </a:lnTo>
                  <a:lnTo>
                    <a:pt x="194018" y="90770"/>
                  </a:lnTo>
                  <a:lnTo>
                    <a:pt x="201373" y="90770"/>
                  </a:lnTo>
                  <a:lnTo>
                    <a:pt x="201373" y="111601"/>
                  </a:lnTo>
                  <a:lnTo>
                    <a:pt x="214814" y="111601"/>
                  </a:lnTo>
                  <a:lnTo>
                    <a:pt x="214814" y="133441"/>
                  </a:lnTo>
                  <a:lnTo>
                    <a:pt x="225086" y="133441"/>
                  </a:lnTo>
                  <a:lnTo>
                    <a:pt x="225086" y="155787"/>
                  </a:lnTo>
                  <a:lnTo>
                    <a:pt x="255647" y="155787"/>
                  </a:lnTo>
                  <a:lnTo>
                    <a:pt x="255647" y="179773"/>
                  </a:lnTo>
                  <a:lnTo>
                    <a:pt x="260719" y="179773"/>
                  </a:lnTo>
                  <a:lnTo>
                    <a:pt x="260719" y="200856"/>
                  </a:lnTo>
                  <a:lnTo>
                    <a:pt x="269215" y="200856"/>
                  </a:lnTo>
                  <a:lnTo>
                    <a:pt x="269215" y="224591"/>
                  </a:lnTo>
                  <a:lnTo>
                    <a:pt x="273907" y="224591"/>
                  </a:lnTo>
                  <a:lnTo>
                    <a:pt x="273907" y="246052"/>
                  </a:lnTo>
                  <a:lnTo>
                    <a:pt x="279867" y="246052"/>
                  </a:lnTo>
                  <a:lnTo>
                    <a:pt x="279867" y="271175"/>
                  </a:lnTo>
                  <a:lnTo>
                    <a:pt x="289125" y="271175"/>
                  </a:lnTo>
                  <a:lnTo>
                    <a:pt x="289125" y="295035"/>
                  </a:lnTo>
                  <a:lnTo>
                    <a:pt x="310175" y="295035"/>
                  </a:lnTo>
                  <a:lnTo>
                    <a:pt x="310175" y="316245"/>
                  </a:lnTo>
                  <a:lnTo>
                    <a:pt x="342257" y="316245"/>
                  </a:lnTo>
                  <a:lnTo>
                    <a:pt x="342257" y="341241"/>
                  </a:lnTo>
                  <a:lnTo>
                    <a:pt x="354685" y="341241"/>
                  </a:lnTo>
                  <a:lnTo>
                    <a:pt x="354685" y="364597"/>
                  </a:lnTo>
                  <a:lnTo>
                    <a:pt x="364703" y="364597"/>
                  </a:lnTo>
                  <a:lnTo>
                    <a:pt x="364703" y="388205"/>
                  </a:lnTo>
                  <a:lnTo>
                    <a:pt x="389684" y="388205"/>
                  </a:lnTo>
                  <a:lnTo>
                    <a:pt x="389684" y="413454"/>
                  </a:lnTo>
                  <a:lnTo>
                    <a:pt x="393235" y="413454"/>
                  </a:lnTo>
                  <a:lnTo>
                    <a:pt x="393235" y="435673"/>
                  </a:lnTo>
                  <a:lnTo>
                    <a:pt x="424937" y="435673"/>
                  </a:lnTo>
                  <a:lnTo>
                    <a:pt x="424937" y="461427"/>
                  </a:lnTo>
                  <a:lnTo>
                    <a:pt x="434194" y="461427"/>
                  </a:lnTo>
                  <a:lnTo>
                    <a:pt x="434194" y="483394"/>
                  </a:lnTo>
                  <a:lnTo>
                    <a:pt x="458414" y="483394"/>
                  </a:lnTo>
                  <a:lnTo>
                    <a:pt x="458414" y="506875"/>
                  </a:lnTo>
                  <a:lnTo>
                    <a:pt x="522580" y="506875"/>
                  </a:lnTo>
                  <a:lnTo>
                    <a:pt x="522580" y="533387"/>
                  </a:lnTo>
                  <a:lnTo>
                    <a:pt x="553014" y="533387"/>
                  </a:lnTo>
                  <a:lnTo>
                    <a:pt x="553014" y="557247"/>
                  </a:lnTo>
                  <a:lnTo>
                    <a:pt x="570767" y="557247"/>
                  </a:lnTo>
                  <a:lnTo>
                    <a:pt x="570767" y="579845"/>
                  </a:lnTo>
                  <a:lnTo>
                    <a:pt x="603104" y="579845"/>
                  </a:lnTo>
                  <a:lnTo>
                    <a:pt x="603104" y="605978"/>
                  </a:lnTo>
                  <a:lnTo>
                    <a:pt x="651798" y="605978"/>
                  </a:lnTo>
                  <a:lnTo>
                    <a:pt x="651798" y="630091"/>
                  </a:lnTo>
                  <a:lnTo>
                    <a:pt x="676146" y="630091"/>
                  </a:lnTo>
                  <a:lnTo>
                    <a:pt x="676146" y="653951"/>
                  </a:lnTo>
                  <a:lnTo>
                    <a:pt x="698591" y="653951"/>
                  </a:lnTo>
                  <a:lnTo>
                    <a:pt x="698591" y="678695"/>
                  </a:lnTo>
                  <a:lnTo>
                    <a:pt x="736887" y="678695"/>
                  </a:lnTo>
                  <a:lnTo>
                    <a:pt x="736887" y="702177"/>
                  </a:lnTo>
                  <a:lnTo>
                    <a:pt x="749822" y="702177"/>
                  </a:lnTo>
                  <a:lnTo>
                    <a:pt x="749822" y="727300"/>
                  </a:lnTo>
                  <a:lnTo>
                    <a:pt x="763010" y="727300"/>
                  </a:lnTo>
                  <a:lnTo>
                    <a:pt x="763010" y="749519"/>
                  </a:lnTo>
                  <a:lnTo>
                    <a:pt x="795219" y="749519"/>
                  </a:lnTo>
                  <a:lnTo>
                    <a:pt x="795219" y="775147"/>
                  </a:lnTo>
                  <a:lnTo>
                    <a:pt x="820201" y="775147"/>
                  </a:lnTo>
                  <a:lnTo>
                    <a:pt x="820201" y="798250"/>
                  </a:lnTo>
                  <a:lnTo>
                    <a:pt x="832374" y="798250"/>
                  </a:lnTo>
                  <a:lnTo>
                    <a:pt x="832374" y="823499"/>
                  </a:lnTo>
                  <a:lnTo>
                    <a:pt x="905670" y="823499"/>
                  </a:lnTo>
                  <a:lnTo>
                    <a:pt x="905670" y="846854"/>
                  </a:lnTo>
                  <a:lnTo>
                    <a:pt x="1028040" y="846854"/>
                  </a:lnTo>
                  <a:lnTo>
                    <a:pt x="1028040" y="873113"/>
                  </a:lnTo>
                  <a:lnTo>
                    <a:pt x="1086499" y="873113"/>
                  </a:lnTo>
                  <a:lnTo>
                    <a:pt x="1086499" y="896090"/>
                  </a:lnTo>
                  <a:lnTo>
                    <a:pt x="1113763" y="896090"/>
                  </a:lnTo>
                  <a:lnTo>
                    <a:pt x="1113763" y="920455"/>
                  </a:lnTo>
                  <a:lnTo>
                    <a:pt x="1243996" y="920455"/>
                  </a:lnTo>
                  <a:lnTo>
                    <a:pt x="1243996" y="946209"/>
                  </a:lnTo>
                  <a:lnTo>
                    <a:pt x="1283941" y="946209"/>
                  </a:lnTo>
                  <a:lnTo>
                    <a:pt x="1283941" y="972973"/>
                  </a:lnTo>
                  <a:lnTo>
                    <a:pt x="1348867" y="972973"/>
                  </a:lnTo>
                  <a:lnTo>
                    <a:pt x="1348867" y="998980"/>
                  </a:lnTo>
                  <a:lnTo>
                    <a:pt x="1379428" y="998980"/>
                  </a:lnTo>
                  <a:lnTo>
                    <a:pt x="1379428" y="1024608"/>
                  </a:lnTo>
                  <a:lnTo>
                    <a:pt x="1424572" y="1024608"/>
                  </a:lnTo>
                  <a:lnTo>
                    <a:pt x="1424572" y="1050740"/>
                  </a:lnTo>
                  <a:lnTo>
                    <a:pt x="1436746" y="1050740"/>
                  </a:lnTo>
                  <a:lnTo>
                    <a:pt x="1436746" y="1079524"/>
                  </a:lnTo>
                  <a:lnTo>
                    <a:pt x="1443594" y="1079524"/>
                  </a:lnTo>
                  <a:lnTo>
                    <a:pt x="1443594" y="1106036"/>
                  </a:lnTo>
                  <a:lnTo>
                    <a:pt x="1561526" y="1106036"/>
                  </a:lnTo>
                  <a:lnTo>
                    <a:pt x="1561526" y="1136209"/>
                  </a:lnTo>
                  <a:lnTo>
                    <a:pt x="1645473" y="1136209"/>
                  </a:lnTo>
                  <a:lnTo>
                    <a:pt x="1645473" y="1168149"/>
                  </a:lnTo>
                  <a:lnTo>
                    <a:pt x="1843169" y="1168149"/>
                  </a:lnTo>
                  <a:lnTo>
                    <a:pt x="1843169" y="1202866"/>
                  </a:lnTo>
                  <a:lnTo>
                    <a:pt x="1927116" y="1202866"/>
                  </a:lnTo>
                  <a:lnTo>
                    <a:pt x="1927116" y="1243517"/>
                  </a:lnTo>
                  <a:lnTo>
                    <a:pt x="2005104" y="1243517"/>
                  </a:lnTo>
                  <a:lnTo>
                    <a:pt x="2005104" y="1286314"/>
                  </a:lnTo>
                  <a:lnTo>
                    <a:pt x="2754418" y="1286314"/>
                  </a:lnTo>
                  <a:lnTo>
                    <a:pt x="2754418" y="1395012"/>
                  </a:lnTo>
                  <a:lnTo>
                    <a:pt x="3398481" y="1395012"/>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8" name="Google Shape;7418;p157"/>
            <p:cNvSpPr/>
            <p:nvPr/>
          </p:nvSpPr>
          <p:spPr>
            <a:xfrm>
              <a:off x="5218341" y="241787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19" name="Google Shape;7419;p157"/>
            <p:cNvSpPr/>
            <p:nvPr/>
          </p:nvSpPr>
          <p:spPr>
            <a:xfrm>
              <a:off x="5205660" y="2436811"/>
              <a:ext cx="31702" cy="12624"/>
            </a:xfrm>
            <a:custGeom>
              <a:avLst/>
              <a:gdLst/>
              <a:ahLst/>
              <a:cxnLst/>
              <a:rect l="l" t="t" r="r" b="b"/>
              <a:pathLst>
                <a:path w="31702" h="12624" extrusionOk="0">
                  <a:moveTo>
                    <a:pt x="31702" y="0"/>
                  </a:moveTo>
                  <a:lnTo>
                    <a:pt x="0"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0" name="Google Shape;7420;p157"/>
            <p:cNvSpPr/>
            <p:nvPr/>
          </p:nvSpPr>
          <p:spPr>
            <a:xfrm>
              <a:off x="5224681" y="241787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1" name="Google Shape;7421;p157"/>
            <p:cNvSpPr/>
            <p:nvPr/>
          </p:nvSpPr>
          <p:spPr>
            <a:xfrm>
              <a:off x="5212000" y="2436811"/>
              <a:ext cx="31702" cy="12624"/>
            </a:xfrm>
            <a:custGeom>
              <a:avLst/>
              <a:gdLst/>
              <a:ahLst/>
              <a:cxnLst/>
              <a:rect l="l" t="t" r="r" b="b"/>
              <a:pathLst>
                <a:path w="31702" h="12624" extrusionOk="0">
                  <a:moveTo>
                    <a:pt x="31702" y="0"/>
                  </a:moveTo>
                  <a:lnTo>
                    <a:pt x="0"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2" name="Google Shape;7422;p157"/>
            <p:cNvSpPr/>
            <p:nvPr/>
          </p:nvSpPr>
          <p:spPr>
            <a:xfrm>
              <a:off x="5294426" y="2443123"/>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3" name="Google Shape;7423;p157"/>
            <p:cNvSpPr/>
            <p:nvPr/>
          </p:nvSpPr>
          <p:spPr>
            <a:xfrm>
              <a:off x="5281745" y="2455747"/>
              <a:ext cx="31702" cy="12624"/>
            </a:xfrm>
            <a:custGeom>
              <a:avLst/>
              <a:gdLst/>
              <a:ahLst/>
              <a:cxnLst/>
              <a:rect l="l" t="t" r="r" b="b"/>
              <a:pathLst>
                <a:path w="31702" h="12624" extrusionOk="0">
                  <a:moveTo>
                    <a:pt x="31702" y="0"/>
                  </a:moveTo>
                  <a:lnTo>
                    <a:pt x="0"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4" name="Google Shape;7424;p157"/>
            <p:cNvSpPr/>
            <p:nvPr/>
          </p:nvSpPr>
          <p:spPr>
            <a:xfrm>
              <a:off x="8604141" y="381288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5" name="Google Shape;7425;p157"/>
            <p:cNvSpPr/>
            <p:nvPr/>
          </p:nvSpPr>
          <p:spPr>
            <a:xfrm>
              <a:off x="8585119" y="383182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6" name="Google Shape;7426;p157"/>
            <p:cNvSpPr/>
            <p:nvPr/>
          </p:nvSpPr>
          <p:spPr>
            <a:xfrm>
              <a:off x="8521715" y="381288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7" name="Google Shape;7427;p157"/>
            <p:cNvSpPr/>
            <p:nvPr/>
          </p:nvSpPr>
          <p:spPr>
            <a:xfrm>
              <a:off x="8502693" y="383182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8" name="Google Shape;7428;p157"/>
            <p:cNvSpPr/>
            <p:nvPr/>
          </p:nvSpPr>
          <p:spPr>
            <a:xfrm>
              <a:off x="8331501" y="381288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29" name="Google Shape;7429;p157"/>
            <p:cNvSpPr/>
            <p:nvPr/>
          </p:nvSpPr>
          <p:spPr>
            <a:xfrm>
              <a:off x="8312480" y="383182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0" name="Google Shape;7430;p157"/>
            <p:cNvSpPr/>
            <p:nvPr/>
          </p:nvSpPr>
          <p:spPr>
            <a:xfrm>
              <a:off x="8103245" y="381288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1" name="Google Shape;7431;p157"/>
            <p:cNvSpPr/>
            <p:nvPr/>
          </p:nvSpPr>
          <p:spPr>
            <a:xfrm>
              <a:off x="8084224" y="383182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2" name="Google Shape;7432;p157"/>
            <p:cNvSpPr/>
            <p:nvPr/>
          </p:nvSpPr>
          <p:spPr>
            <a:xfrm>
              <a:off x="8065202" y="381288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3" name="Google Shape;7433;p157"/>
            <p:cNvSpPr/>
            <p:nvPr/>
          </p:nvSpPr>
          <p:spPr>
            <a:xfrm>
              <a:off x="8046181" y="383182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4" name="Google Shape;7434;p157"/>
            <p:cNvSpPr/>
            <p:nvPr/>
          </p:nvSpPr>
          <p:spPr>
            <a:xfrm>
              <a:off x="7906691"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5" name="Google Shape;7435;p157"/>
            <p:cNvSpPr/>
            <p:nvPr/>
          </p:nvSpPr>
          <p:spPr>
            <a:xfrm>
              <a:off x="7887670" y="3718201"/>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6" name="Google Shape;7436;p157"/>
            <p:cNvSpPr/>
            <p:nvPr/>
          </p:nvSpPr>
          <p:spPr>
            <a:xfrm>
              <a:off x="7894010"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7" name="Google Shape;7437;p157"/>
            <p:cNvSpPr/>
            <p:nvPr/>
          </p:nvSpPr>
          <p:spPr>
            <a:xfrm>
              <a:off x="7874989"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8" name="Google Shape;7438;p157"/>
            <p:cNvSpPr/>
            <p:nvPr/>
          </p:nvSpPr>
          <p:spPr>
            <a:xfrm>
              <a:off x="7855968"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39" name="Google Shape;7439;p157"/>
            <p:cNvSpPr/>
            <p:nvPr/>
          </p:nvSpPr>
          <p:spPr>
            <a:xfrm>
              <a:off x="7836946"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0" name="Google Shape;7440;p157"/>
            <p:cNvSpPr/>
            <p:nvPr/>
          </p:nvSpPr>
          <p:spPr>
            <a:xfrm>
              <a:off x="7792563"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1" name="Google Shape;7441;p157"/>
            <p:cNvSpPr/>
            <p:nvPr/>
          </p:nvSpPr>
          <p:spPr>
            <a:xfrm>
              <a:off x="7773542"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2" name="Google Shape;7442;p157"/>
            <p:cNvSpPr/>
            <p:nvPr/>
          </p:nvSpPr>
          <p:spPr>
            <a:xfrm>
              <a:off x="7500902"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3" name="Google Shape;7443;p157"/>
            <p:cNvSpPr/>
            <p:nvPr/>
          </p:nvSpPr>
          <p:spPr>
            <a:xfrm>
              <a:off x="7481881" y="3718201"/>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4" name="Google Shape;7444;p157"/>
            <p:cNvSpPr/>
            <p:nvPr/>
          </p:nvSpPr>
          <p:spPr>
            <a:xfrm>
              <a:off x="7469200"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5" name="Google Shape;7445;p157"/>
            <p:cNvSpPr/>
            <p:nvPr/>
          </p:nvSpPr>
          <p:spPr>
            <a:xfrm>
              <a:off x="7450179"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6" name="Google Shape;7446;p157"/>
            <p:cNvSpPr/>
            <p:nvPr/>
          </p:nvSpPr>
          <p:spPr>
            <a:xfrm>
              <a:off x="7456519"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7" name="Google Shape;7447;p157"/>
            <p:cNvSpPr/>
            <p:nvPr/>
          </p:nvSpPr>
          <p:spPr>
            <a:xfrm>
              <a:off x="7437498"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8" name="Google Shape;7448;p157"/>
            <p:cNvSpPr/>
            <p:nvPr/>
          </p:nvSpPr>
          <p:spPr>
            <a:xfrm>
              <a:off x="7386774"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49" name="Google Shape;7449;p157"/>
            <p:cNvSpPr/>
            <p:nvPr/>
          </p:nvSpPr>
          <p:spPr>
            <a:xfrm>
              <a:off x="7367753" y="3718201"/>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0" name="Google Shape;7450;p157"/>
            <p:cNvSpPr/>
            <p:nvPr/>
          </p:nvSpPr>
          <p:spPr>
            <a:xfrm>
              <a:off x="7240944" y="3699264"/>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1" name="Google Shape;7451;p157"/>
            <p:cNvSpPr/>
            <p:nvPr/>
          </p:nvSpPr>
          <p:spPr>
            <a:xfrm>
              <a:off x="7221923" y="3718201"/>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2" name="Google Shape;7452;p157"/>
            <p:cNvSpPr/>
            <p:nvPr/>
          </p:nvSpPr>
          <p:spPr>
            <a:xfrm>
              <a:off x="7171199" y="3661391"/>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3" name="Google Shape;7453;p157"/>
            <p:cNvSpPr/>
            <p:nvPr/>
          </p:nvSpPr>
          <p:spPr>
            <a:xfrm>
              <a:off x="7152178" y="3680327"/>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4" name="Google Shape;7454;p157"/>
            <p:cNvSpPr/>
            <p:nvPr/>
          </p:nvSpPr>
          <p:spPr>
            <a:xfrm>
              <a:off x="7126816" y="361720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5" name="Google Shape;7455;p157"/>
            <p:cNvSpPr/>
            <p:nvPr/>
          </p:nvSpPr>
          <p:spPr>
            <a:xfrm>
              <a:off x="7107795" y="3636142"/>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6" name="Google Shape;7456;p157"/>
            <p:cNvSpPr/>
            <p:nvPr/>
          </p:nvSpPr>
          <p:spPr>
            <a:xfrm>
              <a:off x="7114135" y="361720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7" name="Google Shape;7457;p157"/>
            <p:cNvSpPr/>
            <p:nvPr/>
          </p:nvSpPr>
          <p:spPr>
            <a:xfrm>
              <a:off x="7095114" y="363614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8" name="Google Shape;7458;p157"/>
            <p:cNvSpPr/>
            <p:nvPr/>
          </p:nvSpPr>
          <p:spPr>
            <a:xfrm>
              <a:off x="7057071" y="3617205"/>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59" name="Google Shape;7459;p157"/>
            <p:cNvSpPr/>
            <p:nvPr/>
          </p:nvSpPr>
          <p:spPr>
            <a:xfrm>
              <a:off x="7038050" y="3636142"/>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0" name="Google Shape;7460;p157"/>
            <p:cNvSpPr/>
            <p:nvPr/>
          </p:nvSpPr>
          <p:spPr>
            <a:xfrm>
              <a:off x="7019028" y="3585643"/>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1" name="Google Shape;7461;p157"/>
            <p:cNvSpPr/>
            <p:nvPr/>
          </p:nvSpPr>
          <p:spPr>
            <a:xfrm>
              <a:off x="7000007" y="3604580"/>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2" name="Google Shape;7462;p157"/>
            <p:cNvSpPr/>
            <p:nvPr/>
          </p:nvSpPr>
          <p:spPr>
            <a:xfrm>
              <a:off x="6993667" y="3585643"/>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3" name="Google Shape;7463;p157"/>
            <p:cNvSpPr/>
            <p:nvPr/>
          </p:nvSpPr>
          <p:spPr>
            <a:xfrm>
              <a:off x="6974645" y="3604580"/>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4" name="Google Shape;7464;p157"/>
            <p:cNvSpPr/>
            <p:nvPr/>
          </p:nvSpPr>
          <p:spPr>
            <a:xfrm>
              <a:off x="6930262" y="3585643"/>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5" name="Google Shape;7465;p157"/>
            <p:cNvSpPr/>
            <p:nvPr/>
          </p:nvSpPr>
          <p:spPr>
            <a:xfrm>
              <a:off x="6917581" y="3604580"/>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6" name="Google Shape;7466;p157"/>
            <p:cNvSpPr/>
            <p:nvPr/>
          </p:nvSpPr>
          <p:spPr>
            <a:xfrm>
              <a:off x="6752729" y="3522521"/>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7" name="Google Shape;7467;p157"/>
            <p:cNvSpPr/>
            <p:nvPr/>
          </p:nvSpPr>
          <p:spPr>
            <a:xfrm>
              <a:off x="6740049" y="3541458"/>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8" name="Google Shape;7468;p157"/>
            <p:cNvSpPr/>
            <p:nvPr/>
          </p:nvSpPr>
          <p:spPr>
            <a:xfrm>
              <a:off x="6663963" y="3522521"/>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69" name="Google Shape;7469;p157"/>
            <p:cNvSpPr/>
            <p:nvPr/>
          </p:nvSpPr>
          <p:spPr>
            <a:xfrm>
              <a:off x="6644942" y="3541458"/>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0" name="Google Shape;7470;p157"/>
            <p:cNvSpPr/>
            <p:nvPr/>
          </p:nvSpPr>
          <p:spPr>
            <a:xfrm>
              <a:off x="6638601" y="3465710"/>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1" name="Google Shape;7471;p157"/>
            <p:cNvSpPr/>
            <p:nvPr/>
          </p:nvSpPr>
          <p:spPr>
            <a:xfrm>
              <a:off x="6619580" y="3484647"/>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2" name="Google Shape;7472;p157"/>
            <p:cNvSpPr/>
            <p:nvPr/>
          </p:nvSpPr>
          <p:spPr>
            <a:xfrm>
              <a:off x="6600559" y="3440461"/>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3" name="Google Shape;7473;p157"/>
            <p:cNvSpPr/>
            <p:nvPr/>
          </p:nvSpPr>
          <p:spPr>
            <a:xfrm>
              <a:off x="6581537" y="3459398"/>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4" name="Google Shape;7474;p157"/>
            <p:cNvSpPr/>
            <p:nvPr/>
          </p:nvSpPr>
          <p:spPr>
            <a:xfrm>
              <a:off x="6410345" y="3333153"/>
              <a:ext cx="12680" cy="44185"/>
            </a:xfrm>
            <a:custGeom>
              <a:avLst/>
              <a:gdLst/>
              <a:ahLst/>
              <a:cxnLst/>
              <a:rect l="l" t="t" r="r" b="b"/>
              <a:pathLst>
                <a:path w="12680" h="44185" extrusionOk="0">
                  <a:moveTo>
                    <a:pt x="0" y="0"/>
                  </a:moveTo>
                  <a:lnTo>
                    <a:pt x="0" y="44186"/>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5" name="Google Shape;7475;p157"/>
            <p:cNvSpPr/>
            <p:nvPr/>
          </p:nvSpPr>
          <p:spPr>
            <a:xfrm>
              <a:off x="6397664" y="3352090"/>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6" name="Google Shape;7476;p157"/>
            <p:cNvSpPr/>
            <p:nvPr/>
          </p:nvSpPr>
          <p:spPr>
            <a:xfrm>
              <a:off x="6359622" y="3333153"/>
              <a:ext cx="12680" cy="44185"/>
            </a:xfrm>
            <a:custGeom>
              <a:avLst/>
              <a:gdLst/>
              <a:ahLst/>
              <a:cxnLst/>
              <a:rect l="l" t="t" r="r" b="b"/>
              <a:pathLst>
                <a:path w="12680" h="44185" extrusionOk="0">
                  <a:moveTo>
                    <a:pt x="0" y="0"/>
                  </a:moveTo>
                  <a:lnTo>
                    <a:pt x="0" y="44186"/>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7" name="Google Shape;7477;p157"/>
            <p:cNvSpPr/>
            <p:nvPr/>
          </p:nvSpPr>
          <p:spPr>
            <a:xfrm>
              <a:off x="6340600" y="3352090"/>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8" name="Google Shape;7478;p157"/>
            <p:cNvSpPr/>
            <p:nvPr/>
          </p:nvSpPr>
          <p:spPr>
            <a:xfrm>
              <a:off x="6321579" y="3333153"/>
              <a:ext cx="12680" cy="44185"/>
            </a:xfrm>
            <a:custGeom>
              <a:avLst/>
              <a:gdLst/>
              <a:ahLst/>
              <a:cxnLst/>
              <a:rect l="l" t="t" r="r" b="b"/>
              <a:pathLst>
                <a:path w="12680" h="44185" extrusionOk="0">
                  <a:moveTo>
                    <a:pt x="0" y="0"/>
                  </a:moveTo>
                  <a:lnTo>
                    <a:pt x="0" y="44186"/>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79" name="Google Shape;7479;p157"/>
            <p:cNvSpPr/>
            <p:nvPr/>
          </p:nvSpPr>
          <p:spPr>
            <a:xfrm>
              <a:off x="6302558" y="3352090"/>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0" name="Google Shape;7480;p157"/>
            <p:cNvSpPr/>
            <p:nvPr/>
          </p:nvSpPr>
          <p:spPr>
            <a:xfrm>
              <a:off x="5617789" y="2853420"/>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1" name="Google Shape;7481;p157"/>
            <p:cNvSpPr/>
            <p:nvPr/>
          </p:nvSpPr>
          <p:spPr>
            <a:xfrm>
              <a:off x="5598768" y="2872357"/>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2" name="Google Shape;7482;p157"/>
            <p:cNvSpPr/>
            <p:nvPr/>
          </p:nvSpPr>
          <p:spPr>
            <a:xfrm>
              <a:off x="5503661" y="2714550"/>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3" name="Google Shape;7483;p157"/>
            <p:cNvSpPr/>
            <p:nvPr/>
          </p:nvSpPr>
          <p:spPr>
            <a:xfrm>
              <a:off x="5484640" y="2733487"/>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4" name="Google Shape;7484;p157"/>
            <p:cNvSpPr/>
            <p:nvPr/>
          </p:nvSpPr>
          <p:spPr>
            <a:xfrm>
              <a:off x="5427576" y="2550431"/>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5" name="Google Shape;7485;p157"/>
            <p:cNvSpPr/>
            <p:nvPr/>
          </p:nvSpPr>
          <p:spPr>
            <a:xfrm>
              <a:off x="5408554" y="2569368"/>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6" name="Google Shape;7486;p157"/>
            <p:cNvSpPr/>
            <p:nvPr/>
          </p:nvSpPr>
          <p:spPr>
            <a:xfrm>
              <a:off x="5395873" y="2480996"/>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7" name="Google Shape;7487;p157"/>
            <p:cNvSpPr/>
            <p:nvPr/>
          </p:nvSpPr>
          <p:spPr>
            <a:xfrm>
              <a:off x="5376852" y="2499933"/>
              <a:ext cx="38042" cy="12624"/>
            </a:xfrm>
            <a:custGeom>
              <a:avLst/>
              <a:gdLst/>
              <a:ahLst/>
              <a:cxnLst/>
              <a:rect l="l" t="t" r="r" b="b"/>
              <a:pathLst>
                <a:path w="38042" h="12624" extrusionOk="0">
                  <a:moveTo>
                    <a:pt x="0" y="0"/>
                  </a:moveTo>
                  <a:lnTo>
                    <a:pt x="38043"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8" name="Google Shape;7488;p157"/>
            <p:cNvSpPr/>
            <p:nvPr/>
          </p:nvSpPr>
          <p:spPr>
            <a:xfrm>
              <a:off x="5364171" y="2462060"/>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89" name="Google Shape;7489;p157"/>
            <p:cNvSpPr/>
            <p:nvPr/>
          </p:nvSpPr>
          <p:spPr>
            <a:xfrm>
              <a:off x="5351490" y="2480996"/>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0" name="Google Shape;7490;p157"/>
            <p:cNvSpPr/>
            <p:nvPr/>
          </p:nvSpPr>
          <p:spPr>
            <a:xfrm>
              <a:off x="5497320" y="2714550"/>
              <a:ext cx="12680" cy="37873"/>
            </a:xfrm>
            <a:custGeom>
              <a:avLst/>
              <a:gdLst/>
              <a:ahLst/>
              <a:cxnLst/>
              <a:rect l="l" t="t" r="r" b="b"/>
              <a:pathLst>
                <a:path w="12680" h="37873" extrusionOk="0">
                  <a:moveTo>
                    <a:pt x="0" y="0"/>
                  </a:moveTo>
                  <a:lnTo>
                    <a:pt x="0" y="37874"/>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1" name="Google Shape;7491;p157"/>
            <p:cNvSpPr/>
            <p:nvPr/>
          </p:nvSpPr>
          <p:spPr>
            <a:xfrm>
              <a:off x="5484640" y="2733487"/>
              <a:ext cx="31702" cy="12624"/>
            </a:xfrm>
            <a:custGeom>
              <a:avLst/>
              <a:gdLst/>
              <a:ahLst/>
              <a:cxnLst/>
              <a:rect l="l" t="t" r="r" b="b"/>
              <a:pathLst>
                <a:path w="31702" h="12624" extrusionOk="0">
                  <a:moveTo>
                    <a:pt x="0" y="0"/>
                  </a:moveTo>
                  <a:lnTo>
                    <a:pt x="3170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grpSp>
        <p:nvGrpSpPr>
          <p:cNvPr id="7492" name="Google Shape;7492;p157"/>
          <p:cNvGrpSpPr/>
          <p:nvPr/>
        </p:nvGrpSpPr>
        <p:grpSpPr>
          <a:xfrm>
            <a:off x="1726640" y="1694735"/>
            <a:ext cx="4700385" cy="1329784"/>
            <a:chOff x="5218341" y="2424186"/>
            <a:chExt cx="3525289" cy="997338"/>
          </a:xfrm>
        </p:grpSpPr>
        <p:sp>
          <p:nvSpPr>
            <p:cNvPr id="7493" name="Google Shape;7493;p157"/>
            <p:cNvSpPr/>
            <p:nvPr/>
          </p:nvSpPr>
          <p:spPr>
            <a:xfrm>
              <a:off x="5218341" y="2436811"/>
              <a:ext cx="3506268" cy="972089"/>
            </a:xfrm>
            <a:custGeom>
              <a:avLst/>
              <a:gdLst/>
              <a:ahLst/>
              <a:cxnLst/>
              <a:rect l="l" t="t" r="r" b="b"/>
              <a:pathLst>
                <a:path w="3506268" h="972089" extrusionOk="0">
                  <a:moveTo>
                    <a:pt x="0" y="0"/>
                  </a:moveTo>
                  <a:lnTo>
                    <a:pt x="8623" y="0"/>
                  </a:lnTo>
                  <a:lnTo>
                    <a:pt x="8623" y="9342"/>
                  </a:lnTo>
                  <a:lnTo>
                    <a:pt x="47553" y="9342"/>
                  </a:lnTo>
                  <a:lnTo>
                    <a:pt x="47553" y="20199"/>
                  </a:lnTo>
                  <a:lnTo>
                    <a:pt x="56430" y="20199"/>
                  </a:lnTo>
                  <a:lnTo>
                    <a:pt x="56430" y="33708"/>
                  </a:lnTo>
                  <a:lnTo>
                    <a:pt x="69491" y="33708"/>
                  </a:lnTo>
                  <a:lnTo>
                    <a:pt x="69491" y="43555"/>
                  </a:lnTo>
                  <a:lnTo>
                    <a:pt x="108929" y="43555"/>
                  </a:lnTo>
                  <a:lnTo>
                    <a:pt x="108929" y="65648"/>
                  </a:lnTo>
                  <a:lnTo>
                    <a:pt x="121990" y="65648"/>
                  </a:lnTo>
                  <a:lnTo>
                    <a:pt x="121990" y="85342"/>
                  </a:lnTo>
                  <a:lnTo>
                    <a:pt x="136447" y="85342"/>
                  </a:lnTo>
                  <a:lnTo>
                    <a:pt x="136447" y="94684"/>
                  </a:lnTo>
                  <a:lnTo>
                    <a:pt x="145957" y="94684"/>
                  </a:lnTo>
                  <a:lnTo>
                    <a:pt x="145957" y="108192"/>
                  </a:lnTo>
                  <a:lnTo>
                    <a:pt x="154580" y="108192"/>
                  </a:lnTo>
                  <a:lnTo>
                    <a:pt x="154580" y="130538"/>
                  </a:lnTo>
                  <a:lnTo>
                    <a:pt x="246517" y="130538"/>
                  </a:lnTo>
                  <a:lnTo>
                    <a:pt x="246517" y="149348"/>
                  </a:lnTo>
                  <a:lnTo>
                    <a:pt x="253998" y="149348"/>
                  </a:lnTo>
                  <a:lnTo>
                    <a:pt x="253998" y="160710"/>
                  </a:lnTo>
                  <a:lnTo>
                    <a:pt x="269976" y="160710"/>
                  </a:lnTo>
                  <a:lnTo>
                    <a:pt x="269976" y="186464"/>
                  </a:lnTo>
                  <a:lnTo>
                    <a:pt x="283925" y="186464"/>
                  </a:lnTo>
                  <a:lnTo>
                    <a:pt x="283925" y="194418"/>
                  </a:lnTo>
                  <a:lnTo>
                    <a:pt x="302059" y="194418"/>
                  </a:lnTo>
                  <a:lnTo>
                    <a:pt x="302059" y="207674"/>
                  </a:lnTo>
                  <a:lnTo>
                    <a:pt x="315628" y="207674"/>
                  </a:lnTo>
                  <a:lnTo>
                    <a:pt x="315628" y="238604"/>
                  </a:lnTo>
                  <a:lnTo>
                    <a:pt x="325772" y="238604"/>
                  </a:lnTo>
                  <a:lnTo>
                    <a:pt x="325772" y="261833"/>
                  </a:lnTo>
                  <a:lnTo>
                    <a:pt x="334522" y="261833"/>
                  </a:lnTo>
                  <a:lnTo>
                    <a:pt x="334522" y="283168"/>
                  </a:lnTo>
                  <a:lnTo>
                    <a:pt x="352149" y="283168"/>
                  </a:lnTo>
                  <a:lnTo>
                    <a:pt x="352149" y="293899"/>
                  </a:lnTo>
                  <a:lnTo>
                    <a:pt x="367873" y="293899"/>
                  </a:lnTo>
                  <a:lnTo>
                    <a:pt x="367873" y="305388"/>
                  </a:lnTo>
                  <a:lnTo>
                    <a:pt x="384739" y="305388"/>
                  </a:lnTo>
                  <a:lnTo>
                    <a:pt x="384739" y="317507"/>
                  </a:lnTo>
                  <a:lnTo>
                    <a:pt x="396151" y="317507"/>
                  </a:lnTo>
                  <a:lnTo>
                    <a:pt x="396151" y="335939"/>
                  </a:lnTo>
                  <a:lnTo>
                    <a:pt x="422908" y="335939"/>
                  </a:lnTo>
                  <a:lnTo>
                    <a:pt x="422908" y="350583"/>
                  </a:lnTo>
                  <a:lnTo>
                    <a:pt x="441168" y="350583"/>
                  </a:lnTo>
                  <a:lnTo>
                    <a:pt x="441168" y="359168"/>
                  </a:lnTo>
                  <a:lnTo>
                    <a:pt x="474773" y="359168"/>
                  </a:lnTo>
                  <a:lnTo>
                    <a:pt x="474773" y="381514"/>
                  </a:lnTo>
                  <a:lnTo>
                    <a:pt x="501783" y="381514"/>
                  </a:lnTo>
                  <a:lnTo>
                    <a:pt x="501783" y="426331"/>
                  </a:lnTo>
                  <a:lnTo>
                    <a:pt x="596129" y="426331"/>
                  </a:lnTo>
                  <a:lnTo>
                    <a:pt x="596129" y="437062"/>
                  </a:lnTo>
                  <a:lnTo>
                    <a:pt x="604118" y="437062"/>
                  </a:lnTo>
                  <a:lnTo>
                    <a:pt x="604118" y="459407"/>
                  </a:lnTo>
                  <a:lnTo>
                    <a:pt x="616926" y="459407"/>
                  </a:lnTo>
                  <a:lnTo>
                    <a:pt x="616926" y="471526"/>
                  </a:lnTo>
                  <a:lnTo>
                    <a:pt x="696689" y="471526"/>
                  </a:lnTo>
                  <a:lnTo>
                    <a:pt x="696689" y="480237"/>
                  </a:lnTo>
                  <a:lnTo>
                    <a:pt x="708101" y="480237"/>
                  </a:lnTo>
                  <a:lnTo>
                    <a:pt x="708101" y="491978"/>
                  </a:lnTo>
                  <a:lnTo>
                    <a:pt x="727630" y="491978"/>
                  </a:lnTo>
                  <a:lnTo>
                    <a:pt x="727630" y="504098"/>
                  </a:lnTo>
                  <a:lnTo>
                    <a:pt x="735365" y="504098"/>
                  </a:lnTo>
                  <a:lnTo>
                    <a:pt x="735365" y="517101"/>
                  </a:lnTo>
                  <a:lnTo>
                    <a:pt x="758825" y="517101"/>
                  </a:lnTo>
                  <a:lnTo>
                    <a:pt x="758825" y="524802"/>
                  </a:lnTo>
                  <a:lnTo>
                    <a:pt x="784694" y="524802"/>
                  </a:lnTo>
                  <a:lnTo>
                    <a:pt x="784694" y="538942"/>
                  </a:lnTo>
                  <a:lnTo>
                    <a:pt x="803842" y="538942"/>
                  </a:lnTo>
                  <a:lnTo>
                    <a:pt x="803842" y="547526"/>
                  </a:lnTo>
                  <a:lnTo>
                    <a:pt x="841251" y="547526"/>
                  </a:lnTo>
                  <a:lnTo>
                    <a:pt x="841251" y="570629"/>
                  </a:lnTo>
                  <a:lnTo>
                    <a:pt x="855327" y="570629"/>
                  </a:lnTo>
                  <a:lnTo>
                    <a:pt x="855327" y="591838"/>
                  </a:lnTo>
                  <a:lnTo>
                    <a:pt x="917336" y="591838"/>
                  </a:lnTo>
                  <a:lnTo>
                    <a:pt x="917336" y="606735"/>
                  </a:lnTo>
                  <a:lnTo>
                    <a:pt x="946122" y="606735"/>
                  </a:lnTo>
                  <a:lnTo>
                    <a:pt x="946122" y="617214"/>
                  </a:lnTo>
                  <a:lnTo>
                    <a:pt x="976683" y="617214"/>
                  </a:lnTo>
                  <a:lnTo>
                    <a:pt x="976683" y="629712"/>
                  </a:lnTo>
                  <a:lnTo>
                    <a:pt x="1001537" y="629712"/>
                  </a:lnTo>
                  <a:lnTo>
                    <a:pt x="1001537" y="651174"/>
                  </a:lnTo>
                  <a:lnTo>
                    <a:pt x="1041990" y="651174"/>
                  </a:lnTo>
                  <a:lnTo>
                    <a:pt x="1041990" y="663798"/>
                  </a:lnTo>
                  <a:lnTo>
                    <a:pt x="1059236" y="663798"/>
                  </a:lnTo>
                  <a:lnTo>
                    <a:pt x="1059236" y="674655"/>
                  </a:lnTo>
                  <a:lnTo>
                    <a:pt x="1100068" y="674655"/>
                  </a:lnTo>
                  <a:lnTo>
                    <a:pt x="1100068" y="685007"/>
                  </a:lnTo>
                  <a:lnTo>
                    <a:pt x="1132785" y="685007"/>
                  </a:lnTo>
                  <a:lnTo>
                    <a:pt x="1132785" y="696117"/>
                  </a:lnTo>
                  <a:lnTo>
                    <a:pt x="1170193" y="696117"/>
                  </a:lnTo>
                  <a:lnTo>
                    <a:pt x="1170193" y="716948"/>
                  </a:lnTo>
                  <a:lnTo>
                    <a:pt x="1198345" y="716948"/>
                  </a:lnTo>
                  <a:lnTo>
                    <a:pt x="1198345" y="731213"/>
                  </a:lnTo>
                  <a:lnTo>
                    <a:pt x="1236388" y="731213"/>
                  </a:lnTo>
                  <a:lnTo>
                    <a:pt x="1236388" y="741944"/>
                  </a:lnTo>
                  <a:lnTo>
                    <a:pt x="1273669" y="741944"/>
                  </a:lnTo>
                  <a:lnTo>
                    <a:pt x="1273669" y="755579"/>
                  </a:lnTo>
                  <a:lnTo>
                    <a:pt x="1348233" y="755579"/>
                  </a:lnTo>
                  <a:lnTo>
                    <a:pt x="1348233" y="767698"/>
                  </a:lnTo>
                  <a:lnTo>
                    <a:pt x="1373722" y="767698"/>
                  </a:lnTo>
                  <a:lnTo>
                    <a:pt x="1373722" y="780070"/>
                  </a:lnTo>
                  <a:lnTo>
                    <a:pt x="1441057" y="780070"/>
                  </a:lnTo>
                  <a:lnTo>
                    <a:pt x="1441057" y="792947"/>
                  </a:lnTo>
                  <a:lnTo>
                    <a:pt x="1553157" y="792947"/>
                  </a:lnTo>
                  <a:lnTo>
                    <a:pt x="1553157" y="807339"/>
                  </a:lnTo>
                  <a:lnTo>
                    <a:pt x="1676288" y="807339"/>
                  </a:lnTo>
                  <a:lnTo>
                    <a:pt x="1676288" y="820847"/>
                  </a:lnTo>
                  <a:lnTo>
                    <a:pt x="1806014" y="820847"/>
                  </a:lnTo>
                  <a:lnTo>
                    <a:pt x="1806014" y="837259"/>
                  </a:lnTo>
                  <a:lnTo>
                    <a:pt x="1890342" y="837259"/>
                  </a:lnTo>
                  <a:lnTo>
                    <a:pt x="1890342" y="852661"/>
                  </a:lnTo>
                  <a:lnTo>
                    <a:pt x="2010176" y="852661"/>
                  </a:lnTo>
                  <a:lnTo>
                    <a:pt x="2010176" y="872356"/>
                  </a:lnTo>
                  <a:lnTo>
                    <a:pt x="2094251" y="872356"/>
                  </a:lnTo>
                  <a:lnTo>
                    <a:pt x="2094251" y="892555"/>
                  </a:lnTo>
                  <a:lnTo>
                    <a:pt x="2269501" y="892555"/>
                  </a:lnTo>
                  <a:lnTo>
                    <a:pt x="2269501" y="915153"/>
                  </a:lnTo>
                  <a:lnTo>
                    <a:pt x="2420277" y="915153"/>
                  </a:lnTo>
                  <a:lnTo>
                    <a:pt x="2420277" y="941791"/>
                  </a:lnTo>
                  <a:lnTo>
                    <a:pt x="2517793" y="941791"/>
                  </a:lnTo>
                  <a:lnTo>
                    <a:pt x="2517793" y="972089"/>
                  </a:lnTo>
                  <a:lnTo>
                    <a:pt x="3506269" y="972089"/>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4" name="Google Shape;7494;p157"/>
            <p:cNvSpPr/>
            <p:nvPr/>
          </p:nvSpPr>
          <p:spPr>
            <a:xfrm>
              <a:off x="6093323" y="3011227"/>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5" name="Google Shape;7495;p157"/>
            <p:cNvSpPr/>
            <p:nvPr/>
          </p:nvSpPr>
          <p:spPr>
            <a:xfrm>
              <a:off x="6074301" y="3030164"/>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6" name="Google Shape;7496;p157"/>
            <p:cNvSpPr/>
            <p:nvPr/>
          </p:nvSpPr>
          <p:spPr>
            <a:xfrm>
              <a:off x="5731917" y="2840796"/>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7" name="Google Shape;7497;p157"/>
            <p:cNvSpPr/>
            <p:nvPr/>
          </p:nvSpPr>
          <p:spPr>
            <a:xfrm>
              <a:off x="5719236" y="2859733"/>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8" name="Google Shape;7498;p157"/>
            <p:cNvSpPr/>
            <p:nvPr/>
          </p:nvSpPr>
          <p:spPr>
            <a:xfrm>
              <a:off x="6245493" y="306803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499" name="Google Shape;7499;p157"/>
            <p:cNvSpPr/>
            <p:nvPr/>
          </p:nvSpPr>
          <p:spPr>
            <a:xfrm>
              <a:off x="6232813" y="308697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0" name="Google Shape;7500;p157"/>
            <p:cNvSpPr/>
            <p:nvPr/>
          </p:nvSpPr>
          <p:spPr>
            <a:xfrm>
              <a:off x="6378643" y="311222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1" name="Google Shape;7501;p157"/>
            <p:cNvSpPr/>
            <p:nvPr/>
          </p:nvSpPr>
          <p:spPr>
            <a:xfrm>
              <a:off x="6359622" y="313116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2" name="Google Shape;7502;p157"/>
            <p:cNvSpPr/>
            <p:nvPr/>
          </p:nvSpPr>
          <p:spPr>
            <a:xfrm>
              <a:off x="6391324" y="313116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3" name="Google Shape;7503;p157"/>
            <p:cNvSpPr/>
            <p:nvPr/>
          </p:nvSpPr>
          <p:spPr>
            <a:xfrm>
              <a:off x="6372302" y="3150097"/>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4" name="Google Shape;7504;p157"/>
            <p:cNvSpPr/>
            <p:nvPr/>
          </p:nvSpPr>
          <p:spPr>
            <a:xfrm>
              <a:off x="6397664" y="313116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5" name="Google Shape;7505;p157"/>
            <p:cNvSpPr/>
            <p:nvPr/>
          </p:nvSpPr>
          <p:spPr>
            <a:xfrm>
              <a:off x="6378643" y="3150097"/>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6" name="Google Shape;7506;p157"/>
            <p:cNvSpPr/>
            <p:nvPr/>
          </p:nvSpPr>
          <p:spPr>
            <a:xfrm>
              <a:off x="6423026" y="315009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7" name="Google Shape;7507;p157"/>
            <p:cNvSpPr/>
            <p:nvPr/>
          </p:nvSpPr>
          <p:spPr>
            <a:xfrm>
              <a:off x="6404005" y="316903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8" name="Google Shape;7508;p157"/>
            <p:cNvSpPr/>
            <p:nvPr/>
          </p:nvSpPr>
          <p:spPr>
            <a:xfrm>
              <a:off x="6461069" y="315640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09" name="Google Shape;7509;p157"/>
            <p:cNvSpPr/>
            <p:nvPr/>
          </p:nvSpPr>
          <p:spPr>
            <a:xfrm>
              <a:off x="6442047" y="3175346"/>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0" name="Google Shape;7510;p157"/>
            <p:cNvSpPr/>
            <p:nvPr/>
          </p:nvSpPr>
          <p:spPr>
            <a:xfrm>
              <a:off x="6467409" y="315640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1" name="Google Shape;7511;p157"/>
            <p:cNvSpPr/>
            <p:nvPr/>
          </p:nvSpPr>
          <p:spPr>
            <a:xfrm>
              <a:off x="6448388" y="3175346"/>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2" name="Google Shape;7512;p157"/>
            <p:cNvSpPr/>
            <p:nvPr/>
          </p:nvSpPr>
          <p:spPr>
            <a:xfrm>
              <a:off x="6467409" y="315640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3" name="Google Shape;7513;p157"/>
            <p:cNvSpPr/>
            <p:nvPr/>
          </p:nvSpPr>
          <p:spPr>
            <a:xfrm>
              <a:off x="6454728" y="3175346"/>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4" name="Google Shape;7514;p157"/>
            <p:cNvSpPr/>
            <p:nvPr/>
          </p:nvSpPr>
          <p:spPr>
            <a:xfrm>
              <a:off x="6480090" y="315640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5" name="Google Shape;7515;p157"/>
            <p:cNvSpPr/>
            <p:nvPr/>
          </p:nvSpPr>
          <p:spPr>
            <a:xfrm>
              <a:off x="6461069" y="3175346"/>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6" name="Google Shape;7516;p157"/>
            <p:cNvSpPr/>
            <p:nvPr/>
          </p:nvSpPr>
          <p:spPr>
            <a:xfrm>
              <a:off x="6524473" y="316903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7" name="Google Shape;7517;p157"/>
            <p:cNvSpPr/>
            <p:nvPr/>
          </p:nvSpPr>
          <p:spPr>
            <a:xfrm>
              <a:off x="6511792" y="3187971"/>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8" name="Google Shape;7518;p157"/>
            <p:cNvSpPr/>
            <p:nvPr/>
          </p:nvSpPr>
          <p:spPr>
            <a:xfrm>
              <a:off x="6575197" y="3181658"/>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19" name="Google Shape;7519;p157"/>
            <p:cNvSpPr/>
            <p:nvPr/>
          </p:nvSpPr>
          <p:spPr>
            <a:xfrm>
              <a:off x="6556176" y="3200595"/>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0" name="Google Shape;7520;p157"/>
            <p:cNvSpPr/>
            <p:nvPr/>
          </p:nvSpPr>
          <p:spPr>
            <a:xfrm>
              <a:off x="6613240" y="319428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1" name="Google Shape;7521;p157"/>
            <p:cNvSpPr/>
            <p:nvPr/>
          </p:nvSpPr>
          <p:spPr>
            <a:xfrm>
              <a:off x="6594218" y="321322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2" name="Google Shape;7522;p157"/>
            <p:cNvSpPr/>
            <p:nvPr/>
          </p:nvSpPr>
          <p:spPr>
            <a:xfrm>
              <a:off x="6638601" y="319428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3" name="Google Shape;7523;p157"/>
            <p:cNvSpPr/>
            <p:nvPr/>
          </p:nvSpPr>
          <p:spPr>
            <a:xfrm>
              <a:off x="6619580" y="321322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4" name="Google Shape;7524;p157"/>
            <p:cNvSpPr/>
            <p:nvPr/>
          </p:nvSpPr>
          <p:spPr>
            <a:xfrm>
              <a:off x="6663963" y="320690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5" name="Google Shape;7525;p157"/>
            <p:cNvSpPr/>
            <p:nvPr/>
          </p:nvSpPr>
          <p:spPr>
            <a:xfrm>
              <a:off x="6644942" y="322584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6" name="Google Shape;7526;p157"/>
            <p:cNvSpPr/>
            <p:nvPr/>
          </p:nvSpPr>
          <p:spPr>
            <a:xfrm>
              <a:off x="6803453" y="322584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7" name="Google Shape;7527;p157"/>
            <p:cNvSpPr/>
            <p:nvPr/>
          </p:nvSpPr>
          <p:spPr>
            <a:xfrm>
              <a:off x="6784432" y="3244781"/>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8" name="Google Shape;7528;p157"/>
            <p:cNvSpPr/>
            <p:nvPr/>
          </p:nvSpPr>
          <p:spPr>
            <a:xfrm>
              <a:off x="6835155" y="322584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29" name="Google Shape;7529;p157"/>
            <p:cNvSpPr/>
            <p:nvPr/>
          </p:nvSpPr>
          <p:spPr>
            <a:xfrm>
              <a:off x="6816134" y="3244781"/>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0" name="Google Shape;7530;p157"/>
            <p:cNvSpPr/>
            <p:nvPr/>
          </p:nvSpPr>
          <p:spPr>
            <a:xfrm>
              <a:off x="6841496" y="322584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1" name="Google Shape;7531;p157"/>
            <p:cNvSpPr/>
            <p:nvPr/>
          </p:nvSpPr>
          <p:spPr>
            <a:xfrm>
              <a:off x="6822474" y="3244781"/>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2" name="Google Shape;7532;p157"/>
            <p:cNvSpPr/>
            <p:nvPr/>
          </p:nvSpPr>
          <p:spPr>
            <a:xfrm>
              <a:off x="6847836" y="322584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3" name="Google Shape;7533;p157"/>
            <p:cNvSpPr/>
            <p:nvPr/>
          </p:nvSpPr>
          <p:spPr>
            <a:xfrm>
              <a:off x="6828815" y="3244781"/>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4" name="Google Shape;7534;p157"/>
            <p:cNvSpPr/>
            <p:nvPr/>
          </p:nvSpPr>
          <p:spPr>
            <a:xfrm>
              <a:off x="6885879" y="322584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5" name="Google Shape;7535;p157"/>
            <p:cNvSpPr/>
            <p:nvPr/>
          </p:nvSpPr>
          <p:spPr>
            <a:xfrm>
              <a:off x="6866858" y="3244781"/>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6" name="Google Shape;7536;p157"/>
            <p:cNvSpPr/>
            <p:nvPr/>
          </p:nvSpPr>
          <p:spPr>
            <a:xfrm>
              <a:off x="6898560"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7" name="Google Shape;7537;p157"/>
            <p:cNvSpPr/>
            <p:nvPr/>
          </p:nvSpPr>
          <p:spPr>
            <a:xfrm>
              <a:off x="6879538" y="3257405"/>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8" name="Google Shape;7538;p157"/>
            <p:cNvSpPr/>
            <p:nvPr/>
          </p:nvSpPr>
          <p:spPr>
            <a:xfrm>
              <a:off x="6923922"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39" name="Google Shape;7539;p157"/>
            <p:cNvSpPr/>
            <p:nvPr/>
          </p:nvSpPr>
          <p:spPr>
            <a:xfrm>
              <a:off x="6904900" y="3257405"/>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0" name="Google Shape;7540;p157"/>
            <p:cNvSpPr/>
            <p:nvPr/>
          </p:nvSpPr>
          <p:spPr>
            <a:xfrm>
              <a:off x="6936602"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1" name="Google Shape;7541;p157"/>
            <p:cNvSpPr/>
            <p:nvPr/>
          </p:nvSpPr>
          <p:spPr>
            <a:xfrm>
              <a:off x="6917581" y="3257405"/>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2" name="Google Shape;7542;p157"/>
            <p:cNvSpPr/>
            <p:nvPr/>
          </p:nvSpPr>
          <p:spPr>
            <a:xfrm>
              <a:off x="6936602"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3" name="Google Shape;7543;p157"/>
            <p:cNvSpPr/>
            <p:nvPr/>
          </p:nvSpPr>
          <p:spPr>
            <a:xfrm>
              <a:off x="6923922" y="3257405"/>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4" name="Google Shape;7544;p157"/>
            <p:cNvSpPr/>
            <p:nvPr/>
          </p:nvSpPr>
          <p:spPr>
            <a:xfrm>
              <a:off x="6961964"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5" name="Google Shape;7545;p157"/>
            <p:cNvSpPr/>
            <p:nvPr/>
          </p:nvSpPr>
          <p:spPr>
            <a:xfrm>
              <a:off x="6949283" y="3257405"/>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6" name="Google Shape;7546;p157"/>
            <p:cNvSpPr/>
            <p:nvPr/>
          </p:nvSpPr>
          <p:spPr>
            <a:xfrm>
              <a:off x="6968305"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7" name="Google Shape;7547;p157"/>
            <p:cNvSpPr/>
            <p:nvPr/>
          </p:nvSpPr>
          <p:spPr>
            <a:xfrm>
              <a:off x="6955624" y="3257405"/>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8" name="Google Shape;7548;p157"/>
            <p:cNvSpPr/>
            <p:nvPr/>
          </p:nvSpPr>
          <p:spPr>
            <a:xfrm>
              <a:off x="6987326"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49" name="Google Shape;7549;p157"/>
            <p:cNvSpPr/>
            <p:nvPr/>
          </p:nvSpPr>
          <p:spPr>
            <a:xfrm>
              <a:off x="6968305" y="3257405"/>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0" name="Google Shape;7550;p157"/>
            <p:cNvSpPr/>
            <p:nvPr/>
          </p:nvSpPr>
          <p:spPr>
            <a:xfrm>
              <a:off x="7006347" y="3238469"/>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1" name="Google Shape;7551;p157"/>
            <p:cNvSpPr/>
            <p:nvPr/>
          </p:nvSpPr>
          <p:spPr>
            <a:xfrm>
              <a:off x="6987326" y="3257405"/>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2" name="Google Shape;7552;p157"/>
            <p:cNvSpPr/>
            <p:nvPr/>
          </p:nvSpPr>
          <p:spPr>
            <a:xfrm>
              <a:off x="7076092" y="325109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3" name="Google Shape;7553;p157"/>
            <p:cNvSpPr/>
            <p:nvPr/>
          </p:nvSpPr>
          <p:spPr>
            <a:xfrm>
              <a:off x="7057071" y="327003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4" name="Google Shape;7554;p157"/>
            <p:cNvSpPr/>
            <p:nvPr/>
          </p:nvSpPr>
          <p:spPr>
            <a:xfrm>
              <a:off x="7082433" y="325109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5" name="Google Shape;7555;p157"/>
            <p:cNvSpPr/>
            <p:nvPr/>
          </p:nvSpPr>
          <p:spPr>
            <a:xfrm>
              <a:off x="7063411" y="327003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6" name="Google Shape;7556;p157"/>
            <p:cNvSpPr/>
            <p:nvPr/>
          </p:nvSpPr>
          <p:spPr>
            <a:xfrm>
              <a:off x="7126816" y="32700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7" name="Google Shape;7557;p157"/>
            <p:cNvSpPr/>
            <p:nvPr/>
          </p:nvSpPr>
          <p:spPr>
            <a:xfrm>
              <a:off x="7107795" y="3288967"/>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8" name="Google Shape;7558;p157"/>
            <p:cNvSpPr/>
            <p:nvPr/>
          </p:nvSpPr>
          <p:spPr>
            <a:xfrm>
              <a:off x="7152178" y="32700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59" name="Google Shape;7559;p157"/>
            <p:cNvSpPr/>
            <p:nvPr/>
          </p:nvSpPr>
          <p:spPr>
            <a:xfrm>
              <a:off x="7133156" y="3288967"/>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0" name="Google Shape;7560;p157"/>
            <p:cNvSpPr/>
            <p:nvPr/>
          </p:nvSpPr>
          <p:spPr>
            <a:xfrm>
              <a:off x="7183880" y="32700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1" name="Google Shape;7561;p157"/>
            <p:cNvSpPr/>
            <p:nvPr/>
          </p:nvSpPr>
          <p:spPr>
            <a:xfrm>
              <a:off x="7171199" y="3288967"/>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2" name="Google Shape;7562;p157"/>
            <p:cNvSpPr/>
            <p:nvPr/>
          </p:nvSpPr>
          <p:spPr>
            <a:xfrm>
              <a:off x="7196561" y="32700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3" name="Google Shape;7563;p157"/>
            <p:cNvSpPr/>
            <p:nvPr/>
          </p:nvSpPr>
          <p:spPr>
            <a:xfrm>
              <a:off x="7177540" y="3288967"/>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4" name="Google Shape;7564;p157"/>
            <p:cNvSpPr/>
            <p:nvPr/>
          </p:nvSpPr>
          <p:spPr>
            <a:xfrm>
              <a:off x="7215582" y="32700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5" name="Google Shape;7565;p157"/>
            <p:cNvSpPr/>
            <p:nvPr/>
          </p:nvSpPr>
          <p:spPr>
            <a:xfrm>
              <a:off x="7202901" y="3288967"/>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6" name="Google Shape;7566;p157"/>
            <p:cNvSpPr/>
            <p:nvPr/>
          </p:nvSpPr>
          <p:spPr>
            <a:xfrm>
              <a:off x="7228263" y="328896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7" name="Google Shape;7567;p157"/>
            <p:cNvSpPr/>
            <p:nvPr/>
          </p:nvSpPr>
          <p:spPr>
            <a:xfrm>
              <a:off x="7215582" y="330790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8" name="Google Shape;7568;p157"/>
            <p:cNvSpPr/>
            <p:nvPr/>
          </p:nvSpPr>
          <p:spPr>
            <a:xfrm>
              <a:off x="7240944" y="328896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69" name="Google Shape;7569;p157"/>
            <p:cNvSpPr/>
            <p:nvPr/>
          </p:nvSpPr>
          <p:spPr>
            <a:xfrm>
              <a:off x="7221923" y="330790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0" name="Google Shape;7570;p157"/>
            <p:cNvSpPr/>
            <p:nvPr/>
          </p:nvSpPr>
          <p:spPr>
            <a:xfrm>
              <a:off x="7259965" y="328896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1" name="Google Shape;7571;p157"/>
            <p:cNvSpPr/>
            <p:nvPr/>
          </p:nvSpPr>
          <p:spPr>
            <a:xfrm>
              <a:off x="7247284" y="330790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2" name="Google Shape;7572;p157"/>
            <p:cNvSpPr/>
            <p:nvPr/>
          </p:nvSpPr>
          <p:spPr>
            <a:xfrm>
              <a:off x="7266306" y="328896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3" name="Google Shape;7573;p157"/>
            <p:cNvSpPr/>
            <p:nvPr/>
          </p:nvSpPr>
          <p:spPr>
            <a:xfrm>
              <a:off x="7247284" y="3307904"/>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4" name="Google Shape;7574;p157"/>
            <p:cNvSpPr/>
            <p:nvPr/>
          </p:nvSpPr>
          <p:spPr>
            <a:xfrm>
              <a:off x="7285327" y="3288967"/>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5" name="Google Shape;7575;p157"/>
            <p:cNvSpPr/>
            <p:nvPr/>
          </p:nvSpPr>
          <p:spPr>
            <a:xfrm>
              <a:off x="7272646" y="3307904"/>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6" name="Google Shape;7576;p157"/>
            <p:cNvSpPr/>
            <p:nvPr/>
          </p:nvSpPr>
          <p:spPr>
            <a:xfrm>
              <a:off x="7443838" y="330790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7" name="Google Shape;7577;p157"/>
            <p:cNvSpPr/>
            <p:nvPr/>
          </p:nvSpPr>
          <p:spPr>
            <a:xfrm>
              <a:off x="7424817" y="332684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8" name="Google Shape;7578;p157"/>
            <p:cNvSpPr/>
            <p:nvPr/>
          </p:nvSpPr>
          <p:spPr>
            <a:xfrm>
              <a:off x="7475541" y="3307904"/>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79" name="Google Shape;7579;p157"/>
            <p:cNvSpPr/>
            <p:nvPr/>
          </p:nvSpPr>
          <p:spPr>
            <a:xfrm>
              <a:off x="7456519" y="3326840"/>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0" name="Google Shape;7580;p157"/>
            <p:cNvSpPr/>
            <p:nvPr/>
          </p:nvSpPr>
          <p:spPr>
            <a:xfrm>
              <a:off x="7488222" y="333315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1" name="Google Shape;7581;p157"/>
            <p:cNvSpPr/>
            <p:nvPr/>
          </p:nvSpPr>
          <p:spPr>
            <a:xfrm>
              <a:off x="7475541" y="3352090"/>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2" name="Google Shape;7582;p157"/>
            <p:cNvSpPr/>
            <p:nvPr/>
          </p:nvSpPr>
          <p:spPr>
            <a:xfrm>
              <a:off x="7513583" y="333315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3" name="Google Shape;7583;p157"/>
            <p:cNvSpPr/>
            <p:nvPr/>
          </p:nvSpPr>
          <p:spPr>
            <a:xfrm>
              <a:off x="7500902" y="3352090"/>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4" name="Google Shape;7584;p157"/>
            <p:cNvSpPr/>
            <p:nvPr/>
          </p:nvSpPr>
          <p:spPr>
            <a:xfrm>
              <a:off x="7557967" y="333315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5" name="Google Shape;7585;p157"/>
            <p:cNvSpPr/>
            <p:nvPr/>
          </p:nvSpPr>
          <p:spPr>
            <a:xfrm>
              <a:off x="7538945" y="335209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6" name="Google Shape;7586;p157"/>
            <p:cNvSpPr/>
            <p:nvPr/>
          </p:nvSpPr>
          <p:spPr>
            <a:xfrm>
              <a:off x="7583328" y="333315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7" name="Google Shape;7587;p157"/>
            <p:cNvSpPr/>
            <p:nvPr/>
          </p:nvSpPr>
          <p:spPr>
            <a:xfrm>
              <a:off x="7564307" y="3352090"/>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8" name="Google Shape;7588;p157"/>
            <p:cNvSpPr/>
            <p:nvPr/>
          </p:nvSpPr>
          <p:spPr>
            <a:xfrm>
              <a:off x="7634052" y="333315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89" name="Google Shape;7589;p157"/>
            <p:cNvSpPr/>
            <p:nvPr/>
          </p:nvSpPr>
          <p:spPr>
            <a:xfrm>
              <a:off x="7615031" y="3352090"/>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0" name="Google Shape;7590;p157"/>
            <p:cNvSpPr/>
            <p:nvPr/>
          </p:nvSpPr>
          <p:spPr>
            <a:xfrm>
              <a:off x="7653073" y="3358402"/>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1" name="Google Shape;7591;p157"/>
            <p:cNvSpPr/>
            <p:nvPr/>
          </p:nvSpPr>
          <p:spPr>
            <a:xfrm>
              <a:off x="7634052" y="3377339"/>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2" name="Google Shape;7592;p157"/>
            <p:cNvSpPr/>
            <p:nvPr/>
          </p:nvSpPr>
          <p:spPr>
            <a:xfrm>
              <a:off x="7659414" y="3358402"/>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3" name="Google Shape;7593;p157"/>
            <p:cNvSpPr/>
            <p:nvPr/>
          </p:nvSpPr>
          <p:spPr>
            <a:xfrm>
              <a:off x="7646733" y="3377339"/>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4" name="Google Shape;7594;p157"/>
            <p:cNvSpPr/>
            <p:nvPr/>
          </p:nvSpPr>
          <p:spPr>
            <a:xfrm>
              <a:off x="7697456" y="3358402"/>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5" name="Google Shape;7595;p157"/>
            <p:cNvSpPr/>
            <p:nvPr/>
          </p:nvSpPr>
          <p:spPr>
            <a:xfrm>
              <a:off x="7678435" y="3377339"/>
              <a:ext cx="38042" cy="12624"/>
            </a:xfrm>
            <a:custGeom>
              <a:avLst/>
              <a:gdLst/>
              <a:ahLst/>
              <a:cxnLst/>
              <a:rect l="l" t="t" r="r" b="b"/>
              <a:pathLst>
                <a:path w="38042" h="12624" extrusionOk="0">
                  <a:moveTo>
                    <a:pt x="0" y="0"/>
                  </a:moveTo>
                  <a:lnTo>
                    <a:pt x="38043"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6" name="Google Shape;7596;p157"/>
            <p:cNvSpPr/>
            <p:nvPr/>
          </p:nvSpPr>
          <p:spPr>
            <a:xfrm>
              <a:off x="7729159" y="3358402"/>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7" name="Google Shape;7597;p157"/>
            <p:cNvSpPr/>
            <p:nvPr/>
          </p:nvSpPr>
          <p:spPr>
            <a:xfrm>
              <a:off x="7710137" y="3377339"/>
              <a:ext cx="31702" cy="12624"/>
            </a:xfrm>
            <a:custGeom>
              <a:avLst/>
              <a:gdLst/>
              <a:ahLst/>
              <a:cxnLst/>
              <a:rect l="l" t="t" r="r" b="b"/>
              <a:pathLst>
                <a:path w="31702" h="12624" extrusionOk="0">
                  <a:moveTo>
                    <a:pt x="0" y="0"/>
                  </a:moveTo>
                  <a:lnTo>
                    <a:pt x="3170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8" name="Google Shape;7598;p157"/>
            <p:cNvSpPr/>
            <p:nvPr/>
          </p:nvSpPr>
          <p:spPr>
            <a:xfrm>
              <a:off x="5693874" y="277767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599" name="Google Shape;7599;p157"/>
            <p:cNvSpPr/>
            <p:nvPr/>
          </p:nvSpPr>
          <p:spPr>
            <a:xfrm>
              <a:off x="5681193" y="279661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0" name="Google Shape;7600;p157"/>
            <p:cNvSpPr/>
            <p:nvPr/>
          </p:nvSpPr>
          <p:spPr>
            <a:xfrm>
              <a:off x="5592427" y="2720863"/>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1" name="Google Shape;7601;p157"/>
            <p:cNvSpPr/>
            <p:nvPr/>
          </p:nvSpPr>
          <p:spPr>
            <a:xfrm>
              <a:off x="5573406" y="2739799"/>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2" name="Google Shape;7602;p157"/>
            <p:cNvSpPr/>
            <p:nvPr/>
          </p:nvSpPr>
          <p:spPr>
            <a:xfrm>
              <a:off x="5497320" y="260093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3" name="Google Shape;7603;p157"/>
            <p:cNvSpPr/>
            <p:nvPr/>
          </p:nvSpPr>
          <p:spPr>
            <a:xfrm>
              <a:off x="5478299" y="2619866"/>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4" name="Google Shape;7604;p157"/>
            <p:cNvSpPr/>
            <p:nvPr/>
          </p:nvSpPr>
          <p:spPr>
            <a:xfrm>
              <a:off x="5364171" y="2525182"/>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5" name="Google Shape;7605;p157"/>
            <p:cNvSpPr/>
            <p:nvPr/>
          </p:nvSpPr>
          <p:spPr>
            <a:xfrm>
              <a:off x="5351490" y="2544119"/>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6" name="Google Shape;7606;p157"/>
            <p:cNvSpPr/>
            <p:nvPr/>
          </p:nvSpPr>
          <p:spPr>
            <a:xfrm>
              <a:off x="5288086" y="2462060"/>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7" name="Google Shape;7607;p157"/>
            <p:cNvSpPr/>
            <p:nvPr/>
          </p:nvSpPr>
          <p:spPr>
            <a:xfrm>
              <a:off x="5275405" y="2480996"/>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8" name="Google Shape;7608;p157"/>
            <p:cNvSpPr/>
            <p:nvPr/>
          </p:nvSpPr>
          <p:spPr>
            <a:xfrm>
              <a:off x="5275405" y="2449435"/>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09" name="Google Shape;7609;p157"/>
            <p:cNvSpPr/>
            <p:nvPr/>
          </p:nvSpPr>
          <p:spPr>
            <a:xfrm>
              <a:off x="5262724" y="2468372"/>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0" name="Google Shape;7610;p157"/>
            <p:cNvSpPr/>
            <p:nvPr/>
          </p:nvSpPr>
          <p:spPr>
            <a:xfrm>
              <a:off x="5269064" y="2436811"/>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1" name="Google Shape;7611;p157"/>
            <p:cNvSpPr/>
            <p:nvPr/>
          </p:nvSpPr>
          <p:spPr>
            <a:xfrm>
              <a:off x="5250043" y="2455747"/>
              <a:ext cx="38042" cy="12624"/>
            </a:xfrm>
            <a:custGeom>
              <a:avLst/>
              <a:gdLst/>
              <a:ahLst/>
              <a:cxnLst/>
              <a:rect l="l" t="t" r="r" b="b"/>
              <a:pathLst>
                <a:path w="38042" h="12624" extrusionOk="0">
                  <a:moveTo>
                    <a:pt x="38043"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2" name="Google Shape;7612;p157"/>
            <p:cNvSpPr/>
            <p:nvPr/>
          </p:nvSpPr>
          <p:spPr>
            <a:xfrm>
              <a:off x="5243702" y="2424186"/>
              <a:ext cx="12680" cy="37873"/>
            </a:xfrm>
            <a:custGeom>
              <a:avLst/>
              <a:gdLst/>
              <a:ahLst/>
              <a:cxnLst/>
              <a:rect l="l" t="t" r="r" b="b"/>
              <a:pathLst>
                <a:path w="12680" h="37873" extrusionOk="0">
                  <a:moveTo>
                    <a:pt x="0" y="0"/>
                  </a:moveTo>
                  <a:lnTo>
                    <a:pt x="0" y="37874"/>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3" name="Google Shape;7613;p157"/>
            <p:cNvSpPr/>
            <p:nvPr/>
          </p:nvSpPr>
          <p:spPr>
            <a:xfrm>
              <a:off x="5231022" y="2443123"/>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4" name="Google Shape;7614;p157"/>
            <p:cNvSpPr/>
            <p:nvPr/>
          </p:nvSpPr>
          <p:spPr>
            <a:xfrm>
              <a:off x="7741840"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5" name="Google Shape;7615;p157"/>
            <p:cNvSpPr/>
            <p:nvPr/>
          </p:nvSpPr>
          <p:spPr>
            <a:xfrm>
              <a:off x="7729159"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6" name="Google Shape;7616;p157"/>
            <p:cNvSpPr/>
            <p:nvPr/>
          </p:nvSpPr>
          <p:spPr>
            <a:xfrm>
              <a:off x="7748180"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7" name="Google Shape;7617;p157"/>
            <p:cNvSpPr/>
            <p:nvPr/>
          </p:nvSpPr>
          <p:spPr>
            <a:xfrm>
              <a:off x="7735499"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8" name="Google Shape;7618;p157"/>
            <p:cNvSpPr/>
            <p:nvPr/>
          </p:nvSpPr>
          <p:spPr>
            <a:xfrm>
              <a:off x="7786223"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19" name="Google Shape;7619;p157"/>
            <p:cNvSpPr/>
            <p:nvPr/>
          </p:nvSpPr>
          <p:spPr>
            <a:xfrm>
              <a:off x="7767201"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0" name="Google Shape;7620;p157"/>
            <p:cNvSpPr/>
            <p:nvPr/>
          </p:nvSpPr>
          <p:spPr>
            <a:xfrm>
              <a:off x="7805244"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1" name="Google Shape;7621;p157"/>
            <p:cNvSpPr/>
            <p:nvPr/>
          </p:nvSpPr>
          <p:spPr>
            <a:xfrm>
              <a:off x="7792563"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2" name="Google Shape;7622;p157"/>
            <p:cNvSpPr/>
            <p:nvPr/>
          </p:nvSpPr>
          <p:spPr>
            <a:xfrm>
              <a:off x="7817925"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3" name="Google Shape;7623;p157"/>
            <p:cNvSpPr/>
            <p:nvPr/>
          </p:nvSpPr>
          <p:spPr>
            <a:xfrm>
              <a:off x="7798904"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4" name="Google Shape;7624;p157"/>
            <p:cNvSpPr/>
            <p:nvPr/>
          </p:nvSpPr>
          <p:spPr>
            <a:xfrm>
              <a:off x="7868649"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5" name="Google Shape;7625;p157"/>
            <p:cNvSpPr/>
            <p:nvPr/>
          </p:nvSpPr>
          <p:spPr>
            <a:xfrm>
              <a:off x="7855968"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6" name="Google Shape;7626;p157"/>
            <p:cNvSpPr/>
            <p:nvPr/>
          </p:nvSpPr>
          <p:spPr>
            <a:xfrm>
              <a:off x="7913032"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7" name="Google Shape;7627;p157"/>
            <p:cNvSpPr/>
            <p:nvPr/>
          </p:nvSpPr>
          <p:spPr>
            <a:xfrm>
              <a:off x="7894010"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8" name="Google Shape;7628;p157"/>
            <p:cNvSpPr/>
            <p:nvPr/>
          </p:nvSpPr>
          <p:spPr>
            <a:xfrm>
              <a:off x="7951074"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29" name="Google Shape;7629;p157"/>
            <p:cNvSpPr/>
            <p:nvPr/>
          </p:nvSpPr>
          <p:spPr>
            <a:xfrm>
              <a:off x="7938393"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0" name="Google Shape;7630;p157"/>
            <p:cNvSpPr/>
            <p:nvPr/>
          </p:nvSpPr>
          <p:spPr>
            <a:xfrm>
              <a:off x="7957415"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1" name="Google Shape;7631;p157"/>
            <p:cNvSpPr/>
            <p:nvPr/>
          </p:nvSpPr>
          <p:spPr>
            <a:xfrm>
              <a:off x="7938393"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2" name="Google Shape;7632;p157"/>
            <p:cNvSpPr/>
            <p:nvPr/>
          </p:nvSpPr>
          <p:spPr>
            <a:xfrm>
              <a:off x="7970096"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3" name="Google Shape;7633;p157"/>
            <p:cNvSpPr/>
            <p:nvPr/>
          </p:nvSpPr>
          <p:spPr>
            <a:xfrm>
              <a:off x="7957415"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4" name="Google Shape;7634;p157"/>
            <p:cNvSpPr/>
            <p:nvPr/>
          </p:nvSpPr>
          <p:spPr>
            <a:xfrm>
              <a:off x="7976436"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5" name="Google Shape;7635;p157"/>
            <p:cNvSpPr/>
            <p:nvPr/>
          </p:nvSpPr>
          <p:spPr>
            <a:xfrm>
              <a:off x="7963755"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6" name="Google Shape;7636;p157"/>
            <p:cNvSpPr/>
            <p:nvPr/>
          </p:nvSpPr>
          <p:spPr>
            <a:xfrm>
              <a:off x="8027160"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7" name="Google Shape;7637;p157"/>
            <p:cNvSpPr/>
            <p:nvPr/>
          </p:nvSpPr>
          <p:spPr>
            <a:xfrm>
              <a:off x="8014479"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8" name="Google Shape;7638;p157"/>
            <p:cNvSpPr/>
            <p:nvPr/>
          </p:nvSpPr>
          <p:spPr>
            <a:xfrm>
              <a:off x="8046181"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39" name="Google Shape;7639;p157"/>
            <p:cNvSpPr/>
            <p:nvPr/>
          </p:nvSpPr>
          <p:spPr>
            <a:xfrm>
              <a:off x="8033500"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0" name="Google Shape;7640;p157"/>
            <p:cNvSpPr/>
            <p:nvPr/>
          </p:nvSpPr>
          <p:spPr>
            <a:xfrm>
              <a:off x="8058862"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1" name="Google Shape;7641;p157"/>
            <p:cNvSpPr/>
            <p:nvPr/>
          </p:nvSpPr>
          <p:spPr>
            <a:xfrm>
              <a:off x="8039841"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2" name="Google Shape;7642;p157"/>
            <p:cNvSpPr/>
            <p:nvPr/>
          </p:nvSpPr>
          <p:spPr>
            <a:xfrm>
              <a:off x="8058862"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3" name="Google Shape;7643;p157"/>
            <p:cNvSpPr/>
            <p:nvPr/>
          </p:nvSpPr>
          <p:spPr>
            <a:xfrm>
              <a:off x="8039841"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4" name="Google Shape;7644;p157"/>
            <p:cNvSpPr/>
            <p:nvPr/>
          </p:nvSpPr>
          <p:spPr>
            <a:xfrm>
              <a:off x="8090564"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5" name="Google Shape;7645;p157"/>
            <p:cNvSpPr/>
            <p:nvPr/>
          </p:nvSpPr>
          <p:spPr>
            <a:xfrm>
              <a:off x="8077883"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6" name="Google Shape;7646;p157"/>
            <p:cNvSpPr/>
            <p:nvPr/>
          </p:nvSpPr>
          <p:spPr>
            <a:xfrm>
              <a:off x="8071543" y="3408900"/>
              <a:ext cx="38042" cy="12624"/>
            </a:xfrm>
            <a:custGeom>
              <a:avLst/>
              <a:gdLst/>
              <a:ahLst/>
              <a:cxnLst/>
              <a:rect l="l" t="t" r="r" b="b"/>
              <a:pathLst>
                <a:path w="38042" h="12624" extrusionOk="0">
                  <a:moveTo>
                    <a:pt x="38043"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7" name="Google Shape;7647;p157"/>
            <p:cNvSpPr/>
            <p:nvPr/>
          </p:nvSpPr>
          <p:spPr>
            <a:xfrm>
              <a:off x="8096905"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8" name="Google Shape;7648;p157"/>
            <p:cNvSpPr/>
            <p:nvPr/>
          </p:nvSpPr>
          <p:spPr>
            <a:xfrm>
              <a:off x="8179331"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49" name="Google Shape;7649;p157"/>
            <p:cNvSpPr/>
            <p:nvPr/>
          </p:nvSpPr>
          <p:spPr>
            <a:xfrm>
              <a:off x="8166650"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0" name="Google Shape;7650;p157"/>
            <p:cNvSpPr/>
            <p:nvPr/>
          </p:nvSpPr>
          <p:spPr>
            <a:xfrm>
              <a:off x="8172990"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1" name="Google Shape;7651;p157"/>
            <p:cNvSpPr/>
            <p:nvPr/>
          </p:nvSpPr>
          <p:spPr>
            <a:xfrm>
              <a:off x="8160309"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2" name="Google Shape;7652;p157"/>
            <p:cNvSpPr/>
            <p:nvPr/>
          </p:nvSpPr>
          <p:spPr>
            <a:xfrm>
              <a:off x="8198352"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3" name="Google Shape;7653;p157"/>
            <p:cNvSpPr/>
            <p:nvPr/>
          </p:nvSpPr>
          <p:spPr>
            <a:xfrm>
              <a:off x="8185671"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4" name="Google Shape;7654;p157"/>
            <p:cNvSpPr/>
            <p:nvPr/>
          </p:nvSpPr>
          <p:spPr>
            <a:xfrm>
              <a:off x="8236395"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5" name="Google Shape;7655;p157"/>
            <p:cNvSpPr/>
            <p:nvPr/>
          </p:nvSpPr>
          <p:spPr>
            <a:xfrm>
              <a:off x="8223714"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6" name="Google Shape;7656;p157"/>
            <p:cNvSpPr/>
            <p:nvPr/>
          </p:nvSpPr>
          <p:spPr>
            <a:xfrm>
              <a:off x="8230054"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7" name="Google Shape;7657;p157"/>
            <p:cNvSpPr/>
            <p:nvPr/>
          </p:nvSpPr>
          <p:spPr>
            <a:xfrm>
              <a:off x="8249076"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8" name="Google Shape;7658;p157"/>
            <p:cNvSpPr/>
            <p:nvPr/>
          </p:nvSpPr>
          <p:spPr>
            <a:xfrm>
              <a:off x="8236395" y="3408900"/>
              <a:ext cx="38042" cy="12624"/>
            </a:xfrm>
            <a:custGeom>
              <a:avLst/>
              <a:gdLst/>
              <a:ahLst/>
              <a:cxnLst/>
              <a:rect l="l" t="t" r="r" b="b"/>
              <a:pathLst>
                <a:path w="38042" h="12624" extrusionOk="0">
                  <a:moveTo>
                    <a:pt x="38043"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59" name="Google Shape;7659;p157"/>
            <p:cNvSpPr/>
            <p:nvPr/>
          </p:nvSpPr>
          <p:spPr>
            <a:xfrm>
              <a:off x="8268097"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0" name="Google Shape;7660;p157"/>
            <p:cNvSpPr/>
            <p:nvPr/>
          </p:nvSpPr>
          <p:spPr>
            <a:xfrm>
              <a:off x="8255416"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1" name="Google Shape;7661;p157"/>
            <p:cNvSpPr/>
            <p:nvPr/>
          </p:nvSpPr>
          <p:spPr>
            <a:xfrm>
              <a:off x="8293459"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2" name="Google Shape;7662;p157"/>
            <p:cNvSpPr/>
            <p:nvPr/>
          </p:nvSpPr>
          <p:spPr>
            <a:xfrm>
              <a:off x="8280778"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3" name="Google Shape;7663;p157"/>
            <p:cNvSpPr/>
            <p:nvPr/>
          </p:nvSpPr>
          <p:spPr>
            <a:xfrm>
              <a:off x="8306140"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4" name="Google Shape;7664;p157"/>
            <p:cNvSpPr/>
            <p:nvPr/>
          </p:nvSpPr>
          <p:spPr>
            <a:xfrm>
              <a:off x="8293459"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5" name="Google Shape;7665;p157"/>
            <p:cNvSpPr/>
            <p:nvPr/>
          </p:nvSpPr>
          <p:spPr>
            <a:xfrm>
              <a:off x="8375884"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6" name="Google Shape;7666;p157"/>
            <p:cNvSpPr/>
            <p:nvPr/>
          </p:nvSpPr>
          <p:spPr>
            <a:xfrm>
              <a:off x="8363204" y="3408900"/>
              <a:ext cx="31702" cy="12624"/>
            </a:xfrm>
            <a:custGeom>
              <a:avLst/>
              <a:gdLst/>
              <a:ahLst/>
              <a:cxnLst/>
              <a:rect l="l" t="t" r="r" b="b"/>
              <a:pathLst>
                <a:path w="31702" h="12624" extrusionOk="0">
                  <a:moveTo>
                    <a:pt x="3170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7" name="Google Shape;7667;p157"/>
            <p:cNvSpPr/>
            <p:nvPr/>
          </p:nvSpPr>
          <p:spPr>
            <a:xfrm>
              <a:off x="8388565"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8" name="Google Shape;7668;p157"/>
            <p:cNvSpPr/>
            <p:nvPr/>
          </p:nvSpPr>
          <p:spPr>
            <a:xfrm>
              <a:off x="8369544" y="3408900"/>
              <a:ext cx="38042" cy="12624"/>
            </a:xfrm>
            <a:custGeom>
              <a:avLst/>
              <a:gdLst/>
              <a:ahLst/>
              <a:cxnLst/>
              <a:rect l="l" t="t" r="r" b="b"/>
              <a:pathLst>
                <a:path w="38042" h="12624" extrusionOk="0">
                  <a:moveTo>
                    <a:pt x="38043"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69" name="Google Shape;7669;p157"/>
            <p:cNvSpPr/>
            <p:nvPr/>
          </p:nvSpPr>
          <p:spPr>
            <a:xfrm>
              <a:off x="8540736"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70" name="Google Shape;7670;p157"/>
            <p:cNvSpPr/>
            <p:nvPr/>
          </p:nvSpPr>
          <p:spPr>
            <a:xfrm>
              <a:off x="8528055"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71" name="Google Shape;7671;p157"/>
            <p:cNvSpPr/>
            <p:nvPr/>
          </p:nvSpPr>
          <p:spPr>
            <a:xfrm>
              <a:off x="8585119"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72" name="Google Shape;7672;p157"/>
            <p:cNvSpPr/>
            <p:nvPr/>
          </p:nvSpPr>
          <p:spPr>
            <a:xfrm>
              <a:off x="8572438" y="3408900"/>
              <a:ext cx="25361" cy="12624"/>
            </a:xfrm>
            <a:custGeom>
              <a:avLst/>
              <a:gdLst/>
              <a:ahLst/>
              <a:cxnLst/>
              <a:rect l="l" t="t" r="r" b="b"/>
              <a:pathLst>
                <a:path w="25361" h="12624" extrusionOk="0">
                  <a:moveTo>
                    <a:pt x="25362"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73" name="Google Shape;7673;p157"/>
            <p:cNvSpPr/>
            <p:nvPr/>
          </p:nvSpPr>
          <p:spPr>
            <a:xfrm>
              <a:off x="8724609" y="3389963"/>
              <a:ext cx="12680" cy="31561"/>
            </a:xfrm>
            <a:custGeom>
              <a:avLst/>
              <a:gdLst/>
              <a:ahLst/>
              <a:cxnLst/>
              <a:rect l="l" t="t" r="r" b="b"/>
              <a:pathLst>
                <a:path w="12680" h="31561" extrusionOk="0">
                  <a:moveTo>
                    <a:pt x="0" y="0"/>
                  </a:moveTo>
                  <a:lnTo>
                    <a:pt x="0" y="3156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674" name="Google Shape;7674;p157"/>
            <p:cNvSpPr/>
            <p:nvPr/>
          </p:nvSpPr>
          <p:spPr>
            <a:xfrm>
              <a:off x="8705588" y="3408900"/>
              <a:ext cx="38042" cy="12624"/>
            </a:xfrm>
            <a:custGeom>
              <a:avLst/>
              <a:gdLst/>
              <a:ahLst/>
              <a:cxnLst/>
              <a:rect l="l" t="t" r="r" b="b"/>
              <a:pathLst>
                <a:path w="38042" h="12624" extrusionOk="0">
                  <a:moveTo>
                    <a:pt x="38043" y="0"/>
                  </a:moveTo>
                  <a:lnTo>
                    <a:pt x="0"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sp>
        <p:nvSpPr>
          <p:cNvPr id="7675" name="Google Shape;7675;p157"/>
          <p:cNvSpPr txBox="1"/>
          <p:nvPr/>
        </p:nvSpPr>
        <p:spPr>
          <a:xfrm>
            <a:off x="1582060" y="3625501"/>
            <a:ext cx="3399341"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R-GemOx'a kıyasla Glofit-GemOx:</a:t>
            </a:r>
          </a:p>
        </p:txBody>
      </p:sp>
      <p:sp>
        <p:nvSpPr>
          <p:cNvPr id="7676" name="Google Shape;7676;p157"/>
          <p:cNvSpPr txBox="1"/>
          <p:nvPr/>
        </p:nvSpPr>
        <p:spPr>
          <a:xfrm>
            <a:off x="1582061" y="4040854"/>
            <a:ext cx="3340164"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HR (%95 GA) = </a:t>
            </a:r>
            <a:r>
              <a:rPr lang="tr-TR" sz="1333" b="1" dirty="0">
                <a:solidFill>
                  <a:srgbClr val="000000"/>
                </a:solidFill>
                <a:latin typeface="Arial"/>
                <a:ea typeface="Arial"/>
                <a:cs typeface="Arial"/>
                <a:sym typeface="Arial"/>
              </a:rPr>
              <a:t>0,62</a:t>
            </a:r>
            <a:r>
              <a:rPr lang="tr-TR" sz="1333" dirty="0">
                <a:solidFill>
                  <a:srgbClr val="000000"/>
                </a:solidFill>
                <a:latin typeface="Arial"/>
                <a:ea typeface="Arial"/>
                <a:cs typeface="Arial"/>
                <a:sym typeface="Arial"/>
              </a:rPr>
              <a:t> (0,43 - 0,88)</a:t>
            </a:r>
          </a:p>
        </p:txBody>
      </p:sp>
      <p:sp>
        <p:nvSpPr>
          <p:cNvPr id="7677" name="Google Shape;7677;p157"/>
          <p:cNvSpPr txBox="1"/>
          <p:nvPr/>
        </p:nvSpPr>
        <p:spPr>
          <a:xfrm rot="-5400000">
            <a:off x="663239" y="2841648"/>
            <a:ext cx="806400" cy="328177"/>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b="1" dirty="0">
                <a:solidFill>
                  <a:srgbClr val="000000"/>
                </a:solidFill>
                <a:latin typeface="Arial"/>
                <a:ea typeface="Arial"/>
                <a:cs typeface="Arial"/>
                <a:sym typeface="Arial"/>
              </a:rPr>
              <a:t>OS (%)</a:t>
            </a:r>
          </a:p>
        </p:txBody>
      </p:sp>
      <p:sp>
        <p:nvSpPr>
          <p:cNvPr id="7678" name="Google Shape;7678;p157"/>
          <p:cNvSpPr txBox="1"/>
          <p:nvPr/>
        </p:nvSpPr>
        <p:spPr>
          <a:xfrm>
            <a:off x="1477741" y="4914471"/>
            <a:ext cx="5028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183</a:t>
            </a:r>
          </a:p>
        </p:txBody>
      </p:sp>
      <p:sp>
        <p:nvSpPr>
          <p:cNvPr id="7679" name="Google Shape;7679;p157"/>
          <p:cNvSpPr txBox="1"/>
          <p:nvPr/>
        </p:nvSpPr>
        <p:spPr>
          <a:xfrm>
            <a:off x="1872201" y="4914471"/>
            <a:ext cx="5028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159</a:t>
            </a:r>
          </a:p>
        </p:txBody>
      </p:sp>
      <p:sp>
        <p:nvSpPr>
          <p:cNvPr id="7680" name="Google Shape;7680;p157"/>
          <p:cNvSpPr txBox="1"/>
          <p:nvPr/>
        </p:nvSpPr>
        <p:spPr>
          <a:xfrm>
            <a:off x="2266832" y="4914471"/>
            <a:ext cx="5028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135</a:t>
            </a:r>
          </a:p>
        </p:txBody>
      </p:sp>
      <p:sp>
        <p:nvSpPr>
          <p:cNvPr id="7681" name="Google Shape;7681;p157"/>
          <p:cNvSpPr txBox="1"/>
          <p:nvPr/>
        </p:nvSpPr>
        <p:spPr>
          <a:xfrm>
            <a:off x="2660815" y="4914471"/>
            <a:ext cx="5028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119</a:t>
            </a:r>
          </a:p>
        </p:txBody>
      </p:sp>
      <p:sp>
        <p:nvSpPr>
          <p:cNvPr id="7682" name="Google Shape;7682;p157"/>
          <p:cNvSpPr txBox="1"/>
          <p:nvPr/>
        </p:nvSpPr>
        <p:spPr>
          <a:xfrm>
            <a:off x="3055444" y="4914471"/>
            <a:ext cx="5028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104</a:t>
            </a:r>
          </a:p>
        </p:txBody>
      </p:sp>
      <p:sp>
        <p:nvSpPr>
          <p:cNvPr id="7683" name="Google Shape;7683;p157"/>
          <p:cNvSpPr txBox="1"/>
          <p:nvPr/>
        </p:nvSpPr>
        <p:spPr>
          <a:xfrm>
            <a:off x="3492651"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86</a:t>
            </a:r>
          </a:p>
        </p:txBody>
      </p:sp>
      <p:sp>
        <p:nvSpPr>
          <p:cNvPr id="7684" name="Google Shape;7684;p157"/>
          <p:cNvSpPr txBox="1"/>
          <p:nvPr/>
        </p:nvSpPr>
        <p:spPr>
          <a:xfrm>
            <a:off x="3887112"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71</a:t>
            </a:r>
          </a:p>
        </p:txBody>
      </p:sp>
      <p:sp>
        <p:nvSpPr>
          <p:cNvPr id="7685" name="Google Shape;7685;p157"/>
          <p:cNvSpPr txBox="1"/>
          <p:nvPr/>
        </p:nvSpPr>
        <p:spPr>
          <a:xfrm>
            <a:off x="4281741"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51</a:t>
            </a:r>
          </a:p>
        </p:txBody>
      </p:sp>
      <p:sp>
        <p:nvSpPr>
          <p:cNvPr id="7686" name="Google Shape;7686;p157"/>
          <p:cNvSpPr txBox="1"/>
          <p:nvPr/>
        </p:nvSpPr>
        <p:spPr>
          <a:xfrm>
            <a:off x="4676203"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40</a:t>
            </a:r>
          </a:p>
        </p:txBody>
      </p:sp>
      <p:sp>
        <p:nvSpPr>
          <p:cNvPr id="7687" name="Google Shape;7687;p157"/>
          <p:cNvSpPr txBox="1"/>
          <p:nvPr/>
        </p:nvSpPr>
        <p:spPr>
          <a:xfrm>
            <a:off x="5070661"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26</a:t>
            </a:r>
          </a:p>
        </p:txBody>
      </p:sp>
      <p:sp>
        <p:nvSpPr>
          <p:cNvPr id="7688" name="Google Shape;7688;p157"/>
          <p:cNvSpPr txBox="1"/>
          <p:nvPr/>
        </p:nvSpPr>
        <p:spPr>
          <a:xfrm>
            <a:off x="5464815" y="4914471"/>
            <a:ext cx="4172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11</a:t>
            </a:r>
          </a:p>
        </p:txBody>
      </p:sp>
      <p:sp>
        <p:nvSpPr>
          <p:cNvPr id="7689" name="Google Shape;7689;p157"/>
          <p:cNvSpPr txBox="1"/>
          <p:nvPr/>
        </p:nvSpPr>
        <p:spPr>
          <a:xfrm>
            <a:off x="5902023" y="4914471"/>
            <a:ext cx="3316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3</a:t>
            </a:r>
          </a:p>
        </p:txBody>
      </p:sp>
      <p:sp>
        <p:nvSpPr>
          <p:cNvPr id="7690" name="Google Shape;7690;p157"/>
          <p:cNvSpPr txBox="1"/>
          <p:nvPr/>
        </p:nvSpPr>
        <p:spPr>
          <a:xfrm>
            <a:off x="6233248" y="4914471"/>
            <a:ext cx="460000" cy="307722"/>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691" name="Google Shape;7691;p157"/>
          <p:cNvSpPr/>
          <p:nvPr/>
        </p:nvSpPr>
        <p:spPr>
          <a:xfrm>
            <a:off x="518984" y="5445596"/>
            <a:ext cx="11154000" cy="462000"/>
          </a:xfrm>
          <a:prstGeom prst="round1Rect">
            <a:avLst>
              <a:gd name="adj" fmla="val 16667"/>
            </a:avLst>
          </a:prstGeom>
          <a:solidFill>
            <a:srgbClr val="DEEBF7"/>
          </a:solidFill>
          <a:ln>
            <a:noFill/>
          </a:ln>
        </p:spPr>
        <p:txBody>
          <a:bodyPr spcFirstLastPara="1" wrap="square" lIns="121900" tIns="60933" rIns="121900" bIns="60933" anchor="ctr" anchorCtr="0">
            <a:noAutofit/>
          </a:bodyPr>
          <a:lstStyle/>
          <a:p>
            <a:pPr marL="609585" indent="-397923" algn="ctr">
              <a:lnSpc>
                <a:spcPct val="115000"/>
              </a:lnSpc>
              <a:buClr>
                <a:srgbClr val="1070B5"/>
              </a:buClr>
              <a:buSzPts val="1100"/>
              <a:buFont typeface="Arial"/>
              <a:buChar char="•"/>
            </a:pPr>
            <a:r>
              <a:rPr lang="tr-TR" sz="1467" b="1" dirty="0">
                <a:solidFill>
                  <a:srgbClr val="000000"/>
                </a:solidFill>
                <a:latin typeface="Arial"/>
                <a:ea typeface="Arial"/>
                <a:cs typeface="Arial"/>
                <a:sym typeface="Arial"/>
              </a:rPr>
              <a:t>Glofit-GemOx için</a:t>
            </a:r>
            <a:r>
              <a:rPr lang="tr-TR" sz="1467" dirty="0">
                <a:solidFill>
                  <a:srgbClr val="000000"/>
                </a:solidFill>
                <a:latin typeface="Arial"/>
                <a:ea typeface="Arial"/>
                <a:cs typeface="Arial"/>
                <a:sym typeface="Arial"/>
              </a:rPr>
              <a:t> R-GemOx'a kıyasla istatistiksel olarak önemli ve klinik açıdan önemli </a:t>
            </a:r>
            <a:r>
              <a:rPr lang="tr-TR" sz="1467" b="1" dirty="0">
                <a:solidFill>
                  <a:srgbClr val="000000"/>
                </a:solidFill>
                <a:latin typeface="Arial"/>
                <a:ea typeface="Arial"/>
                <a:cs typeface="Arial"/>
                <a:sym typeface="Arial"/>
              </a:rPr>
              <a:t>OS yararı</a:t>
            </a:r>
            <a:endParaRPr lang="tr-TR" sz="1467" dirty="0">
              <a:solidFill>
                <a:srgbClr val="000000"/>
              </a:solidFill>
              <a:latin typeface="Arial"/>
              <a:ea typeface="Arial"/>
              <a:cs typeface="Arial"/>
              <a:sym typeface="Arial"/>
            </a:endParaRPr>
          </a:p>
        </p:txBody>
      </p:sp>
      <p:sp>
        <p:nvSpPr>
          <p:cNvPr id="356" name="Google Shape;7269;p154"/>
          <p:cNvSpPr txBox="1">
            <a:spLocks noGrp="1"/>
          </p:cNvSpPr>
          <p:nvPr>
            <p:ph type="body" idx="2"/>
          </p:nvPr>
        </p:nvSpPr>
        <p:spPr>
          <a:xfrm>
            <a:off x="7128778" y="6480288"/>
            <a:ext cx="4992127" cy="360000"/>
          </a:xfrm>
          <a:prstGeom prst="rect">
            <a:avLst/>
          </a:prstGeom>
          <a:noFill/>
          <a:ln>
            <a:noFill/>
          </a:ln>
        </p:spPr>
        <p:txBody>
          <a:bodyPr spcFirstLastPara="1" wrap="square" lIns="0" tIns="0" rIns="0" bIns="0" anchor="b" anchorCtr="0">
            <a:noAutofit/>
          </a:bodyPr>
          <a:lstStyle/>
          <a:p>
            <a:pPr marL="212336" indent="-212336" algn="r">
              <a:buSzPts val="800"/>
            </a:pPr>
            <a:r>
              <a:rPr lang="en" sz="667" dirty="0"/>
              <a:t/>
            </a:r>
            <a:br>
              <a:rPr lang="en" sz="667" dirty="0"/>
            </a:br>
            <a:r>
              <a:rPr lang="tr-TR" sz="667" dirty="0"/>
              <a:t>Abramson JS, Ku M, Hertzberg M, et al. Glofitamab plus gemcitabine and oxaliplatin (GLOFIT-GEMOX) for relapsed/refractory (R/R) diffuse large B-cell lymphoma (DLBCL): results of a global randomized phase III trial (STARGLO). Presented at: European Hematology Association 2024 Hybrid Congress; June 13–16, 2024; Madrid, Spain. Abstract LB3438.)</a:t>
            </a:r>
          </a:p>
        </p:txBody>
      </p:sp>
      <p:sp>
        <p:nvSpPr>
          <p:cNvPr id="2" name="TextBox 1"/>
          <p:cNvSpPr txBox="1"/>
          <p:nvPr/>
        </p:nvSpPr>
        <p:spPr>
          <a:xfrm>
            <a:off x="5106241" y="2457751"/>
            <a:ext cx="777777" cy="297454"/>
          </a:xfrm>
          <a:prstGeom prst="rect">
            <a:avLst/>
          </a:prstGeom>
          <a:noFill/>
        </p:spPr>
        <p:txBody>
          <a:bodyPr wrap="none" rtlCol="0">
            <a:spAutoFit/>
          </a:bodyPr>
          <a:lstStyle/>
          <a:p>
            <a:r>
              <a:rPr lang="tr-TR" sz="1333" dirty="0">
                <a:solidFill>
                  <a:schemeClr val="tx2"/>
                </a:solidFill>
              </a:rPr>
              <a:t>p&lt;0.006</a:t>
            </a:r>
          </a:p>
        </p:txBody>
      </p:sp>
    </p:spTree>
    <p:extLst>
      <p:ext uri="{BB962C8B-B14F-4D97-AF65-F5344CB8AC3E}">
        <p14:creationId xmlns:p14="http://schemas.microsoft.com/office/powerpoint/2010/main" val="29490742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6"/>
        <p:cNvGrpSpPr/>
        <p:nvPr/>
      </p:nvGrpSpPr>
      <p:grpSpPr>
        <a:xfrm>
          <a:off x="0" y="0"/>
          <a:ext cx="0" cy="0"/>
          <a:chOff x="0" y="0"/>
          <a:chExt cx="0" cy="0"/>
        </a:xfrm>
      </p:grpSpPr>
      <p:sp>
        <p:nvSpPr>
          <p:cNvPr id="7697" name="Google Shape;7697;p158"/>
          <p:cNvSpPr txBox="1"/>
          <p:nvPr/>
        </p:nvSpPr>
        <p:spPr>
          <a:xfrm>
            <a:off x="304967" y="426720"/>
            <a:ext cx="10618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STARGLO: ICR değerlendirmesine göre PFS</a:t>
            </a:r>
          </a:p>
        </p:txBody>
      </p:sp>
      <p:sp>
        <p:nvSpPr>
          <p:cNvPr id="7698" name="Google Shape;7698;p158"/>
          <p:cNvSpPr txBox="1"/>
          <p:nvPr/>
        </p:nvSpPr>
        <p:spPr>
          <a:xfrm>
            <a:off x="508000" y="6173767"/>
            <a:ext cx="7724000" cy="400000"/>
          </a:xfrm>
          <a:prstGeom prst="rect">
            <a:avLst/>
          </a:prstGeom>
          <a:noFill/>
          <a:ln>
            <a:noFill/>
          </a:ln>
        </p:spPr>
        <p:txBody>
          <a:bodyPr spcFirstLastPara="1" wrap="square" lIns="0" tIns="0" rIns="0" bIns="0" anchor="b" anchorCtr="0">
            <a:noAutofit/>
          </a:bodyPr>
          <a:lstStyle/>
          <a:p>
            <a:pPr>
              <a:buClr>
                <a:srgbClr val="000000"/>
              </a:buClr>
              <a:buSzPts val="700"/>
            </a:pPr>
            <a:r>
              <a:rPr lang="tr-TR" sz="933" dirty="0">
                <a:latin typeface="Arial"/>
                <a:ea typeface="Arial"/>
                <a:cs typeface="Arial"/>
                <a:sym typeface="Arial"/>
              </a:rPr>
              <a:t>Verilerin yeterince olgunlaşmamış olması nedeniyle, primer analizde 12 aylık PFS bildirilmemiştir. Çalışma tedavisinden sonra üç hastada ASCT'ye gelilmiştir ve şu anda üç hastanın tümü yaşamını sürdürmektedir. *p değeri, primer analizde alfa kontrollü ve güncellenmiş analizde tanımlayıcıdır. </a:t>
            </a:r>
            <a:r>
              <a:rPr lang="en" sz="933" dirty="0">
                <a:latin typeface="Arial"/>
                <a:ea typeface="Arial"/>
                <a:cs typeface="Arial"/>
                <a:sym typeface="Arial"/>
              </a:rPr>
              <a:t/>
            </a:r>
            <a:br>
              <a:rPr lang="en" sz="933" dirty="0">
                <a:latin typeface="Arial"/>
                <a:ea typeface="Arial"/>
                <a:cs typeface="Arial"/>
                <a:sym typeface="Arial"/>
              </a:rPr>
            </a:br>
            <a:r>
              <a:rPr lang="tr-TR" sz="933" dirty="0">
                <a:latin typeface="Arial"/>
                <a:ea typeface="Arial"/>
                <a:cs typeface="Arial"/>
                <a:sym typeface="Arial"/>
              </a:rPr>
              <a:t>ASCT, otolog kök hücre transplantasyonu; GA, güven aralığı; Glofit-GemOx, glofitamab artı gemsitabin ve oksaliplatin; HR, tehlike oranı; </a:t>
            </a:r>
            <a:r>
              <a:rPr lang="en" sz="933" dirty="0">
                <a:latin typeface="Arial"/>
                <a:ea typeface="Arial"/>
                <a:cs typeface="Arial"/>
                <a:sym typeface="Arial"/>
              </a:rPr>
              <a:t/>
            </a:r>
            <a:br>
              <a:rPr lang="en" sz="933" dirty="0">
                <a:latin typeface="Arial"/>
                <a:ea typeface="Arial"/>
                <a:cs typeface="Arial"/>
                <a:sym typeface="Arial"/>
              </a:rPr>
            </a:br>
            <a:r>
              <a:rPr lang="tr-TR" sz="933" dirty="0">
                <a:latin typeface="Arial"/>
                <a:ea typeface="Arial"/>
                <a:cs typeface="Arial"/>
                <a:sym typeface="Arial"/>
              </a:rPr>
              <a:t>IRC, Bağımsız İnceleme Kurulu; PFS, progresyonsuz sağkalım; R-GemOx, rituximab artı gemsitabin ve oksaliplatin.</a:t>
            </a:r>
          </a:p>
        </p:txBody>
      </p:sp>
      <p:sp>
        <p:nvSpPr>
          <p:cNvPr id="7699" name="Google Shape;7699;p158"/>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7700" name="Google Shape;7700;p158"/>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7701" name="Google Shape;7701;p158"/>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7704" name="Google Shape;7704;p158"/>
          <p:cNvSpPr/>
          <p:nvPr/>
        </p:nvSpPr>
        <p:spPr>
          <a:xfrm>
            <a:off x="0" y="35533"/>
            <a:ext cx="1101600" cy="279200"/>
          </a:xfrm>
          <a:prstGeom prst="roundRect">
            <a:avLst>
              <a:gd name="adj" fmla="val 15117"/>
            </a:avLst>
          </a:prstGeom>
          <a:solidFill>
            <a:srgbClr val="F8D849"/>
          </a:solidFill>
          <a:ln>
            <a:noFill/>
          </a:ln>
        </p:spPr>
        <p:txBody>
          <a:bodyPr spcFirstLastPara="1" wrap="square" lIns="121900" tIns="121900" rIns="121900" bIns="121900" anchor="ctr" anchorCtr="0">
            <a:noAutofit/>
          </a:bodyPr>
          <a:lstStyle/>
          <a:p>
            <a:pPr algn="ctr">
              <a:buClr>
                <a:srgbClr val="000000"/>
              </a:buClr>
              <a:buSzPts val="900"/>
            </a:pPr>
            <a:r>
              <a:rPr lang="tr-TR" sz="1200" dirty="0">
                <a:solidFill>
                  <a:srgbClr val="000000"/>
                </a:solidFill>
                <a:latin typeface="Arial"/>
                <a:ea typeface="Arial"/>
                <a:cs typeface="Arial"/>
                <a:sym typeface="Arial"/>
              </a:rPr>
              <a:t>STARGLO</a:t>
            </a:r>
          </a:p>
        </p:txBody>
      </p:sp>
      <p:sp>
        <p:nvSpPr>
          <p:cNvPr id="7705" name="Google Shape;7705;p158"/>
          <p:cNvSpPr txBox="1"/>
          <p:nvPr/>
        </p:nvSpPr>
        <p:spPr>
          <a:xfrm>
            <a:off x="4863880" y="1869602"/>
            <a:ext cx="1560800"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R-GemOx (n=91)</a:t>
            </a:r>
          </a:p>
        </p:txBody>
      </p:sp>
      <p:sp>
        <p:nvSpPr>
          <p:cNvPr id="7706" name="Google Shape;7706;p158"/>
          <p:cNvSpPr txBox="1"/>
          <p:nvPr/>
        </p:nvSpPr>
        <p:spPr>
          <a:xfrm>
            <a:off x="4858300" y="1642359"/>
            <a:ext cx="1928400"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Glofit-GemOx (n=183)</a:t>
            </a:r>
          </a:p>
        </p:txBody>
      </p:sp>
      <p:sp>
        <p:nvSpPr>
          <p:cNvPr id="7707" name="Google Shape;7707;p158"/>
          <p:cNvSpPr txBox="1"/>
          <p:nvPr/>
        </p:nvSpPr>
        <p:spPr>
          <a:xfrm>
            <a:off x="4864725" y="2063178"/>
            <a:ext cx="1288561"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Sansürlenmiş</a:t>
            </a:r>
          </a:p>
        </p:txBody>
      </p:sp>
      <p:sp>
        <p:nvSpPr>
          <p:cNvPr id="7708" name="Google Shape;7708;p158"/>
          <p:cNvSpPr/>
          <p:nvPr/>
        </p:nvSpPr>
        <p:spPr>
          <a:xfrm>
            <a:off x="4550254" y="2023141"/>
            <a:ext cx="338156" cy="16832"/>
          </a:xfrm>
          <a:custGeom>
            <a:avLst/>
            <a:gdLst/>
            <a:ahLst/>
            <a:cxnLst/>
            <a:rect l="l" t="t" r="r" b="b"/>
            <a:pathLst>
              <a:path w="253617" h="12624" extrusionOk="0">
                <a:moveTo>
                  <a:pt x="0" y="0"/>
                </a:moveTo>
                <a:lnTo>
                  <a:pt x="25361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09" name="Google Shape;7709;p158"/>
          <p:cNvSpPr/>
          <p:nvPr/>
        </p:nvSpPr>
        <p:spPr>
          <a:xfrm>
            <a:off x="4550254" y="1787483"/>
            <a:ext cx="338156" cy="16832"/>
          </a:xfrm>
          <a:custGeom>
            <a:avLst/>
            <a:gdLst/>
            <a:ahLst/>
            <a:cxnLst/>
            <a:rect l="l" t="t" r="r" b="b"/>
            <a:pathLst>
              <a:path w="253617" h="12624" extrusionOk="0">
                <a:moveTo>
                  <a:pt x="0" y="0"/>
                </a:moveTo>
                <a:lnTo>
                  <a:pt x="25361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0" name="Google Shape;7710;p158"/>
          <p:cNvSpPr/>
          <p:nvPr/>
        </p:nvSpPr>
        <p:spPr>
          <a:xfrm>
            <a:off x="4727785" y="2191468"/>
            <a:ext cx="16907" cy="67331"/>
          </a:xfrm>
          <a:custGeom>
            <a:avLst/>
            <a:gdLst/>
            <a:ahLst/>
            <a:cxnLst/>
            <a:rect l="l" t="t" r="r" b="b"/>
            <a:pathLst>
              <a:path w="12680" h="50498" extrusionOk="0">
                <a:moveTo>
                  <a:pt x="0" y="0"/>
                </a:moveTo>
                <a:lnTo>
                  <a:pt x="0" y="50498"/>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1" name="Google Shape;7711;p158"/>
          <p:cNvSpPr/>
          <p:nvPr/>
        </p:nvSpPr>
        <p:spPr>
          <a:xfrm>
            <a:off x="4693970" y="2225133"/>
            <a:ext cx="67631" cy="16832"/>
          </a:xfrm>
          <a:custGeom>
            <a:avLst/>
            <a:gdLst/>
            <a:ahLst/>
            <a:cxnLst/>
            <a:rect l="l" t="t" r="r" b="b"/>
            <a:pathLst>
              <a:path w="50723" h="12624" extrusionOk="0">
                <a:moveTo>
                  <a:pt x="0" y="0"/>
                </a:moveTo>
                <a:lnTo>
                  <a:pt x="50724"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2" name="Google Shape;7712;p158"/>
          <p:cNvSpPr txBox="1"/>
          <p:nvPr/>
        </p:nvSpPr>
        <p:spPr>
          <a:xfrm>
            <a:off x="3352485" y="4613334"/>
            <a:ext cx="1424000" cy="328177"/>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b="1" dirty="0">
                <a:solidFill>
                  <a:srgbClr val="000000"/>
                </a:solidFill>
                <a:latin typeface="Arial"/>
                <a:ea typeface="Arial"/>
                <a:cs typeface="Arial"/>
                <a:sym typeface="Arial"/>
              </a:rPr>
              <a:t>Süre (ay)</a:t>
            </a:r>
          </a:p>
        </p:txBody>
      </p:sp>
      <p:sp>
        <p:nvSpPr>
          <p:cNvPr id="7713" name="Google Shape;7713;p158"/>
          <p:cNvSpPr/>
          <p:nvPr/>
        </p:nvSpPr>
        <p:spPr>
          <a:xfrm>
            <a:off x="1582923" y="1652821"/>
            <a:ext cx="4920188" cy="2693235"/>
          </a:xfrm>
          <a:custGeom>
            <a:avLst/>
            <a:gdLst/>
            <a:ahLst/>
            <a:cxnLst/>
            <a:rect l="l" t="t" r="r" b="b"/>
            <a:pathLst>
              <a:path w="3690141" h="2019926" extrusionOk="0">
                <a:moveTo>
                  <a:pt x="3690142" y="2019926"/>
                </a:moveTo>
                <a:lnTo>
                  <a:pt x="0" y="2019926"/>
                </a:lnTo>
                <a:lnTo>
                  <a:pt x="0"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nvGrpSpPr>
          <p:cNvPr id="7714" name="Google Shape;7714;p158"/>
          <p:cNvGrpSpPr/>
          <p:nvPr/>
        </p:nvGrpSpPr>
        <p:grpSpPr>
          <a:xfrm>
            <a:off x="1532199" y="1711736"/>
            <a:ext cx="50723" cy="2592237"/>
            <a:chOff x="5072510" y="2436937"/>
            <a:chExt cx="38042" cy="1944178"/>
          </a:xfrm>
        </p:grpSpPr>
        <p:sp>
          <p:nvSpPr>
            <p:cNvPr id="7715" name="Google Shape;7715;p158"/>
            <p:cNvSpPr/>
            <p:nvPr/>
          </p:nvSpPr>
          <p:spPr>
            <a:xfrm>
              <a:off x="5072510" y="2436937"/>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6" name="Google Shape;7716;p158"/>
            <p:cNvSpPr/>
            <p:nvPr/>
          </p:nvSpPr>
          <p:spPr>
            <a:xfrm>
              <a:off x="5072510" y="2821985"/>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7" name="Google Shape;7717;p158"/>
            <p:cNvSpPr/>
            <p:nvPr/>
          </p:nvSpPr>
          <p:spPr>
            <a:xfrm>
              <a:off x="5072510" y="3207034"/>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8" name="Google Shape;7718;p158"/>
            <p:cNvSpPr/>
            <p:nvPr/>
          </p:nvSpPr>
          <p:spPr>
            <a:xfrm>
              <a:off x="5072510" y="3598394"/>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19" name="Google Shape;7719;p158"/>
            <p:cNvSpPr/>
            <p:nvPr/>
          </p:nvSpPr>
          <p:spPr>
            <a:xfrm>
              <a:off x="5072510" y="3983443"/>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20" name="Google Shape;7720;p158"/>
            <p:cNvSpPr/>
            <p:nvPr/>
          </p:nvSpPr>
          <p:spPr>
            <a:xfrm>
              <a:off x="5072510" y="4368491"/>
              <a:ext cx="38042" cy="12624"/>
            </a:xfrm>
            <a:custGeom>
              <a:avLst/>
              <a:gdLst/>
              <a:ahLst/>
              <a:cxnLst/>
              <a:rect l="l" t="t" r="r" b="b"/>
              <a:pathLst>
                <a:path w="38042" h="12624" extrusionOk="0">
                  <a:moveTo>
                    <a:pt x="0" y="0"/>
                  </a:moveTo>
                  <a:lnTo>
                    <a:pt x="38043" y="0"/>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grpSp>
        <p:nvGrpSpPr>
          <p:cNvPr id="7721" name="Google Shape;7721;p158"/>
          <p:cNvGrpSpPr/>
          <p:nvPr/>
        </p:nvGrpSpPr>
        <p:grpSpPr>
          <a:xfrm>
            <a:off x="1084296" y="1544057"/>
            <a:ext cx="528400" cy="2903583"/>
            <a:chOff x="4736583" y="2311177"/>
            <a:chExt cx="396300" cy="2177687"/>
          </a:xfrm>
        </p:grpSpPr>
        <p:sp>
          <p:nvSpPr>
            <p:cNvPr id="7722" name="Google Shape;7722;p158"/>
            <p:cNvSpPr txBox="1"/>
            <p:nvPr/>
          </p:nvSpPr>
          <p:spPr>
            <a:xfrm>
              <a:off x="4869859" y="4242731"/>
              <a:ext cx="2553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0</a:t>
              </a:r>
            </a:p>
          </p:txBody>
        </p:sp>
        <p:sp>
          <p:nvSpPr>
            <p:cNvPr id="7723" name="Google Shape;7723;p158"/>
            <p:cNvSpPr txBox="1"/>
            <p:nvPr/>
          </p:nvSpPr>
          <p:spPr>
            <a:xfrm>
              <a:off x="4802523" y="2697488"/>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80</a:t>
              </a:r>
            </a:p>
          </p:txBody>
        </p:sp>
        <p:sp>
          <p:nvSpPr>
            <p:cNvPr id="7724" name="Google Shape;7724;p158"/>
            <p:cNvSpPr txBox="1"/>
            <p:nvPr/>
          </p:nvSpPr>
          <p:spPr>
            <a:xfrm>
              <a:off x="4802523" y="3083799"/>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60</a:t>
              </a:r>
            </a:p>
          </p:txBody>
        </p:sp>
        <p:sp>
          <p:nvSpPr>
            <p:cNvPr id="7725" name="Google Shape;7725;p158"/>
            <p:cNvSpPr txBox="1"/>
            <p:nvPr/>
          </p:nvSpPr>
          <p:spPr>
            <a:xfrm>
              <a:off x="4802523" y="3470110"/>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40</a:t>
              </a:r>
            </a:p>
          </p:txBody>
        </p:sp>
        <p:sp>
          <p:nvSpPr>
            <p:cNvPr id="7726" name="Google Shape;7726;p158"/>
            <p:cNvSpPr txBox="1"/>
            <p:nvPr/>
          </p:nvSpPr>
          <p:spPr>
            <a:xfrm>
              <a:off x="4802523" y="3856421"/>
              <a:ext cx="3258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20</a:t>
              </a:r>
            </a:p>
          </p:txBody>
        </p:sp>
        <p:sp>
          <p:nvSpPr>
            <p:cNvPr id="7727" name="Google Shape;7727;p158"/>
            <p:cNvSpPr txBox="1"/>
            <p:nvPr/>
          </p:nvSpPr>
          <p:spPr>
            <a:xfrm>
              <a:off x="4736583" y="2311177"/>
              <a:ext cx="396300" cy="246133"/>
            </a:xfrm>
            <a:prstGeom prst="rect">
              <a:avLst/>
            </a:prstGeom>
            <a:noFill/>
            <a:ln>
              <a:noFill/>
            </a:ln>
          </p:spPr>
          <p:txBody>
            <a:bodyPr spcFirstLastPara="1" wrap="square" lIns="121900" tIns="60933" rIns="121900" bIns="60933" anchor="t" anchorCtr="0">
              <a:spAutoFit/>
            </a:bodyPr>
            <a:lstStyle/>
            <a:p>
              <a:pPr algn="r">
                <a:buClr>
                  <a:srgbClr val="000000"/>
                </a:buClr>
                <a:buSzPts val="1000"/>
              </a:pPr>
              <a:r>
                <a:rPr lang="tr-TR" sz="1333" dirty="0">
                  <a:solidFill>
                    <a:srgbClr val="000000"/>
                  </a:solidFill>
                  <a:latin typeface="Arial"/>
                  <a:ea typeface="Arial"/>
                  <a:cs typeface="Arial"/>
                  <a:sym typeface="Arial"/>
                </a:rPr>
                <a:t>100</a:t>
              </a:r>
            </a:p>
          </p:txBody>
        </p:sp>
      </p:grpSp>
      <p:grpSp>
        <p:nvGrpSpPr>
          <p:cNvPr id="7728" name="Google Shape;7728;p158"/>
          <p:cNvGrpSpPr/>
          <p:nvPr/>
        </p:nvGrpSpPr>
        <p:grpSpPr>
          <a:xfrm>
            <a:off x="1557717" y="4360014"/>
            <a:ext cx="5121599" cy="328178"/>
            <a:chOff x="5091648" y="4423136"/>
            <a:chExt cx="3841199" cy="246133"/>
          </a:xfrm>
        </p:grpSpPr>
        <p:sp>
          <p:nvSpPr>
            <p:cNvPr id="7729" name="Google Shape;7729;p158"/>
            <p:cNvSpPr txBox="1"/>
            <p:nvPr/>
          </p:nvSpPr>
          <p:spPr>
            <a:xfrm>
              <a:off x="8311074"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33</a:t>
              </a:r>
            </a:p>
          </p:txBody>
        </p:sp>
        <p:sp>
          <p:nvSpPr>
            <p:cNvPr id="7730" name="Google Shape;7730;p158"/>
            <p:cNvSpPr txBox="1"/>
            <p:nvPr/>
          </p:nvSpPr>
          <p:spPr>
            <a:xfrm>
              <a:off x="8607047"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36</a:t>
              </a:r>
            </a:p>
          </p:txBody>
        </p:sp>
        <p:sp>
          <p:nvSpPr>
            <p:cNvPr id="7731" name="Google Shape;7731;p158"/>
            <p:cNvSpPr txBox="1"/>
            <p:nvPr/>
          </p:nvSpPr>
          <p:spPr>
            <a:xfrm>
              <a:off x="8015229"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30</a:t>
              </a:r>
            </a:p>
          </p:txBody>
        </p:sp>
        <p:sp>
          <p:nvSpPr>
            <p:cNvPr id="7732" name="Google Shape;7732;p158"/>
            <p:cNvSpPr txBox="1"/>
            <p:nvPr/>
          </p:nvSpPr>
          <p:spPr>
            <a:xfrm>
              <a:off x="7719384"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27</a:t>
              </a:r>
            </a:p>
          </p:txBody>
        </p:sp>
        <p:sp>
          <p:nvSpPr>
            <p:cNvPr id="7733" name="Google Shape;7733;p158"/>
            <p:cNvSpPr txBox="1"/>
            <p:nvPr/>
          </p:nvSpPr>
          <p:spPr>
            <a:xfrm>
              <a:off x="7423411"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24</a:t>
              </a:r>
            </a:p>
          </p:txBody>
        </p:sp>
        <p:sp>
          <p:nvSpPr>
            <p:cNvPr id="7734" name="Google Shape;7734;p158"/>
            <p:cNvSpPr txBox="1"/>
            <p:nvPr/>
          </p:nvSpPr>
          <p:spPr>
            <a:xfrm>
              <a:off x="7127566"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21</a:t>
              </a:r>
            </a:p>
          </p:txBody>
        </p:sp>
        <p:sp>
          <p:nvSpPr>
            <p:cNvPr id="7735" name="Google Shape;7735;p158"/>
            <p:cNvSpPr txBox="1"/>
            <p:nvPr/>
          </p:nvSpPr>
          <p:spPr>
            <a:xfrm>
              <a:off x="6831721"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18</a:t>
              </a:r>
            </a:p>
          </p:txBody>
        </p:sp>
        <p:sp>
          <p:nvSpPr>
            <p:cNvPr id="7736" name="Google Shape;7736;p158"/>
            <p:cNvSpPr txBox="1"/>
            <p:nvPr/>
          </p:nvSpPr>
          <p:spPr>
            <a:xfrm>
              <a:off x="6535749"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15</a:t>
              </a:r>
            </a:p>
          </p:txBody>
        </p:sp>
        <p:sp>
          <p:nvSpPr>
            <p:cNvPr id="7737" name="Google Shape;7737;p158"/>
            <p:cNvSpPr txBox="1"/>
            <p:nvPr/>
          </p:nvSpPr>
          <p:spPr>
            <a:xfrm>
              <a:off x="6239903" y="4423136"/>
              <a:ext cx="3258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12</a:t>
              </a:r>
            </a:p>
          </p:txBody>
        </p:sp>
        <p:sp>
          <p:nvSpPr>
            <p:cNvPr id="7738" name="Google Shape;7738;p158"/>
            <p:cNvSpPr txBox="1"/>
            <p:nvPr/>
          </p:nvSpPr>
          <p:spPr>
            <a:xfrm>
              <a:off x="5979311"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9</a:t>
              </a:r>
            </a:p>
          </p:txBody>
        </p:sp>
        <p:sp>
          <p:nvSpPr>
            <p:cNvPr id="7739" name="Google Shape;7739;p158"/>
            <p:cNvSpPr txBox="1"/>
            <p:nvPr/>
          </p:nvSpPr>
          <p:spPr>
            <a:xfrm>
              <a:off x="5683339"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6</a:t>
              </a:r>
            </a:p>
          </p:txBody>
        </p:sp>
        <p:sp>
          <p:nvSpPr>
            <p:cNvPr id="7740" name="Google Shape;7740;p158"/>
            <p:cNvSpPr txBox="1"/>
            <p:nvPr/>
          </p:nvSpPr>
          <p:spPr>
            <a:xfrm>
              <a:off x="5387493"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3</a:t>
              </a:r>
            </a:p>
          </p:txBody>
        </p:sp>
        <p:sp>
          <p:nvSpPr>
            <p:cNvPr id="7741" name="Google Shape;7741;p158"/>
            <p:cNvSpPr txBox="1"/>
            <p:nvPr/>
          </p:nvSpPr>
          <p:spPr>
            <a:xfrm>
              <a:off x="5091648" y="4423136"/>
              <a:ext cx="255300" cy="246133"/>
            </a:xfrm>
            <a:prstGeom prst="rect">
              <a:avLst/>
            </a:prstGeom>
            <a:noFill/>
            <a:ln>
              <a:noFill/>
            </a:ln>
          </p:spPr>
          <p:txBody>
            <a:bodyPr spcFirstLastPara="1" wrap="square" lIns="121900" tIns="60933" rIns="121900" bIns="60933" anchor="t" anchorCtr="0">
              <a:spAutoFit/>
            </a:bodyPr>
            <a:lstStyle/>
            <a:p>
              <a:pPr algn="ctr">
                <a:buClr>
                  <a:srgbClr val="000000"/>
                </a:buClr>
                <a:buSzPts val="1000"/>
              </a:pPr>
              <a:r>
                <a:rPr lang="tr-TR" sz="1333" dirty="0">
                  <a:solidFill>
                    <a:srgbClr val="000000"/>
                  </a:solidFill>
                  <a:latin typeface="Arial"/>
                  <a:ea typeface="Arial"/>
                  <a:cs typeface="Arial"/>
                  <a:sym typeface="Arial"/>
                </a:rPr>
                <a:t>0</a:t>
              </a:r>
            </a:p>
          </p:txBody>
        </p:sp>
      </p:grpSp>
      <p:grpSp>
        <p:nvGrpSpPr>
          <p:cNvPr id="7742" name="Google Shape;7742;p158"/>
          <p:cNvGrpSpPr/>
          <p:nvPr/>
        </p:nvGrpSpPr>
        <p:grpSpPr>
          <a:xfrm>
            <a:off x="1726641" y="4346057"/>
            <a:ext cx="4751108" cy="50497"/>
            <a:chOff x="5218341" y="4412677"/>
            <a:chExt cx="3563331" cy="37873"/>
          </a:xfrm>
        </p:grpSpPr>
        <p:sp>
          <p:nvSpPr>
            <p:cNvPr id="7743" name="Google Shape;7743;p158"/>
            <p:cNvSpPr/>
            <p:nvPr/>
          </p:nvSpPr>
          <p:spPr>
            <a:xfrm>
              <a:off x="8473020"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4" name="Google Shape;7744;p158"/>
            <p:cNvSpPr/>
            <p:nvPr/>
          </p:nvSpPr>
          <p:spPr>
            <a:xfrm>
              <a:off x="8768992"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5" name="Google Shape;7745;p158"/>
            <p:cNvSpPr/>
            <p:nvPr/>
          </p:nvSpPr>
          <p:spPr>
            <a:xfrm>
              <a:off x="8177175"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6" name="Google Shape;7746;p158"/>
            <p:cNvSpPr/>
            <p:nvPr/>
          </p:nvSpPr>
          <p:spPr>
            <a:xfrm>
              <a:off x="7881329"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7" name="Google Shape;7747;p158"/>
            <p:cNvSpPr/>
            <p:nvPr/>
          </p:nvSpPr>
          <p:spPr>
            <a:xfrm>
              <a:off x="7585357"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8" name="Google Shape;7748;p158"/>
            <p:cNvSpPr/>
            <p:nvPr/>
          </p:nvSpPr>
          <p:spPr>
            <a:xfrm>
              <a:off x="7289512"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49" name="Google Shape;7749;p158"/>
            <p:cNvSpPr/>
            <p:nvPr/>
          </p:nvSpPr>
          <p:spPr>
            <a:xfrm>
              <a:off x="6993667"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0" name="Google Shape;7750;p158"/>
            <p:cNvSpPr/>
            <p:nvPr/>
          </p:nvSpPr>
          <p:spPr>
            <a:xfrm>
              <a:off x="6697694"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1" name="Google Shape;7751;p158"/>
            <p:cNvSpPr/>
            <p:nvPr/>
          </p:nvSpPr>
          <p:spPr>
            <a:xfrm>
              <a:off x="6401849"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2" name="Google Shape;7752;p158"/>
            <p:cNvSpPr/>
            <p:nvPr/>
          </p:nvSpPr>
          <p:spPr>
            <a:xfrm>
              <a:off x="6106004"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3" name="Google Shape;7753;p158"/>
            <p:cNvSpPr/>
            <p:nvPr/>
          </p:nvSpPr>
          <p:spPr>
            <a:xfrm>
              <a:off x="5810031"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4" name="Google Shape;7754;p158"/>
            <p:cNvSpPr/>
            <p:nvPr/>
          </p:nvSpPr>
          <p:spPr>
            <a:xfrm>
              <a:off x="5514186"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55" name="Google Shape;7755;p158"/>
            <p:cNvSpPr/>
            <p:nvPr/>
          </p:nvSpPr>
          <p:spPr>
            <a:xfrm>
              <a:off x="5218341" y="4412677"/>
              <a:ext cx="12680" cy="37873"/>
            </a:xfrm>
            <a:custGeom>
              <a:avLst/>
              <a:gdLst/>
              <a:ahLst/>
              <a:cxnLst/>
              <a:rect l="l" t="t" r="r" b="b"/>
              <a:pathLst>
                <a:path w="12680" h="37873" extrusionOk="0">
                  <a:moveTo>
                    <a:pt x="0" y="0"/>
                  </a:moveTo>
                  <a:lnTo>
                    <a:pt x="0" y="37874"/>
                  </a:lnTo>
                </a:path>
              </a:pathLst>
            </a:custGeom>
            <a:noFill/>
            <a:ln w="12650" cap="flat" cmpd="sng">
              <a:solidFill>
                <a:srgbClr val="000000"/>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sp>
        <p:nvSpPr>
          <p:cNvPr id="7756" name="Google Shape;7756;p158"/>
          <p:cNvSpPr txBox="1"/>
          <p:nvPr/>
        </p:nvSpPr>
        <p:spPr>
          <a:xfrm rot="-5400000">
            <a:off x="620640" y="2841795"/>
            <a:ext cx="891600"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b="1" dirty="0">
                <a:solidFill>
                  <a:srgbClr val="000000"/>
                </a:solidFill>
                <a:latin typeface="Arial"/>
                <a:ea typeface="Arial"/>
                <a:cs typeface="Arial"/>
                <a:sym typeface="Arial"/>
              </a:rPr>
              <a:t>PFS (%)</a:t>
            </a:r>
          </a:p>
        </p:txBody>
      </p:sp>
      <p:grpSp>
        <p:nvGrpSpPr>
          <p:cNvPr id="7757" name="Google Shape;7757;p158"/>
          <p:cNvGrpSpPr/>
          <p:nvPr/>
        </p:nvGrpSpPr>
        <p:grpSpPr>
          <a:xfrm>
            <a:off x="1477741" y="4914461"/>
            <a:ext cx="5215507" cy="307721"/>
            <a:chOff x="5031667" y="4838988"/>
            <a:chExt cx="3911630" cy="230791"/>
          </a:xfrm>
        </p:grpSpPr>
        <p:sp>
          <p:nvSpPr>
            <p:cNvPr id="7758" name="Google Shape;7758;p158"/>
            <p:cNvSpPr txBox="1"/>
            <p:nvPr/>
          </p:nvSpPr>
          <p:spPr>
            <a:xfrm>
              <a:off x="8349878" y="4838988"/>
              <a:ext cx="2487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a:t>
              </a:r>
            </a:p>
          </p:txBody>
        </p:sp>
        <p:sp>
          <p:nvSpPr>
            <p:cNvPr id="7759" name="Google Shape;7759;p158"/>
            <p:cNvSpPr txBox="1"/>
            <p:nvPr/>
          </p:nvSpPr>
          <p:spPr>
            <a:xfrm>
              <a:off x="8598297" y="4838988"/>
              <a:ext cx="3450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760" name="Google Shape;7760;p158"/>
            <p:cNvSpPr txBox="1"/>
            <p:nvPr/>
          </p:nvSpPr>
          <p:spPr>
            <a:xfrm>
              <a:off x="8054033" y="4838988"/>
              <a:ext cx="2487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761" name="Google Shape;7761;p158"/>
            <p:cNvSpPr txBox="1"/>
            <p:nvPr/>
          </p:nvSpPr>
          <p:spPr>
            <a:xfrm>
              <a:off x="7726358"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10</a:t>
              </a:r>
            </a:p>
          </p:txBody>
        </p:sp>
        <p:sp>
          <p:nvSpPr>
            <p:cNvPr id="7762" name="Google Shape;7762;p158"/>
            <p:cNvSpPr txBox="1"/>
            <p:nvPr/>
          </p:nvSpPr>
          <p:spPr>
            <a:xfrm>
              <a:off x="7430513"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14</a:t>
              </a:r>
            </a:p>
          </p:txBody>
        </p:sp>
        <p:sp>
          <p:nvSpPr>
            <p:cNvPr id="7763" name="Google Shape;7763;p158"/>
            <p:cNvSpPr txBox="1"/>
            <p:nvPr/>
          </p:nvSpPr>
          <p:spPr>
            <a:xfrm>
              <a:off x="7134667"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26</a:t>
              </a:r>
            </a:p>
          </p:txBody>
        </p:sp>
        <p:sp>
          <p:nvSpPr>
            <p:cNvPr id="7764" name="Google Shape;7764;p158"/>
            <p:cNvSpPr txBox="1"/>
            <p:nvPr/>
          </p:nvSpPr>
          <p:spPr>
            <a:xfrm>
              <a:off x="6838695"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37</a:t>
              </a:r>
            </a:p>
          </p:txBody>
        </p:sp>
        <p:sp>
          <p:nvSpPr>
            <p:cNvPr id="7765" name="Google Shape;7765;p158"/>
            <p:cNvSpPr txBox="1"/>
            <p:nvPr/>
          </p:nvSpPr>
          <p:spPr>
            <a:xfrm>
              <a:off x="6542850"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54</a:t>
              </a:r>
            </a:p>
          </p:txBody>
        </p:sp>
        <p:sp>
          <p:nvSpPr>
            <p:cNvPr id="7766" name="Google Shape;7766;p158"/>
            <p:cNvSpPr txBox="1"/>
            <p:nvPr/>
          </p:nvSpPr>
          <p:spPr>
            <a:xfrm>
              <a:off x="6247004"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66</a:t>
              </a:r>
            </a:p>
          </p:txBody>
        </p:sp>
        <p:sp>
          <p:nvSpPr>
            <p:cNvPr id="7767" name="Google Shape;7767;p158"/>
            <p:cNvSpPr txBox="1"/>
            <p:nvPr/>
          </p:nvSpPr>
          <p:spPr>
            <a:xfrm>
              <a:off x="5951032" y="4838988"/>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89</a:t>
              </a:r>
            </a:p>
          </p:txBody>
        </p:sp>
        <p:sp>
          <p:nvSpPr>
            <p:cNvPr id="7768" name="Google Shape;7768;p158"/>
            <p:cNvSpPr txBox="1"/>
            <p:nvPr/>
          </p:nvSpPr>
          <p:spPr>
            <a:xfrm>
              <a:off x="5623485" y="4838988"/>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107</a:t>
              </a:r>
            </a:p>
          </p:txBody>
        </p:sp>
        <p:sp>
          <p:nvSpPr>
            <p:cNvPr id="7769" name="Google Shape;7769;p158"/>
            <p:cNvSpPr txBox="1"/>
            <p:nvPr/>
          </p:nvSpPr>
          <p:spPr>
            <a:xfrm>
              <a:off x="5327512" y="4838988"/>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130</a:t>
              </a:r>
            </a:p>
          </p:txBody>
        </p:sp>
        <p:sp>
          <p:nvSpPr>
            <p:cNvPr id="7770" name="Google Shape;7770;p158"/>
            <p:cNvSpPr txBox="1"/>
            <p:nvPr/>
          </p:nvSpPr>
          <p:spPr>
            <a:xfrm>
              <a:off x="5031667" y="4838988"/>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183</a:t>
              </a:r>
            </a:p>
          </p:txBody>
        </p:sp>
      </p:grpSp>
      <p:grpSp>
        <p:nvGrpSpPr>
          <p:cNvPr id="7771" name="Google Shape;7771;p158"/>
          <p:cNvGrpSpPr/>
          <p:nvPr/>
        </p:nvGrpSpPr>
        <p:grpSpPr>
          <a:xfrm>
            <a:off x="1698066" y="1686823"/>
            <a:ext cx="4455221" cy="1566284"/>
            <a:chOff x="5196910" y="2418252"/>
            <a:chExt cx="3341416" cy="1174713"/>
          </a:xfrm>
        </p:grpSpPr>
        <p:sp>
          <p:nvSpPr>
            <p:cNvPr id="7772" name="Google Shape;7772;p158"/>
            <p:cNvSpPr/>
            <p:nvPr/>
          </p:nvSpPr>
          <p:spPr>
            <a:xfrm>
              <a:off x="5221765" y="2437442"/>
              <a:ext cx="3297921" cy="1136208"/>
            </a:xfrm>
            <a:custGeom>
              <a:avLst/>
              <a:gdLst/>
              <a:ahLst/>
              <a:cxnLst/>
              <a:rect l="l" t="t" r="r" b="b"/>
              <a:pathLst>
                <a:path w="3297921" h="1136208" extrusionOk="0">
                  <a:moveTo>
                    <a:pt x="0" y="0"/>
                  </a:moveTo>
                  <a:lnTo>
                    <a:pt x="20289" y="0"/>
                  </a:lnTo>
                  <a:lnTo>
                    <a:pt x="20289" y="24492"/>
                  </a:lnTo>
                  <a:lnTo>
                    <a:pt x="38677" y="24492"/>
                  </a:lnTo>
                  <a:lnTo>
                    <a:pt x="38677" y="46585"/>
                  </a:lnTo>
                  <a:lnTo>
                    <a:pt x="45778" y="46585"/>
                  </a:lnTo>
                  <a:lnTo>
                    <a:pt x="45778" y="70192"/>
                  </a:lnTo>
                  <a:lnTo>
                    <a:pt x="60234" y="70192"/>
                  </a:lnTo>
                  <a:lnTo>
                    <a:pt x="60234" y="79661"/>
                  </a:lnTo>
                  <a:lnTo>
                    <a:pt x="79129" y="79661"/>
                  </a:lnTo>
                  <a:lnTo>
                    <a:pt x="79129" y="92159"/>
                  </a:lnTo>
                  <a:lnTo>
                    <a:pt x="89400" y="92159"/>
                  </a:lnTo>
                  <a:lnTo>
                    <a:pt x="89400" y="100744"/>
                  </a:lnTo>
                  <a:lnTo>
                    <a:pt x="98277" y="100744"/>
                  </a:lnTo>
                  <a:lnTo>
                    <a:pt x="98277" y="135840"/>
                  </a:lnTo>
                  <a:lnTo>
                    <a:pt x="101194" y="135840"/>
                  </a:lnTo>
                  <a:lnTo>
                    <a:pt x="101194" y="152378"/>
                  </a:lnTo>
                  <a:lnTo>
                    <a:pt x="115142" y="152378"/>
                  </a:lnTo>
                  <a:lnTo>
                    <a:pt x="115142" y="168411"/>
                  </a:lnTo>
                  <a:lnTo>
                    <a:pt x="133149" y="168411"/>
                  </a:lnTo>
                  <a:lnTo>
                    <a:pt x="133149" y="180531"/>
                  </a:lnTo>
                  <a:lnTo>
                    <a:pt x="139363" y="180531"/>
                  </a:lnTo>
                  <a:lnTo>
                    <a:pt x="139363" y="206664"/>
                  </a:lnTo>
                  <a:lnTo>
                    <a:pt x="147732" y="206664"/>
                  </a:lnTo>
                  <a:lnTo>
                    <a:pt x="147732" y="233680"/>
                  </a:lnTo>
                  <a:lnTo>
                    <a:pt x="163710" y="233680"/>
                  </a:lnTo>
                  <a:lnTo>
                    <a:pt x="163710" y="244411"/>
                  </a:lnTo>
                  <a:lnTo>
                    <a:pt x="203148" y="244411"/>
                  </a:lnTo>
                  <a:lnTo>
                    <a:pt x="203148" y="253122"/>
                  </a:lnTo>
                  <a:lnTo>
                    <a:pt x="213419" y="253122"/>
                  </a:lnTo>
                  <a:lnTo>
                    <a:pt x="213419" y="267893"/>
                  </a:lnTo>
                  <a:lnTo>
                    <a:pt x="240810" y="267893"/>
                  </a:lnTo>
                  <a:lnTo>
                    <a:pt x="240810" y="299202"/>
                  </a:lnTo>
                  <a:lnTo>
                    <a:pt x="248799" y="299202"/>
                  </a:lnTo>
                  <a:lnTo>
                    <a:pt x="248799" y="331268"/>
                  </a:lnTo>
                  <a:lnTo>
                    <a:pt x="253745" y="331268"/>
                  </a:lnTo>
                  <a:lnTo>
                    <a:pt x="253745" y="345155"/>
                  </a:lnTo>
                  <a:lnTo>
                    <a:pt x="257042" y="345155"/>
                  </a:lnTo>
                  <a:lnTo>
                    <a:pt x="257042" y="371414"/>
                  </a:lnTo>
                  <a:lnTo>
                    <a:pt x="267187" y="371414"/>
                  </a:lnTo>
                  <a:lnTo>
                    <a:pt x="267187" y="385806"/>
                  </a:lnTo>
                  <a:lnTo>
                    <a:pt x="275936" y="385806"/>
                  </a:lnTo>
                  <a:lnTo>
                    <a:pt x="275936" y="419513"/>
                  </a:lnTo>
                  <a:lnTo>
                    <a:pt x="284306" y="419513"/>
                  </a:lnTo>
                  <a:lnTo>
                    <a:pt x="284306" y="449434"/>
                  </a:lnTo>
                  <a:lnTo>
                    <a:pt x="313345" y="449434"/>
                  </a:lnTo>
                  <a:lnTo>
                    <a:pt x="313345" y="483394"/>
                  </a:lnTo>
                  <a:lnTo>
                    <a:pt x="329069" y="483394"/>
                  </a:lnTo>
                  <a:lnTo>
                    <a:pt x="329069" y="495766"/>
                  </a:lnTo>
                  <a:lnTo>
                    <a:pt x="346062" y="495766"/>
                  </a:lnTo>
                  <a:lnTo>
                    <a:pt x="346062" y="509779"/>
                  </a:lnTo>
                  <a:lnTo>
                    <a:pt x="393235" y="509779"/>
                  </a:lnTo>
                  <a:lnTo>
                    <a:pt x="393235" y="520636"/>
                  </a:lnTo>
                  <a:lnTo>
                    <a:pt x="416821" y="520636"/>
                  </a:lnTo>
                  <a:lnTo>
                    <a:pt x="416821" y="539699"/>
                  </a:lnTo>
                  <a:lnTo>
                    <a:pt x="460951" y="539699"/>
                  </a:lnTo>
                  <a:lnTo>
                    <a:pt x="460951" y="550682"/>
                  </a:lnTo>
                  <a:lnTo>
                    <a:pt x="478577" y="550682"/>
                  </a:lnTo>
                  <a:lnTo>
                    <a:pt x="478577" y="564317"/>
                  </a:lnTo>
                  <a:lnTo>
                    <a:pt x="524355" y="564317"/>
                  </a:lnTo>
                  <a:lnTo>
                    <a:pt x="524355" y="598529"/>
                  </a:lnTo>
                  <a:lnTo>
                    <a:pt x="536656" y="598529"/>
                  </a:lnTo>
                  <a:lnTo>
                    <a:pt x="536656" y="617592"/>
                  </a:lnTo>
                  <a:lnTo>
                    <a:pt x="554028" y="617592"/>
                  </a:lnTo>
                  <a:lnTo>
                    <a:pt x="554028" y="628323"/>
                  </a:lnTo>
                  <a:lnTo>
                    <a:pt x="565949" y="628323"/>
                  </a:lnTo>
                  <a:lnTo>
                    <a:pt x="565949" y="655466"/>
                  </a:lnTo>
                  <a:lnTo>
                    <a:pt x="590296" y="655466"/>
                  </a:lnTo>
                  <a:lnTo>
                    <a:pt x="590296" y="676549"/>
                  </a:lnTo>
                  <a:lnTo>
                    <a:pt x="597270" y="676549"/>
                  </a:lnTo>
                  <a:lnTo>
                    <a:pt x="597270" y="701672"/>
                  </a:lnTo>
                  <a:lnTo>
                    <a:pt x="622125" y="701672"/>
                  </a:lnTo>
                  <a:lnTo>
                    <a:pt x="622125" y="712529"/>
                  </a:lnTo>
                  <a:lnTo>
                    <a:pt x="629353" y="712529"/>
                  </a:lnTo>
                  <a:lnTo>
                    <a:pt x="629353" y="733864"/>
                  </a:lnTo>
                  <a:lnTo>
                    <a:pt x="654968" y="733864"/>
                  </a:lnTo>
                  <a:lnTo>
                    <a:pt x="654968" y="760881"/>
                  </a:lnTo>
                  <a:lnTo>
                    <a:pt x="665113" y="760881"/>
                  </a:lnTo>
                  <a:lnTo>
                    <a:pt x="665113" y="781459"/>
                  </a:lnTo>
                  <a:lnTo>
                    <a:pt x="722304" y="781459"/>
                  </a:lnTo>
                  <a:lnTo>
                    <a:pt x="722304" y="793957"/>
                  </a:lnTo>
                  <a:lnTo>
                    <a:pt x="737141" y="793957"/>
                  </a:lnTo>
                  <a:lnTo>
                    <a:pt x="737141" y="805446"/>
                  </a:lnTo>
                  <a:lnTo>
                    <a:pt x="837320" y="805446"/>
                  </a:lnTo>
                  <a:lnTo>
                    <a:pt x="837320" y="818954"/>
                  </a:lnTo>
                  <a:lnTo>
                    <a:pt x="858497" y="818954"/>
                  </a:lnTo>
                  <a:lnTo>
                    <a:pt x="858497" y="842183"/>
                  </a:lnTo>
                  <a:lnTo>
                    <a:pt x="906304" y="842183"/>
                  </a:lnTo>
                  <a:lnTo>
                    <a:pt x="906304" y="867180"/>
                  </a:lnTo>
                  <a:lnTo>
                    <a:pt x="913152" y="867180"/>
                  </a:lnTo>
                  <a:lnTo>
                    <a:pt x="913152" y="883970"/>
                  </a:lnTo>
                  <a:lnTo>
                    <a:pt x="936231" y="883970"/>
                  </a:lnTo>
                  <a:lnTo>
                    <a:pt x="936231" y="895080"/>
                  </a:lnTo>
                  <a:lnTo>
                    <a:pt x="964129" y="895080"/>
                  </a:lnTo>
                  <a:lnTo>
                    <a:pt x="964129" y="907073"/>
                  </a:lnTo>
                  <a:lnTo>
                    <a:pt x="1013204" y="907073"/>
                  </a:lnTo>
                  <a:lnTo>
                    <a:pt x="1013204" y="919445"/>
                  </a:lnTo>
                  <a:lnTo>
                    <a:pt x="1036663" y="919445"/>
                  </a:lnTo>
                  <a:lnTo>
                    <a:pt x="1036663" y="934468"/>
                  </a:lnTo>
                  <a:lnTo>
                    <a:pt x="1207222" y="934468"/>
                  </a:lnTo>
                  <a:lnTo>
                    <a:pt x="1207222" y="948608"/>
                  </a:lnTo>
                  <a:lnTo>
                    <a:pt x="1280898" y="948608"/>
                  </a:lnTo>
                  <a:lnTo>
                    <a:pt x="1280898" y="966661"/>
                  </a:lnTo>
                  <a:lnTo>
                    <a:pt x="1354700" y="966661"/>
                  </a:lnTo>
                  <a:lnTo>
                    <a:pt x="1354700" y="982820"/>
                  </a:lnTo>
                  <a:lnTo>
                    <a:pt x="1420514" y="982820"/>
                  </a:lnTo>
                  <a:lnTo>
                    <a:pt x="1420514" y="999737"/>
                  </a:lnTo>
                  <a:lnTo>
                    <a:pt x="1489118" y="999737"/>
                  </a:lnTo>
                  <a:lnTo>
                    <a:pt x="1489118" y="1018295"/>
                  </a:lnTo>
                  <a:lnTo>
                    <a:pt x="1541110" y="1018295"/>
                  </a:lnTo>
                  <a:lnTo>
                    <a:pt x="1541110" y="1037358"/>
                  </a:lnTo>
                  <a:lnTo>
                    <a:pt x="1674006" y="1037358"/>
                  </a:lnTo>
                  <a:lnTo>
                    <a:pt x="1674006" y="1057179"/>
                  </a:lnTo>
                  <a:lnTo>
                    <a:pt x="1796757" y="1057179"/>
                  </a:lnTo>
                  <a:lnTo>
                    <a:pt x="1796757" y="1080913"/>
                  </a:lnTo>
                  <a:lnTo>
                    <a:pt x="2022603" y="1080913"/>
                  </a:lnTo>
                  <a:lnTo>
                    <a:pt x="2022603" y="1136208"/>
                  </a:lnTo>
                  <a:lnTo>
                    <a:pt x="3297921" y="1136208"/>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3" name="Google Shape;7773;p158"/>
            <p:cNvSpPr/>
            <p:nvPr/>
          </p:nvSpPr>
          <p:spPr>
            <a:xfrm>
              <a:off x="8519686"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4" name="Google Shape;7774;p158"/>
            <p:cNvSpPr/>
            <p:nvPr/>
          </p:nvSpPr>
          <p:spPr>
            <a:xfrm>
              <a:off x="8501045"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5" name="Google Shape;7775;p158"/>
            <p:cNvSpPr/>
            <p:nvPr/>
          </p:nvSpPr>
          <p:spPr>
            <a:xfrm>
              <a:off x="8469850"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6" name="Google Shape;7776;p158"/>
            <p:cNvSpPr/>
            <p:nvPr/>
          </p:nvSpPr>
          <p:spPr>
            <a:xfrm>
              <a:off x="8451209"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7" name="Google Shape;7777;p158"/>
            <p:cNvSpPr/>
            <p:nvPr/>
          </p:nvSpPr>
          <p:spPr>
            <a:xfrm>
              <a:off x="7972125"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8" name="Google Shape;7778;p158"/>
            <p:cNvSpPr/>
            <p:nvPr/>
          </p:nvSpPr>
          <p:spPr>
            <a:xfrm>
              <a:off x="7953484"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79" name="Google Shape;7779;p158"/>
            <p:cNvSpPr/>
            <p:nvPr/>
          </p:nvSpPr>
          <p:spPr>
            <a:xfrm>
              <a:off x="7947270"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0" name="Google Shape;7780;p158"/>
            <p:cNvSpPr/>
            <p:nvPr/>
          </p:nvSpPr>
          <p:spPr>
            <a:xfrm>
              <a:off x="7928502" y="3573650"/>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1" name="Google Shape;7781;p158"/>
            <p:cNvSpPr/>
            <p:nvPr/>
          </p:nvSpPr>
          <p:spPr>
            <a:xfrm>
              <a:off x="7903648"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2" name="Google Shape;7782;p158"/>
            <p:cNvSpPr/>
            <p:nvPr/>
          </p:nvSpPr>
          <p:spPr>
            <a:xfrm>
              <a:off x="7891221" y="3573650"/>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3" name="Google Shape;7783;p158"/>
            <p:cNvSpPr/>
            <p:nvPr/>
          </p:nvSpPr>
          <p:spPr>
            <a:xfrm>
              <a:off x="7891221"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4" name="Google Shape;7784;p158"/>
            <p:cNvSpPr/>
            <p:nvPr/>
          </p:nvSpPr>
          <p:spPr>
            <a:xfrm>
              <a:off x="7878793" y="3573650"/>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5" name="Google Shape;7785;p158"/>
            <p:cNvSpPr/>
            <p:nvPr/>
          </p:nvSpPr>
          <p:spPr>
            <a:xfrm>
              <a:off x="7878793"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6" name="Google Shape;7786;p158"/>
            <p:cNvSpPr/>
            <p:nvPr/>
          </p:nvSpPr>
          <p:spPr>
            <a:xfrm>
              <a:off x="7860152"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7" name="Google Shape;7787;p158"/>
            <p:cNvSpPr/>
            <p:nvPr/>
          </p:nvSpPr>
          <p:spPr>
            <a:xfrm>
              <a:off x="7866366"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8" name="Google Shape;7788;p158"/>
            <p:cNvSpPr/>
            <p:nvPr/>
          </p:nvSpPr>
          <p:spPr>
            <a:xfrm>
              <a:off x="7847598"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89" name="Google Shape;7789;p158"/>
            <p:cNvSpPr/>
            <p:nvPr/>
          </p:nvSpPr>
          <p:spPr>
            <a:xfrm>
              <a:off x="7860152"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0" name="Google Shape;7790;p158"/>
            <p:cNvSpPr/>
            <p:nvPr/>
          </p:nvSpPr>
          <p:spPr>
            <a:xfrm>
              <a:off x="7841385"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1" name="Google Shape;7791;p158"/>
            <p:cNvSpPr/>
            <p:nvPr/>
          </p:nvSpPr>
          <p:spPr>
            <a:xfrm>
              <a:off x="7592585"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2" name="Google Shape;7792;p158"/>
            <p:cNvSpPr/>
            <p:nvPr/>
          </p:nvSpPr>
          <p:spPr>
            <a:xfrm>
              <a:off x="7573818"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3" name="Google Shape;7793;p158"/>
            <p:cNvSpPr/>
            <p:nvPr/>
          </p:nvSpPr>
          <p:spPr>
            <a:xfrm>
              <a:off x="7499254"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4" name="Google Shape;7794;p158"/>
            <p:cNvSpPr/>
            <p:nvPr/>
          </p:nvSpPr>
          <p:spPr>
            <a:xfrm>
              <a:off x="7480486"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5" name="Google Shape;7795;p158"/>
            <p:cNvSpPr/>
            <p:nvPr/>
          </p:nvSpPr>
          <p:spPr>
            <a:xfrm>
              <a:off x="7486700"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6" name="Google Shape;7796;p158"/>
            <p:cNvSpPr/>
            <p:nvPr/>
          </p:nvSpPr>
          <p:spPr>
            <a:xfrm>
              <a:off x="7474273" y="3573650"/>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7" name="Google Shape;7797;p158"/>
            <p:cNvSpPr/>
            <p:nvPr/>
          </p:nvSpPr>
          <p:spPr>
            <a:xfrm>
              <a:off x="7474273"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8" name="Google Shape;7798;p158"/>
            <p:cNvSpPr/>
            <p:nvPr/>
          </p:nvSpPr>
          <p:spPr>
            <a:xfrm>
              <a:off x="7455632" y="3573650"/>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799" name="Google Shape;7799;p158"/>
            <p:cNvSpPr/>
            <p:nvPr/>
          </p:nvSpPr>
          <p:spPr>
            <a:xfrm>
              <a:off x="7362300"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0" name="Google Shape;7800;p158"/>
            <p:cNvSpPr/>
            <p:nvPr/>
          </p:nvSpPr>
          <p:spPr>
            <a:xfrm>
              <a:off x="7343659"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1" name="Google Shape;7801;p158"/>
            <p:cNvSpPr/>
            <p:nvPr/>
          </p:nvSpPr>
          <p:spPr>
            <a:xfrm>
              <a:off x="7337446"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2" name="Google Shape;7802;p158"/>
            <p:cNvSpPr/>
            <p:nvPr/>
          </p:nvSpPr>
          <p:spPr>
            <a:xfrm>
              <a:off x="7318805"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3" name="Google Shape;7803;p158"/>
            <p:cNvSpPr/>
            <p:nvPr/>
          </p:nvSpPr>
          <p:spPr>
            <a:xfrm>
              <a:off x="7331232"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4" name="Google Shape;7804;p158"/>
            <p:cNvSpPr/>
            <p:nvPr/>
          </p:nvSpPr>
          <p:spPr>
            <a:xfrm>
              <a:off x="7312464"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5" name="Google Shape;7805;p158"/>
            <p:cNvSpPr/>
            <p:nvPr/>
          </p:nvSpPr>
          <p:spPr>
            <a:xfrm>
              <a:off x="7325018"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6" name="Google Shape;7806;p158"/>
            <p:cNvSpPr/>
            <p:nvPr/>
          </p:nvSpPr>
          <p:spPr>
            <a:xfrm>
              <a:off x="7306251"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7" name="Google Shape;7807;p158"/>
            <p:cNvSpPr/>
            <p:nvPr/>
          </p:nvSpPr>
          <p:spPr>
            <a:xfrm>
              <a:off x="7306251"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8" name="Google Shape;7808;p158"/>
            <p:cNvSpPr/>
            <p:nvPr/>
          </p:nvSpPr>
          <p:spPr>
            <a:xfrm>
              <a:off x="7287610" y="357365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09" name="Google Shape;7809;p158"/>
            <p:cNvSpPr/>
            <p:nvPr/>
          </p:nvSpPr>
          <p:spPr>
            <a:xfrm>
              <a:off x="7281396"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0" name="Google Shape;7810;p158"/>
            <p:cNvSpPr/>
            <p:nvPr/>
          </p:nvSpPr>
          <p:spPr>
            <a:xfrm>
              <a:off x="7262755" y="357365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1" name="Google Shape;7811;p158"/>
            <p:cNvSpPr/>
            <p:nvPr/>
          </p:nvSpPr>
          <p:spPr>
            <a:xfrm>
              <a:off x="7275182" y="355446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2" name="Google Shape;7812;p158"/>
            <p:cNvSpPr/>
            <p:nvPr/>
          </p:nvSpPr>
          <p:spPr>
            <a:xfrm>
              <a:off x="7256542" y="3573650"/>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3" name="Google Shape;7813;p158"/>
            <p:cNvSpPr/>
            <p:nvPr/>
          </p:nvSpPr>
          <p:spPr>
            <a:xfrm>
              <a:off x="7225473" y="350307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4" name="Google Shape;7814;p158"/>
            <p:cNvSpPr/>
            <p:nvPr/>
          </p:nvSpPr>
          <p:spPr>
            <a:xfrm>
              <a:off x="7206706" y="3522395"/>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5" name="Google Shape;7815;p158"/>
            <p:cNvSpPr/>
            <p:nvPr/>
          </p:nvSpPr>
          <p:spPr>
            <a:xfrm>
              <a:off x="7200492" y="350307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6" name="Google Shape;7816;p158"/>
            <p:cNvSpPr/>
            <p:nvPr/>
          </p:nvSpPr>
          <p:spPr>
            <a:xfrm>
              <a:off x="7188065" y="3522395"/>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7" name="Google Shape;7817;p158"/>
            <p:cNvSpPr/>
            <p:nvPr/>
          </p:nvSpPr>
          <p:spPr>
            <a:xfrm>
              <a:off x="7150783" y="350307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8" name="Google Shape;7818;p158"/>
            <p:cNvSpPr/>
            <p:nvPr/>
          </p:nvSpPr>
          <p:spPr>
            <a:xfrm>
              <a:off x="7138356" y="3522395"/>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19" name="Google Shape;7819;p158"/>
            <p:cNvSpPr/>
            <p:nvPr/>
          </p:nvSpPr>
          <p:spPr>
            <a:xfrm>
              <a:off x="7044897" y="350307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0" name="Google Shape;7820;p158"/>
            <p:cNvSpPr/>
            <p:nvPr/>
          </p:nvSpPr>
          <p:spPr>
            <a:xfrm>
              <a:off x="7026256" y="3522395"/>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1" name="Google Shape;7821;p158"/>
            <p:cNvSpPr/>
            <p:nvPr/>
          </p:nvSpPr>
          <p:spPr>
            <a:xfrm>
              <a:off x="7032470" y="350307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2" name="Google Shape;7822;p158"/>
            <p:cNvSpPr/>
            <p:nvPr/>
          </p:nvSpPr>
          <p:spPr>
            <a:xfrm>
              <a:off x="7013829" y="3522395"/>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3" name="Google Shape;7823;p158"/>
            <p:cNvSpPr/>
            <p:nvPr/>
          </p:nvSpPr>
          <p:spPr>
            <a:xfrm>
              <a:off x="6957906" y="347745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4" name="Google Shape;7824;p158"/>
            <p:cNvSpPr/>
            <p:nvPr/>
          </p:nvSpPr>
          <p:spPr>
            <a:xfrm>
              <a:off x="6939139" y="3496640"/>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5" name="Google Shape;7825;p158"/>
            <p:cNvSpPr/>
            <p:nvPr/>
          </p:nvSpPr>
          <p:spPr>
            <a:xfrm>
              <a:off x="6901857" y="347745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6" name="Google Shape;7826;p158"/>
            <p:cNvSpPr/>
            <p:nvPr/>
          </p:nvSpPr>
          <p:spPr>
            <a:xfrm>
              <a:off x="6889430" y="3496640"/>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7" name="Google Shape;7827;p158"/>
            <p:cNvSpPr/>
            <p:nvPr/>
          </p:nvSpPr>
          <p:spPr>
            <a:xfrm>
              <a:off x="6895643" y="347745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8" name="Google Shape;7828;p158"/>
            <p:cNvSpPr/>
            <p:nvPr/>
          </p:nvSpPr>
          <p:spPr>
            <a:xfrm>
              <a:off x="6877002" y="349664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29" name="Google Shape;7829;p158"/>
            <p:cNvSpPr/>
            <p:nvPr/>
          </p:nvSpPr>
          <p:spPr>
            <a:xfrm>
              <a:off x="6877002"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0" name="Google Shape;7830;p158"/>
            <p:cNvSpPr/>
            <p:nvPr/>
          </p:nvSpPr>
          <p:spPr>
            <a:xfrm>
              <a:off x="6858235" y="3477451"/>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1" name="Google Shape;7831;p158"/>
            <p:cNvSpPr/>
            <p:nvPr/>
          </p:nvSpPr>
          <p:spPr>
            <a:xfrm>
              <a:off x="6820953"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2" name="Google Shape;7832;p158"/>
            <p:cNvSpPr/>
            <p:nvPr/>
          </p:nvSpPr>
          <p:spPr>
            <a:xfrm>
              <a:off x="6808525" y="3477451"/>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3" name="Google Shape;7833;p158"/>
            <p:cNvSpPr/>
            <p:nvPr/>
          </p:nvSpPr>
          <p:spPr>
            <a:xfrm>
              <a:off x="6808525"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4" name="Google Shape;7834;p158"/>
            <p:cNvSpPr/>
            <p:nvPr/>
          </p:nvSpPr>
          <p:spPr>
            <a:xfrm>
              <a:off x="6789884" y="3477451"/>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5" name="Google Shape;7835;p158"/>
            <p:cNvSpPr/>
            <p:nvPr/>
          </p:nvSpPr>
          <p:spPr>
            <a:xfrm>
              <a:off x="6802312"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6" name="Google Shape;7836;p158"/>
            <p:cNvSpPr/>
            <p:nvPr/>
          </p:nvSpPr>
          <p:spPr>
            <a:xfrm>
              <a:off x="6783671" y="3477451"/>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7" name="Google Shape;7837;p158"/>
            <p:cNvSpPr/>
            <p:nvPr/>
          </p:nvSpPr>
          <p:spPr>
            <a:xfrm>
              <a:off x="6789884"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8" name="Google Shape;7838;p158"/>
            <p:cNvSpPr/>
            <p:nvPr/>
          </p:nvSpPr>
          <p:spPr>
            <a:xfrm>
              <a:off x="6771117" y="3477451"/>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39" name="Google Shape;7839;p158"/>
            <p:cNvSpPr/>
            <p:nvPr/>
          </p:nvSpPr>
          <p:spPr>
            <a:xfrm>
              <a:off x="6777330" y="345813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0" name="Google Shape;7840;p158"/>
            <p:cNvSpPr/>
            <p:nvPr/>
          </p:nvSpPr>
          <p:spPr>
            <a:xfrm>
              <a:off x="6758689" y="3477451"/>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1" name="Google Shape;7841;p158"/>
            <p:cNvSpPr/>
            <p:nvPr/>
          </p:nvSpPr>
          <p:spPr>
            <a:xfrm>
              <a:off x="6746262" y="343894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2" name="Google Shape;7842;p158"/>
            <p:cNvSpPr/>
            <p:nvPr/>
          </p:nvSpPr>
          <p:spPr>
            <a:xfrm>
              <a:off x="6727621" y="3458136"/>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3" name="Google Shape;7843;p158"/>
            <p:cNvSpPr/>
            <p:nvPr/>
          </p:nvSpPr>
          <p:spPr>
            <a:xfrm>
              <a:off x="6727621" y="343894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4" name="Google Shape;7844;p158"/>
            <p:cNvSpPr/>
            <p:nvPr/>
          </p:nvSpPr>
          <p:spPr>
            <a:xfrm>
              <a:off x="6708980" y="3458136"/>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5" name="Google Shape;7845;p158"/>
            <p:cNvSpPr/>
            <p:nvPr/>
          </p:nvSpPr>
          <p:spPr>
            <a:xfrm>
              <a:off x="6665358" y="341963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6" name="Google Shape;7846;p158"/>
            <p:cNvSpPr/>
            <p:nvPr/>
          </p:nvSpPr>
          <p:spPr>
            <a:xfrm>
              <a:off x="6646717" y="3438946"/>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7" name="Google Shape;7847;p158"/>
            <p:cNvSpPr/>
            <p:nvPr/>
          </p:nvSpPr>
          <p:spPr>
            <a:xfrm>
              <a:off x="6609435" y="3406754"/>
              <a:ext cx="12680" cy="32192"/>
            </a:xfrm>
            <a:custGeom>
              <a:avLst/>
              <a:gdLst/>
              <a:ahLst/>
              <a:cxnLst/>
              <a:rect l="l" t="t" r="r" b="b"/>
              <a:pathLst>
                <a:path w="12680" h="32192" extrusionOk="0">
                  <a:moveTo>
                    <a:pt x="0" y="0"/>
                  </a:moveTo>
                  <a:lnTo>
                    <a:pt x="0" y="32193"/>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8" name="Google Shape;7848;p158"/>
            <p:cNvSpPr/>
            <p:nvPr/>
          </p:nvSpPr>
          <p:spPr>
            <a:xfrm>
              <a:off x="6590668" y="3426069"/>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49" name="Google Shape;7849;p158"/>
            <p:cNvSpPr/>
            <p:nvPr/>
          </p:nvSpPr>
          <p:spPr>
            <a:xfrm>
              <a:off x="6578240" y="3406754"/>
              <a:ext cx="12680" cy="32192"/>
            </a:xfrm>
            <a:custGeom>
              <a:avLst/>
              <a:gdLst/>
              <a:ahLst/>
              <a:cxnLst/>
              <a:rect l="l" t="t" r="r" b="b"/>
              <a:pathLst>
                <a:path w="12680" h="32192" extrusionOk="0">
                  <a:moveTo>
                    <a:pt x="0" y="0"/>
                  </a:moveTo>
                  <a:lnTo>
                    <a:pt x="0" y="32193"/>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0" name="Google Shape;7850;p158"/>
            <p:cNvSpPr/>
            <p:nvPr/>
          </p:nvSpPr>
          <p:spPr>
            <a:xfrm>
              <a:off x="6559599" y="3426069"/>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1" name="Google Shape;7851;p158"/>
            <p:cNvSpPr/>
            <p:nvPr/>
          </p:nvSpPr>
          <p:spPr>
            <a:xfrm>
              <a:off x="6559599" y="338756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2" name="Google Shape;7852;p158"/>
            <p:cNvSpPr/>
            <p:nvPr/>
          </p:nvSpPr>
          <p:spPr>
            <a:xfrm>
              <a:off x="6540958" y="3406754"/>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3" name="Google Shape;7853;p158"/>
            <p:cNvSpPr/>
            <p:nvPr/>
          </p:nvSpPr>
          <p:spPr>
            <a:xfrm>
              <a:off x="6534745" y="338756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4" name="Google Shape;7854;p158"/>
            <p:cNvSpPr/>
            <p:nvPr/>
          </p:nvSpPr>
          <p:spPr>
            <a:xfrm>
              <a:off x="6516104" y="3406754"/>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5" name="Google Shape;7855;p158"/>
            <p:cNvSpPr/>
            <p:nvPr/>
          </p:nvSpPr>
          <p:spPr>
            <a:xfrm>
              <a:off x="6522318" y="338756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6" name="Google Shape;7856;p158"/>
            <p:cNvSpPr/>
            <p:nvPr/>
          </p:nvSpPr>
          <p:spPr>
            <a:xfrm>
              <a:off x="6503550" y="3406754"/>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7" name="Google Shape;7857;p158"/>
            <p:cNvSpPr/>
            <p:nvPr/>
          </p:nvSpPr>
          <p:spPr>
            <a:xfrm>
              <a:off x="6453841" y="336824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8" name="Google Shape;7858;p158"/>
            <p:cNvSpPr/>
            <p:nvPr/>
          </p:nvSpPr>
          <p:spPr>
            <a:xfrm>
              <a:off x="6435200" y="3387564"/>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59" name="Google Shape;7859;p158"/>
            <p:cNvSpPr/>
            <p:nvPr/>
          </p:nvSpPr>
          <p:spPr>
            <a:xfrm>
              <a:off x="6404005" y="3355498"/>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0" name="Google Shape;7860;p158"/>
            <p:cNvSpPr/>
            <p:nvPr/>
          </p:nvSpPr>
          <p:spPr>
            <a:xfrm>
              <a:off x="6385364" y="3374687"/>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1" name="Google Shape;7861;p158"/>
            <p:cNvSpPr/>
            <p:nvPr/>
          </p:nvSpPr>
          <p:spPr>
            <a:xfrm>
              <a:off x="6316887" y="3355498"/>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2" name="Google Shape;7862;p158"/>
            <p:cNvSpPr/>
            <p:nvPr/>
          </p:nvSpPr>
          <p:spPr>
            <a:xfrm>
              <a:off x="6298246" y="3374687"/>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3" name="Google Shape;7863;p158"/>
            <p:cNvSpPr/>
            <p:nvPr/>
          </p:nvSpPr>
          <p:spPr>
            <a:xfrm>
              <a:off x="6285819" y="3355498"/>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4" name="Google Shape;7864;p158"/>
            <p:cNvSpPr/>
            <p:nvPr/>
          </p:nvSpPr>
          <p:spPr>
            <a:xfrm>
              <a:off x="6267178" y="3374687"/>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5" name="Google Shape;7865;p158"/>
            <p:cNvSpPr/>
            <p:nvPr/>
          </p:nvSpPr>
          <p:spPr>
            <a:xfrm>
              <a:off x="6267178" y="3355498"/>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6" name="Google Shape;7866;p158"/>
            <p:cNvSpPr/>
            <p:nvPr/>
          </p:nvSpPr>
          <p:spPr>
            <a:xfrm>
              <a:off x="6248537" y="3374687"/>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7" name="Google Shape;7867;p158"/>
            <p:cNvSpPr/>
            <p:nvPr/>
          </p:nvSpPr>
          <p:spPr>
            <a:xfrm>
              <a:off x="6254751" y="334262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8" name="Google Shape;7868;p158"/>
            <p:cNvSpPr/>
            <p:nvPr/>
          </p:nvSpPr>
          <p:spPr>
            <a:xfrm>
              <a:off x="6235983" y="336181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69" name="Google Shape;7869;p158"/>
            <p:cNvSpPr/>
            <p:nvPr/>
          </p:nvSpPr>
          <p:spPr>
            <a:xfrm>
              <a:off x="6242196" y="334262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0" name="Google Shape;7870;p158"/>
            <p:cNvSpPr/>
            <p:nvPr/>
          </p:nvSpPr>
          <p:spPr>
            <a:xfrm>
              <a:off x="6223556" y="3361810"/>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1" name="Google Shape;7871;p158"/>
            <p:cNvSpPr/>
            <p:nvPr/>
          </p:nvSpPr>
          <p:spPr>
            <a:xfrm>
              <a:off x="6217342" y="332974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2" name="Google Shape;7872;p158"/>
            <p:cNvSpPr/>
            <p:nvPr/>
          </p:nvSpPr>
          <p:spPr>
            <a:xfrm>
              <a:off x="6198701" y="334906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3" name="Google Shape;7873;p158"/>
            <p:cNvSpPr/>
            <p:nvPr/>
          </p:nvSpPr>
          <p:spPr>
            <a:xfrm>
              <a:off x="6198701" y="332974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4" name="Google Shape;7874;p158"/>
            <p:cNvSpPr/>
            <p:nvPr/>
          </p:nvSpPr>
          <p:spPr>
            <a:xfrm>
              <a:off x="6180060" y="334906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5" name="Google Shape;7875;p158"/>
            <p:cNvSpPr/>
            <p:nvPr/>
          </p:nvSpPr>
          <p:spPr>
            <a:xfrm>
              <a:off x="6167633" y="3316867"/>
              <a:ext cx="12680" cy="38631"/>
            </a:xfrm>
            <a:custGeom>
              <a:avLst/>
              <a:gdLst/>
              <a:ahLst/>
              <a:cxnLst/>
              <a:rect l="l" t="t" r="r" b="b"/>
              <a:pathLst>
                <a:path w="12680" h="38631" extrusionOk="0">
                  <a:moveTo>
                    <a:pt x="0" y="0"/>
                  </a:moveTo>
                  <a:lnTo>
                    <a:pt x="0" y="3863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6" name="Google Shape;7876;p158"/>
            <p:cNvSpPr/>
            <p:nvPr/>
          </p:nvSpPr>
          <p:spPr>
            <a:xfrm>
              <a:off x="6148865" y="3336183"/>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7" name="Google Shape;7877;p158"/>
            <p:cNvSpPr/>
            <p:nvPr/>
          </p:nvSpPr>
          <p:spPr>
            <a:xfrm>
              <a:off x="6155205" y="3316867"/>
              <a:ext cx="12680" cy="38631"/>
            </a:xfrm>
            <a:custGeom>
              <a:avLst/>
              <a:gdLst/>
              <a:ahLst/>
              <a:cxnLst/>
              <a:rect l="l" t="t" r="r" b="b"/>
              <a:pathLst>
                <a:path w="12680" h="38631" extrusionOk="0">
                  <a:moveTo>
                    <a:pt x="0" y="0"/>
                  </a:moveTo>
                  <a:lnTo>
                    <a:pt x="0" y="3863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8" name="Google Shape;7878;p158"/>
            <p:cNvSpPr/>
            <p:nvPr/>
          </p:nvSpPr>
          <p:spPr>
            <a:xfrm>
              <a:off x="6142651" y="3336183"/>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79" name="Google Shape;7879;p158"/>
            <p:cNvSpPr/>
            <p:nvPr/>
          </p:nvSpPr>
          <p:spPr>
            <a:xfrm>
              <a:off x="6148865" y="330411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0" name="Google Shape;7880;p158"/>
            <p:cNvSpPr/>
            <p:nvPr/>
          </p:nvSpPr>
          <p:spPr>
            <a:xfrm>
              <a:off x="6130224" y="3323306"/>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1" name="Google Shape;7881;p158"/>
            <p:cNvSpPr/>
            <p:nvPr/>
          </p:nvSpPr>
          <p:spPr>
            <a:xfrm>
              <a:off x="6130224" y="3291239"/>
              <a:ext cx="12680" cy="32066"/>
            </a:xfrm>
            <a:custGeom>
              <a:avLst/>
              <a:gdLst/>
              <a:ahLst/>
              <a:cxnLst/>
              <a:rect l="l" t="t" r="r" b="b"/>
              <a:pathLst>
                <a:path w="12680" h="32066" extrusionOk="0">
                  <a:moveTo>
                    <a:pt x="0" y="0"/>
                  </a:moveTo>
                  <a:lnTo>
                    <a:pt x="0" y="32066"/>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2" name="Google Shape;7882;p158"/>
            <p:cNvSpPr/>
            <p:nvPr/>
          </p:nvSpPr>
          <p:spPr>
            <a:xfrm>
              <a:off x="6111583" y="3304116"/>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3" name="Google Shape;7883;p158"/>
            <p:cNvSpPr/>
            <p:nvPr/>
          </p:nvSpPr>
          <p:spPr>
            <a:xfrm>
              <a:off x="6130224" y="3304116"/>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4" name="Google Shape;7884;p158"/>
            <p:cNvSpPr/>
            <p:nvPr/>
          </p:nvSpPr>
          <p:spPr>
            <a:xfrm>
              <a:off x="6117797" y="3323306"/>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5" name="Google Shape;7885;p158"/>
            <p:cNvSpPr/>
            <p:nvPr/>
          </p:nvSpPr>
          <p:spPr>
            <a:xfrm>
              <a:off x="6105370" y="3265611"/>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6" name="Google Shape;7886;p158"/>
            <p:cNvSpPr/>
            <p:nvPr/>
          </p:nvSpPr>
          <p:spPr>
            <a:xfrm>
              <a:off x="6086729" y="3284801"/>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7" name="Google Shape;7887;p158"/>
            <p:cNvSpPr/>
            <p:nvPr/>
          </p:nvSpPr>
          <p:spPr>
            <a:xfrm>
              <a:off x="5912493" y="3201353"/>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8" name="Google Shape;7888;p158"/>
            <p:cNvSpPr/>
            <p:nvPr/>
          </p:nvSpPr>
          <p:spPr>
            <a:xfrm>
              <a:off x="5893852" y="3220668"/>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89" name="Google Shape;7889;p158"/>
            <p:cNvSpPr/>
            <p:nvPr/>
          </p:nvSpPr>
          <p:spPr>
            <a:xfrm>
              <a:off x="5856444" y="315640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0" name="Google Shape;7890;p158"/>
            <p:cNvSpPr/>
            <p:nvPr/>
          </p:nvSpPr>
          <p:spPr>
            <a:xfrm>
              <a:off x="5837803" y="3175725"/>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1" name="Google Shape;7891;p158"/>
            <p:cNvSpPr/>
            <p:nvPr/>
          </p:nvSpPr>
          <p:spPr>
            <a:xfrm>
              <a:off x="5756898" y="3021579"/>
              <a:ext cx="12680" cy="38631"/>
            </a:xfrm>
            <a:custGeom>
              <a:avLst/>
              <a:gdLst/>
              <a:ahLst/>
              <a:cxnLst/>
              <a:rect l="l" t="t" r="r" b="b"/>
              <a:pathLst>
                <a:path w="12680" h="38631" extrusionOk="0">
                  <a:moveTo>
                    <a:pt x="0" y="0"/>
                  </a:moveTo>
                  <a:lnTo>
                    <a:pt x="0" y="38631"/>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2" name="Google Shape;7892;p158"/>
            <p:cNvSpPr/>
            <p:nvPr/>
          </p:nvSpPr>
          <p:spPr>
            <a:xfrm>
              <a:off x="5738258" y="3040895"/>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3" name="Google Shape;7893;p158"/>
            <p:cNvSpPr/>
            <p:nvPr/>
          </p:nvSpPr>
          <p:spPr>
            <a:xfrm>
              <a:off x="5545381" y="2918942"/>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4" name="Google Shape;7894;p158"/>
            <p:cNvSpPr/>
            <p:nvPr/>
          </p:nvSpPr>
          <p:spPr>
            <a:xfrm>
              <a:off x="5532954" y="2938131"/>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5" name="Google Shape;7895;p158"/>
            <p:cNvSpPr/>
            <p:nvPr/>
          </p:nvSpPr>
          <p:spPr>
            <a:xfrm>
              <a:off x="5514186" y="2867560"/>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6" name="Google Shape;7896;p158"/>
            <p:cNvSpPr/>
            <p:nvPr/>
          </p:nvSpPr>
          <p:spPr>
            <a:xfrm>
              <a:off x="5495545" y="2886875"/>
              <a:ext cx="37408" cy="12624"/>
            </a:xfrm>
            <a:custGeom>
              <a:avLst/>
              <a:gdLst/>
              <a:ahLst/>
              <a:cxnLst/>
              <a:rect l="l" t="t" r="r" b="b"/>
              <a:pathLst>
                <a:path w="37408" h="12624" extrusionOk="0">
                  <a:moveTo>
                    <a:pt x="0" y="0"/>
                  </a:moveTo>
                  <a:lnTo>
                    <a:pt x="37409"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7" name="Google Shape;7897;p158"/>
            <p:cNvSpPr/>
            <p:nvPr/>
          </p:nvSpPr>
          <p:spPr>
            <a:xfrm>
              <a:off x="5476904" y="2790550"/>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8" name="Google Shape;7898;p158"/>
            <p:cNvSpPr/>
            <p:nvPr/>
          </p:nvSpPr>
          <p:spPr>
            <a:xfrm>
              <a:off x="5458263" y="2809739"/>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899" name="Google Shape;7899;p158"/>
            <p:cNvSpPr/>
            <p:nvPr/>
          </p:nvSpPr>
          <p:spPr>
            <a:xfrm>
              <a:off x="5476904" y="2777673"/>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0" name="Google Shape;7900;p158"/>
            <p:cNvSpPr/>
            <p:nvPr/>
          </p:nvSpPr>
          <p:spPr>
            <a:xfrm>
              <a:off x="5458263" y="2796989"/>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1" name="Google Shape;7901;p158"/>
            <p:cNvSpPr/>
            <p:nvPr/>
          </p:nvSpPr>
          <p:spPr>
            <a:xfrm>
              <a:off x="5470691" y="2764922"/>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2" name="Google Shape;7902;p158"/>
            <p:cNvSpPr/>
            <p:nvPr/>
          </p:nvSpPr>
          <p:spPr>
            <a:xfrm>
              <a:off x="5458263" y="2784112"/>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3" name="Google Shape;7903;p158"/>
            <p:cNvSpPr/>
            <p:nvPr/>
          </p:nvSpPr>
          <p:spPr>
            <a:xfrm>
              <a:off x="5402214" y="2662159"/>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4" name="Google Shape;7904;p158"/>
            <p:cNvSpPr/>
            <p:nvPr/>
          </p:nvSpPr>
          <p:spPr>
            <a:xfrm>
              <a:off x="5383573" y="2681348"/>
              <a:ext cx="31068" cy="12624"/>
            </a:xfrm>
            <a:custGeom>
              <a:avLst/>
              <a:gdLst/>
              <a:ahLst/>
              <a:cxnLst/>
              <a:rect l="l" t="t" r="r" b="b"/>
              <a:pathLst>
                <a:path w="31068" h="12624" extrusionOk="0">
                  <a:moveTo>
                    <a:pt x="0" y="0"/>
                  </a:moveTo>
                  <a:lnTo>
                    <a:pt x="31068"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5" name="Google Shape;7905;p158"/>
            <p:cNvSpPr/>
            <p:nvPr/>
          </p:nvSpPr>
          <p:spPr>
            <a:xfrm>
              <a:off x="5339950" y="2591587"/>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6" name="Google Shape;7906;p158"/>
            <p:cNvSpPr/>
            <p:nvPr/>
          </p:nvSpPr>
          <p:spPr>
            <a:xfrm>
              <a:off x="5321310" y="2610777"/>
              <a:ext cx="31195" cy="12624"/>
            </a:xfrm>
            <a:custGeom>
              <a:avLst/>
              <a:gdLst/>
              <a:ahLst/>
              <a:cxnLst/>
              <a:rect l="l" t="t" r="r" b="b"/>
              <a:pathLst>
                <a:path w="31195" h="12624" extrusionOk="0">
                  <a:moveTo>
                    <a:pt x="0" y="0"/>
                  </a:moveTo>
                  <a:lnTo>
                    <a:pt x="31195"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7" name="Google Shape;7907;p158"/>
            <p:cNvSpPr/>
            <p:nvPr/>
          </p:nvSpPr>
          <p:spPr>
            <a:xfrm>
              <a:off x="5215551" y="2418252"/>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8" name="Google Shape;7908;p158"/>
            <p:cNvSpPr/>
            <p:nvPr/>
          </p:nvSpPr>
          <p:spPr>
            <a:xfrm>
              <a:off x="5196910" y="2437442"/>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09" name="Google Shape;7909;p158"/>
            <p:cNvSpPr/>
            <p:nvPr/>
          </p:nvSpPr>
          <p:spPr>
            <a:xfrm>
              <a:off x="6204915" y="3329744"/>
              <a:ext cx="12680" cy="38504"/>
            </a:xfrm>
            <a:custGeom>
              <a:avLst/>
              <a:gdLst/>
              <a:ahLst/>
              <a:cxnLst/>
              <a:rect l="l" t="t" r="r" b="b"/>
              <a:pathLst>
                <a:path w="12680" h="38504" extrusionOk="0">
                  <a:moveTo>
                    <a:pt x="0" y="0"/>
                  </a:moveTo>
                  <a:lnTo>
                    <a:pt x="0" y="38505"/>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0" name="Google Shape;7910;p158"/>
            <p:cNvSpPr/>
            <p:nvPr/>
          </p:nvSpPr>
          <p:spPr>
            <a:xfrm>
              <a:off x="6186274" y="3349060"/>
              <a:ext cx="37281" cy="12624"/>
            </a:xfrm>
            <a:custGeom>
              <a:avLst/>
              <a:gdLst/>
              <a:ahLst/>
              <a:cxnLst/>
              <a:rect l="l" t="t" r="r" b="b"/>
              <a:pathLst>
                <a:path w="37281" h="12624" extrusionOk="0">
                  <a:moveTo>
                    <a:pt x="0" y="0"/>
                  </a:moveTo>
                  <a:lnTo>
                    <a:pt x="37282" y="0"/>
                  </a:lnTo>
                </a:path>
              </a:pathLst>
            </a:custGeom>
            <a:noFill/>
            <a:ln w="12650" cap="flat" cmpd="sng">
              <a:solidFill>
                <a:srgbClr val="009964"/>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grpSp>
        <p:nvGrpSpPr>
          <p:cNvPr id="7911" name="Google Shape;7911;p158"/>
          <p:cNvGrpSpPr/>
          <p:nvPr/>
        </p:nvGrpSpPr>
        <p:grpSpPr>
          <a:xfrm>
            <a:off x="1722921" y="1712409"/>
            <a:ext cx="3608983" cy="2319547"/>
            <a:chOff x="5215551" y="2437442"/>
            <a:chExt cx="2706737" cy="1739660"/>
          </a:xfrm>
        </p:grpSpPr>
        <p:sp>
          <p:nvSpPr>
            <p:cNvPr id="7912" name="Google Shape;7912;p158"/>
            <p:cNvSpPr/>
            <p:nvPr/>
          </p:nvSpPr>
          <p:spPr>
            <a:xfrm>
              <a:off x="7903648" y="413859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3" name="Google Shape;7913;p158"/>
            <p:cNvSpPr/>
            <p:nvPr/>
          </p:nvSpPr>
          <p:spPr>
            <a:xfrm>
              <a:off x="7885007" y="4157914"/>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4" name="Google Shape;7914;p158"/>
            <p:cNvSpPr/>
            <p:nvPr/>
          </p:nvSpPr>
          <p:spPr>
            <a:xfrm>
              <a:off x="6926711" y="392675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5" name="Google Shape;7915;p158"/>
            <p:cNvSpPr/>
            <p:nvPr/>
          </p:nvSpPr>
          <p:spPr>
            <a:xfrm>
              <a:off x="6908070" y="3946074"/>
              <a:ext cx="31068" cy="12624"/>
            </a:xfrm>
            <a:custGeom>
              <a:avLst/>
              <a:gdLst/>
              <a:ahLst/>
              <a:cxnLst/>
              <a:rect l="l" t="t" r="r" b="b"/>
              <a:pathLst>
                <a:path w="31068" h="12624" extrusionOk="0">
                  <a:moveTo>
                    <a:pt x="0" y="0"/>
                  </a:moveTo>
                  <a:lnTo>
                    <a:pt x="3106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6" name="Google Shape;7916;p158"/>
            <p:cNvSpPr/>
            <p:nvPr/>
          </p:nvSpPr>
          <p:spPr>
            <a:xfrm>
              <a:off x="6908070" y="392675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7" name="Google Shape;7917;p158"/>
            <p:cNvSpPr/>
            <p:nvPr/>
          </p:nvSpPr>
          <p:spPr>
            <a:xfrm>
              <a:off x="6895643" y="3946074"/>
              <a:ext cx="31068" cy="12624"/>
            </a:xfrm>
            <a:custGeom>
              <a:avLst/>
              <a:gdLst/>
              <a:ahLst/>
              <a:cxnLst/>
              <a:rect l="l" t="t" r="r" b="b"/>
              <a:pathLst>
                <a:path w="31068" h="12624" extrusionOk="0">
                  <a:moveTo>
                    <a:pt x="0" y="0"/>
                  </a:moveTo>
                  <a:lnTo>
                    <a:pt x="3106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8" name="Google Shape;7918;p158"/>
            <p:cNvSpPr/>
            <p:nvPr/>
          </p:nvSpPr>
          <p:spPr>
            <a:xfrm>
              <a:off x="6845807" y="392675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19" name="Google Shape;7919;p158"/>
            <p:cNvSpPr/>
            <p:nvPr/>
          </p:nvSpPr>
          <p:spPr>
            <a:xfrm>
              <a:off x="6827166" y="3946074"/>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0" name="Google Shape;7920;p158"/>
            <p:cNvSpPr/>
            <p:nvPr/>
          </p:nvSpPr>
          <p:spPr>
            <a:xfrm>
              <a:off x="6764903" y="392675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1" name="Google Shape;7921;p158"/>
            <p:cNvSpPr/>
            <p:nvPr/>
          </p:nvSpPr>
          <p:spPr>
            <a:xfrm>
              <a:off x="6746262" y="3946074"/>
              <a:ext cx="37408" cy="12624"/>
            </a:xfrm>
            <a:custGeom>
              <a:avLst/>
              <a:gdLst/>
              <a:ahLst/>
              <a:cxnLst/>
              <a:rect l="l" t="t" r="r" b="b"/>
              <a:pathLst>
                <a:path w="37408" h="12624" extrusionOk="0">
                  <a:moveTo>
                    <a:pt x="0" y="0"/>
                  </a:moveTo>
                  <a:lnTo>
                    <a:pt x="37409"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2" name="Google Shape;7922;p158"/>
            <p:cNvSpPr/>
            <p:nvPr/>
          </p:nvSpPr>
          <p:spPr>
            <a:xfrm>
              <a:off x="6652931" y="392675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3" name="Google Shape;7923;p158"/>
            <p:cNvSpPr/>
            <p:nvPr/>
          </p:nvSpPr>
          <p:spPr>
            <a:xfrm>
              <a:off x="6634290" y="3946074"/>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4" name="Google Shape;7924;p158"/>
            <p:cNvSpPr/>
            <p:nvPr/>
          </p:nvSpPr>
          <p:spPr>
            <a:xfrm>
              <a:off x="6466268" y="3868938"/>
              <a:ext cx="12680" cy="38631"/>
            </a:xfrm>
            <a:custGeom>
              <a:avLst/>
              <a:gdLst/>
              <a:ahLst/>
              <a:cxnLst/>
              <a:rect l="l" t="t" r="r" b="b"/>
              <a:pathLst>
                <a:path w="12680" h="38631" extrusionOk="0">
                  <a:moveTo>
                    <a:pt x="0" y="0"/>
                  </a:moveTo>
                  <a:lnTo>
                    <a:pt x="0" y="38631"/>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5" name="Google Shape;7925;p158"/>
            <p:cNvSpPr/>
            <p:nvPr/>
          </p:nvSpPr>
          <p:spPr>
            <a:xfrm>
              <a:off x="6447627" y="3888254"/>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6" name="Google Shape;7926;p158"/>
            <p:cNvSpPr/>
            <p:nvPr/>
          </p:nvSpPr>
          <p:spPr>
            <a:xfrm>
              <a:off x="6273391" y="381124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7" name="Google Shape;7927;p158"/>
            <p:cNvSpPr/>
            <p:nvPr/>
          </p:nvSpPr>
          <p:spPr>
            <a:xfrm>
              <a:off x="6254751" y="3830433"/>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8" name="Google Shape;7928;p158"/>
            <p:cNvSpPr/>
            <p:nvPr/>
          </p:nvSpPr>
          <p:spPr>
            <a:xfrm>
              <a:off x="6173846" y="381124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29" name="Google Shape;7929;p158"/>
            <p:cNvSpPr/>
            <p:nvPr/>
          </p:nvSpPr>
          <p:spPr>
            <a:xfrm>
              <a:off x="6155205" y="3830433"/>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0" name="Google Shape;7930;p158"/>
            <p:cNvSpPr/>
            <p:nvPr/>
          </p:nvSpPr>
          <p:spPr>
            <a:xfrm>
              <a:off x="6061747" y="3721357"/>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1" name="Google Shape;7931;p158"/>
            <p:cNvSpPr/>
            <p:nvPr/>
          </p:nvSpPr>
          <p:spPr>
            <a:xfrm>
              <a:off x="6043106" y="3740547"/>
              <a:ext cx="37408" cy="12624"/>
            </a:xfrm>
            <a:custGeom>
              <a:avLst/>
              <a:gdLst/>
              <a:ahLst/>
              <a:cxnLst/>
              <a:rect l="l" t="t" r="r" b="b"/>
              <a:pathLst>
                <a:path w="37408" h="12624" extrusionOk="0">
                  <a:moveTo>
                    <a:pt x="0" y="0"/>
                  </a:moveTo>
                  <a:lnTo>
                    <a:pt x="37409"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2" name="Google Shape;7932;p158"/>
            <p:cNvSpPr/>
            <p:nvPr/>
          </p:nvSpPr>
          <p:spPr>
            <a:xfrm>
              <a:off x="5937348" y="3637909"/>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3" name="Google Shape;7933;p158"/>
            <p:cNvSpPr/>
            <p:nvPr/>
          </p:nvSpPr>
          <p:spPr>
            <a:xfrm>
              <a:off x="5918707" y="3657098"/>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4" name="Google Shape;7934;p158"/>
            <p:cNvSpPr/>
            <p:nvPr/>
          </p:nvSpPr>
          <p:spPr>
            <a:xfrm>
              <a:off x="5918707" y="3637909"/>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5" name="Google Shape;7935;p158"/>
            <p:cNvSpPr/>
            <p:nvPr/>
          </p:nvSpPr>
          <p:spPr>
            <a:xfrm>
              <a:off x="5900066" y="3657098"/>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6" name="Google Shape;7936;p158"/>
            <p:cNvSpPr/>
            <p:nvPr/>
          </p:nvSpPr>
          <p:spPr>
            <a:xfrm>
              <a:off x="5837803" y="359940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7" name="Google Shape;7937;p158"/>
            <p:cNvSpPr/>
            <p:nvPr/>
          </p:nvSpPr>
          <p:spPr>
            <a:xfrm>
              <a:off x="5819162" y="3618593"/>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8" name="Google Shape;7938;p158"/>
            <p:cNvSpPr/>
            <p:nvPr/>
          </p:nvSpPr>
          <p:spPr>
            <a:xfrm>
              <a:off x="5819162" y="359940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39" name="Google Shape;7939;p158"/>
            <p:cNvSpPr/>
            <p:nvPr/>
          </p:nvSpPr>
          <p:spPr>
            <a:xfrm>
              <a:off x="5800521" y="3618593"/>
              <a:ext cx="31068" cy="12624"/>
            </a:xfrm>
            <a:custGeom>
              <a:avLst/>
              <a:gdLst/>
              <a:ahLst/>
              <a:cxnLst/>
              <a:rect l="l" t="t" r="r" b="b"/>
              <a:pathLst>
                <a:path w="31068" h="12624" extrusionOk="0">
                  <a:moveTo>
                    <a:pt x="0" y="0"/>
                  </a:moveTo>
                  <a:lnTo>
                    <a:pt x="3106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0" name="Google Shape;7940;p158"/>
            <p:cNvSpPr/>
            <p:nvPr/>
          </p:nvSpPr>
          <p:spPr>
            <a:xfrm>
              <a:off x="5794180" y="359940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1" name="Google Shape;7941;p158"/>
            <p:cNvSpPr/>
            <p:nvPr/>
          </p:nvSpPr>
          <p:spPr>
            <a:xfrm>
              <a:off x="5781753" y="3618593"/>
              <a:ext cx="31195" cy="12624"/>
            </a:xfrm>
            <a:custGeom>
              <a:avLst/>
              <a:gdLst/>
              <a:ahLst/>
              <a:cxnLst/>
              <a:rect l="l" t="t" r="r" b="b"/>
              <a:pathLst>
                <a:path w="31195" h="12624" extrusionOk="0">
                  <a:moveTo>
                    <a:pt x="0" y="0"/>
                  </a:moveTo>
                  <a:lnTo>
                    <a:pt x="31195"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2" name="Google Shape;7942;p158"/>
            <p:cNvSpPr/>
            <p:nvPr/>
          </p:nvSpPr>
          <p:spPr>
            <a:xfrm>
              <a:off x="5713403" y="3413192"/>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3" name="Google Shape;7943;p158"/>
            <p:cNvSpPr/>
            <p:nvPr/>
          </p:nvSpPr>
          <p:spPr>
            <a:xfrm>
              <a:off x="5694635" y="3432508"/>
              <a:ext cx="37408" cy="12624"/>
            </a:xfrm>
            <a:custGeom>
              <a:avLst/>
              <a:gdLst/>
              <a:ahLst/>
              <a:cxnLst/>
              <a:rect l="l" t="t" r="r" b="b"/>
              <a:pathLst>
                <a:path w="37408" h="12624" extrusionOk="0">
                  <a:moveTo>
                    <a:pt x="0" y="0"/>
                  </a:moveTo>
                  <a:lnTo>
                    <a:pt x="37409"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4" name="Google Shape;7944;p158"/>
            <p:cNvSpPr/>
            <p:nvPr/>
          </p:nvSpPr>
          <p:spPr>
            <a:xfrm>
              <a:off x="5507972" y="335549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5" name="Google Shape;7945;p158"/>
            <p:cNvSpPr/>
            <p:nvPr/>
          </p:nvSpPr>
          <p:spPr>
            <a:xfrm>
              <a:off x="5489331" y="3374687"/>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6" name="Google Shape;7946;p158"/>
            <p:cNvSpPr/>
            <p:nvPr/>
          </p:nvSpPr>
          <p:spPr>
            <a:xfrm>
              <a:off x="5483118" y="3323306"/>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7" name="Google Shape;7947;p158"/>
            <p:cNvSpPr/>
            <p:nvPr/>
          </p:nvSpPr>
          <p:spPr>
            <a:xfrm>
              <a:off x="5464477" y="3342621"/>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8" name="Google Shape;7948;p158"/>
            <p:cNvSpPr/>
            <p:nvPr/>
          </p:nvSpPr>
          <p:spPr>
            <a:xfrm>
              <a:off x="5470691" y="329767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49" name="Google Shape;7949;p158"/>
            <p:cNvSpPr/>
            <p:nvPr/>
          </p:nvSpPr>
          <p:spPr>
            <a:xfrm>
              <a:off x="5452050" y="3316867"/>
              <a:ext cx="37281" cy="12624"/>
            </a:xfrm>
            <a:custGeom>
              <a:avLst/>
              <a:gdLst/>
              <a:ahLst/>
              <a:cxnLst/>
              <a:rect l="l" t="t" r="r" b="b"/>
              <a:pathLst>
                <a:path w="37281" h="12624" extrusionOk="0">
                  <a:moveTo>
                    <a:pt x="0" y="0"/>
                  </a:moveTo>
                  <a:lnTo>
                    <a:pt x="37282"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0" name="Google Shape;7950;p158"/>
            <p:cNvSpPr/>
            <p:nvPr/>
          </p:nvSpPr>
          <p:spPr>
            <a:xfrm>
              <a:off x="5464477" y="3220668"/>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1" name="Google Shape;7951;p158"/>
            <p:cNvSpPr/>
            <p:nvPr/>
          </p:nvSpPr>
          <p:spPr>
            <a:xfrm>
              <a:off x="5445836" y="3239857"/>
              <a:ext cx="31068" cy="12624"/>
            </a:xfrm>
            <a:custGeom>
              <a:avLst/>
              <a:gdLst/>
              <a:ahLst/>
              <a:cxnLst/>
              <a:rect l="l" t="t" r="r" b="b"/>
              <a:pathLst>
                <a:path w="31068" h="12624" extrusionOk="0">
                  <a:moveTo>
                    <a:pt x="0" y="0"/>
                  </a:moveTo>
                  <a:lnTo>
                    <a:pt x="3106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2" name="Google Shape;7952;p158"/>
            <p:cNvSpPr/>
            <p:nvPr/>
          </p:nvSpPr>
          <p:spPr>
            <a:xfrm>
              <a:off x="5408427" y="3066522"/>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3" name="Google Shape;7953;p158"/>
            <p:cNvSpPr/>
            <p:nvPr/>
          </p:nvSpPr>
          <p:spPr>
            <a:xfrm>
              <a:off x="5396000" y="3085838"/>
              <a:ext cx="31068" cy="12624"/>
            </a:xfrm>
            <a:custGeom>
              <a:avLst/>
              <a:gdLst/>
              <a:ahLst/>
              <a:cxnLst/>
              <a:rect l="l" t="t" r="r" b="b"/>
              <a:pathLst>
                <a:path w="31068" h="12624" extrusionOk="0">
                  <a:moveTo>
                    <a:pt x="0" y="0"/>
                  </a:moveTo>
                  <a:lnTo>
                    <a:pt x="31068"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4" name="Google Shape;7954;p158"/>
            <p:cNvSpPr/>
            <p:nvPr/>
          </p:nvSpPr>
          <p:spPr>
            <a:xfrm>
              <a:off x="5352505" y="2899626"/>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5" name="Google Shape;7955;p158"/>
            <p:cNvSpPr/>
            <p:nvPr/>
          </p:nvSpPr>
          <p:spPr>
            <a:xfrm>
              <a:off x="5333737" y="2918942"/>
              <a:ext cx="37408" cy="12624"/>
            </a:xfrm>
            <a:custGeom>
              <a:avLst/>
              <a:gdLst/>
              <a:ahLst/>
              <a:cxnLst/>
              <a:rect l="l" t="t" r="r" b="b"/>
              <a:pathLst>
                <a:path w="37408" h="12624" extrusionOk="0">
                  <a:moveTo>
                    <a:pt x="0" y="0"/>
                  </a:moveTo>
                  <a:lnTo>
                    <a:pt x="37409"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6" name="Google Shape;7956;p158"/>
            <p:cNvSpPr/>
            <p:nvPr/>
          </p:nvSpPr>
          <p:spPr>
            <a:xfrm>
              <a:off x="5781753" y="3599404"/>
              <a:ext cx="12680" cy="38504"/>
            </a:xfrm>
            <a:custGeom>
              <a:avLst/>
              <a:gdLst/>
              <a:ahLst/>
              <a:cxnLst/>
              <a:rect l="l" t="t" r="r" b="b"/>
              <a:pathLst>
                <a:path w="12680" h="38504" extrusionOk="0">
                  <a:moveTo>
                    <a:pt x="0" y="0"/>
                  </a:moveTo>
                  <a:lnTo>
                    <a:pt x="0" y="38505"/>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7" name="Google Shape;7957;p158"/>
            <p:cNvSpPr/>
            <p:nvPr/>
          </p:nvSpPr>
          <p:spPr>
            <a:xfrm>
              <a:off x="5769326" y="3618593"/>
              <a:ext cx="31195" cy="12624"/>
            </a:xfrm>
            <a:custGeom>
              <a:avLst/>
              <a:gdLst/>
              <a:ahLst/>
              <a:cxnLst/>
              <a:rect l="l" t="t" r="r" b="b"/>
              <a:pathLst>
                <a:path w="31195" h="12624" extrusionOk="0">
                  <a:moveTo>
                    <a:pt x="0" y="0"/>
                  </a:moveTo>
                  <a:lnTo>
                    <a:pt x="31195" y="0"/>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sp>
          <p:nvSpPr>
            <p:cNvPr id="7958" name="Google Shape;7958;p158"/>
            <p:cNvSpPr/>
            <p:nvPr/>
          </p:nvSpPr>
          <p:spPr>
            <a:xfrm>
              <a:off x="5215551" y="2437442"/>
              <a:ext cx="2688096" cy="1720472"/>
            </a:xfrm>
            <a:custGeom>
              <a:avLst/>
              <a:gdLst/>
              <a:ahLst/>
              <a:cxnLst/>
              <a:rect l="l" t="t" r="r" b="b"/>
              <a:pathLst>
                <a:path w="2688096" h="1720472" extrusionOk="0">
                  <a:moveTo>
                    <a:pt x="0" y="0"/>
                  </a:moveTo>
                  <a:lnTo>
                    <a:pt x="24221" y="0"/>
                  </a:lnTo>
                  <a:lnTo>
                    <a:pt x="24221" y="24492"/>
                  </a:lnTo>
                  <a:lnTo>
                    <a:pt x="42735" y="24492"/>
                  </a:lnTo>
                  <a:lnTo>
                    <a:pt x="42735" y="46585"/>
                  </a:lnTo>
                  <a:lnTo>
                    <a:pt x="59093" y="46585"/>
                  </a:lnTo>
                  <a:lnTo>
                    <a:pt x="59093" y="71581"/>
                  </a:lnTo>
                  <a:lnTo>
                    <a:pt x="63404" y="71581"/>
                  </a:lnTo>
                  <a:lnTo>
                    <a:pt x="63404" y="96704"/>
                  </a:lnTo>
                  <a:lnTo>
                    <a:pt x="66448" y="96704"/>
                  </a:lnTo>
                  <a:lnTo>
                    <a:pt x="66448" y="146066"/>
                  </a:lnTo>
                  <a:lnTo>
                    <a:pt x="72408" y="146066"/>
                  </a:lnTo>
                  <a:lnTo>
                    <a:pt x="72408" y="167780"/>
                  </a:lnTo>
                  <a:lnTo>
                    <a:pt x="78114" y="167780"/>
                  </a:lnTo>
                  <a:lnTo>
                    <a:pt x="78114" y="194418"/>
                  </a:lnTo>
                  <a:lnTo>
                    <a:pt x="82299" y="194418"/>
                  </a:lnTo>
                  <a:lnTo>
                    <a:pt x="82299" y="214491"/>
                  </a:lnTo>
                  <a:lnTo>
                    <a:pt x="97643" y="214491"/>
                  </a:lnTo>
                  <a:lnTo>
                    <a:pt x="97643" y="241507"/>
                  </a:lnTo>
                  <a:lnTo>
                    <a:pt x="102208" y="241507"/>
                  </a:lnTo>
                  <a:lnTo>
                    <a:pt x="102208" y="266125"/>
                  </a:lnTo>
                  <a:lnTo>
                    <a:pt x="108549" y="266125"/>
                  </a:lnTo>
                  <a:lnTo>
                    <a:pt x="108549" y="288344"/>
                  </a:lnTo>
                  <a:lnTo>
                    <a:pt x="112480" y="288344"/>
                  </a:lnTo>
                  <a:lnTo>
                    <a:pt x="112480" y="337075"/>
                  </a:lnTo>
                  <a:lnTo>
                    <a:pt x="118313" y="337075"/>
                  </a:lnTo>
                  <a:lnTo>
                    <a:pt x="118313" y="382145"/>
                  </a:lnTo>
                  <a:lnTo>
                    <a:pt x="121737" y="382145"/>
                  </a:lnTo>
                  <a:lnTo>
                    <a:pt x="121737" y="387700"/>
                  </a:lnTo>
                  <a:lnTo>
                    <a:pt x="125161" y="387700"/>
                  </a:lnTo>
                  <a:lnTo>
                    <a:pt x="125161" y="407773"/>
                  </a:lnTo>
                  <a:lnTo>
                    <a:pt x="130613" y="407773"/>
                  </a:lnTo>
                  <a:lnTo>
                    <a:pt x="130613" y="431507"/>
                  </a:lnTo>
                  <a:lnTo>
                    <a:pt x="135052" y="431507"/>
                  </a:lnTo>
                  <a:lnTo>
                    <a:pt x="135052" y="480490"/>
                  </a:lnTo>
                  <a:lnTo>
                    <a:pt x="138856" y="480490"/>
                  </a:lnTo>
                  <a:lnTo>
                    <a:pt x="138856" y="500563"/>
                  </a:lnTo>
                  <a:lnTo>
                    <a:pt x="143675" y="500563"/>
                  </a:lnTo>
                  <a:lnTo>
                    <a:pt x="143675" y="528337"/>
                  </a:lnTo>
                  <a:lnTo>
                    <a:pt x="146972" y="528337"/>
                  </a:lnTo>
                  <a:lnTo>
                    <a:pt x="146972" y="576184"/>
                  </a:lnTo>
                  <a:lnTo>
                    <a:pt x="174743" y="576184"/>
                  </a:lnTo>
                  <a:lnTo>
                    <a:pt x="174743" y="604084"/>
                  </a:lnTo>
                  <a:lnTo>
                    <a:pt x="178674" y="604084"/>
                  </a:lnTo>
                  <a:lnTo>
                    <a:pt x="178674" y="624788"/>
                  </a:lnTo>
                  <a:lnTo>
                    <a:pt x="190340" y="624788"/>
                  </a:lnTo>
                  <a:lnTo>
                    <a:pt x="190340" y="648144"/>
                  </a:lnTo>
                  <a:lnTo>
                    <a:pt x="197315" y="648144"/>
                  </a:lnTo>
                  <a:lnTo>
                    <a:pt x="197315" y="674150"/>
                  </a:lnTo>
                  <a:lnTo>
                    <a:pt x="205431" y="674150"/>
                  </a:lnTo>
                  <a:lnTo>
                    <a:pt x="205431" y="698642"/>
                  </a:lnTo>
                  <a:lnTo>
                    <a:pt x="213546" y="698642"/>
                  </a:lnTo>
                  <a:lnTo>
                    <a:pt x="213546" y="723765"/>
                  </a:lnTo>
                  <a:lnTo>
                    <a:pt x="229271" y="723765"/>
                  </a:lnTo>
                  <a:lnTo>
                    <a:pt x="229271" y="748130"/>
                  </a:lnTo>
                  <a:lnTo>
                    <a:pt x="239923" y="748130"/>
                  </a:lnTo>
                  <a:lnTo>
                    <a:pt x="239923" y="773127"/>
                  </a:lnTo>
                  <a:lnTo>
                    <a:pt x="246897" y="773127"/>
                  </a:lnTo>
                  <a:lnTo>
                    <a:pt x="246897" y="800522"/>
                  </a:lnTo>
                  <a:lnTo>
                    <a:pt x="257422" y="800522"/>
                  </a:lnTo>
                  <a:lnTo>
                    <a:pt x="257422" y="877784"/>
                  </a:lnTo>
                  <a:lnTo>
                    <a:pt x="263636" y="877784"/>
                  </a:lnTo>
                  <a:lnTo>
                    <a:pt x="263636" y="890282"/>
                  </a:lnTo>
                  <a:lnTo>
                    <a:pt x="268074" y="890282"/>
                  </a:lnTo>
                  <a:lnTo>
                    <a:pt x="268074" y="902276"/>
                  </a:lnTo>
                  <a:lnTo>
                    <a:pt x="292929" y="902276"/>
                  </a:lnTo>
                  <a:lnTo>
                    <a:pt x="292929" y="932448"/>
                  </a:lnTo>
                  <a:lnTo>
                    <a:pt x="319559" y="932448"/>
                  </a:lnTo>
                  <a:lnTo>
                    <a:pt x="319559" y="964262"/>
                  </a:lnTo>
                  <a:lnTo>
                    <a:pt x="351007" y="964262"/>
                  </a:lnTo>
                  <a:lnTo>
                    <a:pt x="351007" y="992667"/>
                  </a:lnTo>
                  <a:lnTo>
                    <a:pt x="506729" y="992667"/>
                  </a:lnTo>
                  <a:lnTo>
                    <a:pt x="506729" y="1023345"/>
                  </a:lnTo>
                  <a:lnTo>
                    <a:pt x="518902" y="1023345"/>
                  </a:lnTo>
                  <a:lnTo>
                    <a:pt x="518902" y="1054149"/>
                  </a:lnTo>
                  <a:lnTo>
                    <a:pt x="535514" y="1054149"/>
                  </a:lnTo>
                  <a:lnTo>
                    <a:pt x="535514" y="1088488"/>
                  </a:lnTo>
                  <a:lnTo>
                    <a:pt x="544264" y="1088488"/>
                  </a:lnTo>
                  <a:lnTo>
                    <a:pt x="544264" y="1114999"/>
                  </a:lnTo>
                  <a:lnTo>
                    <a:pt x="547561" y="1114999"/>
                  </a:lnTo>
                  <a:lnTo>
                    <a:pt x="547561" y="1180773"/>
                  </a:lnTo>
                  <a:lnTo>
                    <a:pt x="695167" y="1180773"/>
                  </a:lnTo>
                  <a:lnTo>
                    <a:pt x="695167" y="1219530"/>
                  </a:lnTo>
                  <a:lnTo>
                    <a:pt x="765166" y="1219530"/>
                  </a:lnTo>
                  <a:lnTo>
                    <a:pt x="765166" y="1261318"/>
                  </a:lnTo>
                  <a:lnTo>
                    <a:pt x="804096" y="1261318"/>
                  </a:lnTo>
                  <a:lnTo>
                    <a:pt x="804096" y="1302095"/>
                  </a:lnTo>
                  <a:lnTo>
                    <a:pt x="901739" y="1302095"/>
                  </a:lnTo>
                  <a:lnTo>
                    <a:pt x="901739" y="1348174"/>
                  </a:lnTo>
                  <a:lnTo>
                    <a:pt x="952716" y="1348174"/>
                  </a:lnTo>
                  <a:lnTo>
                    <a:pt x="952716" y="1392487"/>
                  </a:lnTo>
                  <a:lnTo>
                    <a:pt x="1137603" y="1392487"/>
                  </a:lnTo>
                  <a:lnTo>
                    <a:pt x="1137603" y="1446898"/>
                  </a:lnTo>
                  <a:lnTo>
                    <a:pt x="1290408" y="1446898"/>
                  </a:lnTo>
                  <a:lnTo>
                    <a:pt x="1290408" y="1506991"/>
                  </a:lnTo>
                  <a:lnTo>
                    <a:pt x="2676431" y="1506991"/>
                  </a:lnTo>
                  <a:lnTo>
                    <a:pt x="2676431" y="1720472"/>
                  </a:lnTo>
                  <a:lnTo>
                    <a:pt x="2688097" y="1720472"/>
                  </a:lnTo>
                </a:path>
              </a:pathLst>
            </a:custGeom>
            <a:noFill/>
            <a:ln w="12650" cap="flat" cmpd="sng">
              <a:solidFill>
                <a:srgbClr val="0B41CD"/>
              </a:solidFill>
              <a:prstDash val="solid"/>
              <a:miter lim="8000"/>
              <a:headEnd type="none" w="sm" len="sm"/>
              <a:tailEnd type="none" w="sm" len="sm"/>
            </a:ln>
          </p:spPr>
          <p:txBody>
            <a:bodyPr spcFirstLastPara="1" wrap="square" lIns="121900" tIns="60933" rIns="121900" bIns="60933" anchor="ctr" anchorCtr="0">
              <a:noAutofit/>
            </a:bodyPr>
            <a:lstStyle/>
            <a:p>
              <a:pPr>
                <a:buClr>
                  <a:srgbClr val="000000"/>
                </a:buClr>
                <a:buSzPts val="1000"/>
              </a:pPr>
              <a:endParaRPr sz="1333" dirty="0">
                <a:solidFill>
                  <a:srgbClr val="000000"/>
                </a:solidFill>
                <a:latin typeface="Arial"/>
                <a:ea typeface="Arial"/>
                <a:cs typeface="Arial"/>
                <a:sym typeface="Arial"/>
              </a:endParaRPr>
            </a:p>
          </p:txBody>
        </p:sp>
      </p:grpSp>
      <p:graphicFrame>
        <p:nvGraphicFramePr>
          <p:cNvPr id="7959" name="Google Shape;7959;p158"/>
          <p:cNvGraphicFramePr/>
          <p:nvPr/>
        </p:nvGraphicFramePr>
        <p:xfrm>
          <a:off x="6703562" y="1373201"/>
          <a:ext cx="4944433" cy="4017634"/>
        </p:xfrm>
        <a:graphic>
          <a:graphicData uri="http://schemas.openxmlformats.org/drawingml/2006/table">
            <a:tbl>
              <a:tblPr firstRow="1" bandRow="1">
                <a:noFill/>
              </a:tblPr>
              <a:tblGrid>
                <a:gridCol w="1849033">
                  <a:extLst>
                    <a:ext uri="{9D8B030D-6E8A-4147-A177-3AD203B41FA5}">
                      <a16:colId xmlns:a16="http://schemas.microsoft.com/office/drawing/2014/main" val="20000"/>
                    </a:ext>
                  </a:extLst>
                </a:gridCol>
                <a:gridCol w="1547700">
                  <a:extLst>
                    <a:ext uri="{9D8B030D-6E8A-4147-A177-3AD203B41FA5}">
                      <a16:colId xmlns:a16="http://schemas.microsoft.com/office/drawing/2014/main" val="20001"/>
                    </a:ext>
                  </a:extLst>
                </a:gridCol>
                <a:gridCol w="1547700">
                  <a:extLst>
                    <a:ext uri="{9D8B030D-6E8A-4147-A177-3AD203B41FA5}">
                      <a16:colId xmlns:a16="http://schemas.microsoft.com/office/drawing/2014/main" val="20002"/>
                    </a:ext>
                  </a:extLst>
                </a:gridCol>
              </a:tblGrid>
              <a:tr h="546800">
                <a:tc>
                  <a:txBody>
                    <a:bodyPr/>
                    <a:lstStyle/>
                    <a:p>
                      <a:pPr marL="0" marR="0" lvl="0" indent="0" algn="l" rtl="0">
                        <a:lnSpc>
                          <a:spcPct val="100000"/>
                        </a:lnSpc>
                        <a:spcBef>
                          <a:spcPts val="0"/>
                        </a:spcBef>
                        <a:spcAft>
                          <a:spcPts val="0"/>
                        </a:spcAft>
                        <a:buClr>
                          <a:srgbClr val="000000"/>
                        </a:buClr>
                        <a:buSzPts val="1000"/>
                        <a:buFont typeface="Arial"/>
                        <a:buNone/>
                      </a:pPr>
                      <a:endParaRPr sz="1300" u="none" strike="noStrike" cap="none" dirty="0"/>
                    </a:p>
                  </a:txBody>
                  <a:tcPr marL="121933" marR="121933" marT="60967" marB="60967">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300" u="none" strike="noStrike" cap="none" dirty="0"/>
                        <a:t>R-GemOx</a:t>
                      </a:r>
                      <a:r>
                        <a:rPr lang="en" sz="1300" u="none" strike="noStrike" cap="none"/>
                        <a:t/>
                      </a:r>
                      <a:br>
                        <a:rPr lang="en" sz="1300" u="none" strike="noStrike" cap="none"/>
                      </a:br>
                      <a:r>
                        <a:rPr lang="tr-TR" sz="1300" u="none" strike="noStrike" cap="none" dirty="0"/>
                        <a:t>(n=91)</a:t>
                      </a:r>
                    </a:p>
                  </a:txBody>
                  <a:tcPr marL="121933" marR="121933" marT="60967" marB="60967">
                    <a:lnL w="12700" cap="flat" cmpd="sng">
                      <a:solidFill>
                        <a:srgbClr val="0B41CD"/>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0B41CD"/>
                      </a:solidFill>
                      <a:prstDash val="solid"/>
                      <a:round/>
                      <a:headEnd type="none" w="sm" len="sm"/>
                      <a:tailEnd type="none" w="sm" len="sm"/>
                    </a:lnB>
                    <a:solidFill>
                      <a:srgbClr val="0B41C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300" u="none" strike="noStrike" cap="none" dirty="0"/>
                        <a:t>Glofit-GemOx</a:t>
                      </a:r>
                      <a:r>
                        <a:rPr lang="en" sz="1300" u="none" strike="noStrike" cap="none"/>
                        <a:t/>
                      </a:r>
                      <a:br>
                        <a:rPr lang="en" sz="1300" u="none" strike="noStrike" cap="none"/>
                      </a:br>
                      <a:r>
                        <a:rPr lang="tr-TR" sz="1300" u="none" strike="noStrike" cap="none" dirty="0"/>
                        <a:t>(n=183)</a:t>
                      </a:r>
                    </a:p>
                  </a:txBody>
                  <a:tcPr marL="121933" marR="121933" marT="60967" marB="60967">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rgbClr val="0B41CD"/>
                      </a:solidFill>
                      <a:prstDash val="solid"/>
                      <a:round/>
                      <a:headEnd type="none" w="sm" len="sm"/>
                      <a:tailEnd type="none" w="sm" len="sm"/>
                    </a:lnB>
                    <a:solidFill>
                      <a:srgbClr val="009964"/>
                    </a:solidFill>
                  </a:tcPr>
                </a:tc>
                <a:extLst>
                  <a:ext uri="{0D108BD9-81ED-4DB2-BD59-A6C34878D82A}">
                    <a16:rowId xmlns:a16="http://schemas.microsoft.com/office/drawing/2014/main" val="10000"/>
                  </a:ext>
                </a:extLst>
              </a:tr>
              <a:tr h="358267">
                <a:tc gridSpan="3">
                  <a:txBody>
                    <a:bodyPr/>
                    <a:lstStyle/>
                    <a:p>
                      <a:pPr marL="0" marR="0" lvl="0" indent="0" algn="l" rtl="0">
                        <a:lnSpc>
                          <a:spcPct val="100000"/>
                        </a:lnSpc>
                        <a:spcBef>
                          <a:spcPts val="0"/>
                        </a:spcBef>
                        <a:spcAft>
                          <a:spcPts val="0"/>
                        </a:spcAft>
                        <a:buClr>
                          <a:srgbClr val="000000"/>
                        </a:buClr>
                        <a:buSzPts val="1000"/>
                        <a:buFont typeface="Arial"/>
                        <a:buNone/>
                      </a:pPr>
                      <a:r>
                        <a:rPr lang="tr-TR" sz="1300" b="1" u="none" strike="noStrike" cap="none" dirty="0">
                          <a:solidFill>
                            <a:schemeClr val="dk1"/>
                          </a:solidFill>
                        </a:rPr>
                        <a:t>Primer analiz </a:t>
                      </a:r>
                      <a:r>
                        <a:rPr lang="tr-TR" sz="1300" b="0" u="none" strike="noStrike" cap="none" dirty="0">
                          <a:solidFill>
                            <a:schemeClr val="dk1"/>
                          </a:solidFill>
                        </a:rPr>
                        <a:t>(medyan takip süresi: 9,6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537400">
                <a:tc>
                  <a:txBody>
                    <a:bodyPr/>
                    <a:lstStyle/>
                    <a:p>
                      <a:pPr marL="0" marR="0" lvl="0" indent="0" algn="l"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PFS, medyan </a:t>
                      </a:r>
                    </a:p>
                    <a:p>
                      <a:pPr marL="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(%95 GA);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3,3 (2,5–5,6)</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12,1 (6,8–18,3)</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5900">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HR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0,37</a:t>
                      </a:r>
                      <a:r>
                        <a:rPr lang="tr-TR" sz="1100" u="none" strike="noStrike" cap="none" dirty="0">
                          <a:solidFill>
                            <a:schemeClr val="dk1"/>
                          </a:solidFill>
                        </a:rPr>
                        <a:t> (0,25–0,55)</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3"/>
                  </a:ext>
                </a:extLst>
              </a:tr>
              <a:tr h="335900">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p değeri*</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&lt;0,000001</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4"/>
                  </a:ext>
                </a:extLst>
              </a:tr>
              <a:tr h="358267">
                <a:tc gridSpan="3">
                  <a:txBody>
                    <a:bodyPr/>
                    <a:lstStyle/>
                    <a:p>
                      <a:pPr marL="0" marR="0" lvl="0" indent="0" algn="l" rtl="0">
                        <a:lnSpc>
                          <a:spcPct val="100000"/>
                        </a:lnSpc>
                        <a:spcBef>
                          <a:spcPts val="0"/>
                        </a:spcBef>
                        <a:spcAft>
                          <a:spcPts val="0"/>
                        </a:spcAft>
                        <a:buClr>
                          <a:srgbClr val="000000"/>
                        </a:buClr>
                        <a:buSzPts val="1000"/>
                        <a:buFont typeface="Arial"/>
                        <a:buNone/>
                      </a:pPr>
                      <a:r>
                        <a:rPr lang="tr-TR" sz="1300" b="1" u="none" strike="noStrike" cap="none" dirty="0">
                          <a:solidFill>
                            <a:schemeClr val="dk1"/>
                          </a:solidFill>
                        </a:rPr>
                        <a:t>Güncellenmiş analiz </a:t>
                      </a:r>
                      <a:r>
                        <a:rPr lang="tr-TR" sz="1300" b="0" u="none" strike="noStrike" cap="none" dirty="0">
                          <a:solidFill>
                            <a:schemeClr val="dk1"/>
                          </a:solidFill>
                        </a:rPr>
                        <a:t>(medyan takip süresi: 16,1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0B41CD"/>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537400">
                <a:tc>
                  <a:txBody>
                    <a:bodyPr/>
                    <a:lstStyle/>
                    <a:p>
                      <a:pPr marL="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PFS, medyan </a:t>
                      </a:r>
                    </a:p>
                    <a:p>
                      <a:pPr marL="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(%95 GA); ay</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3,6 (2,5–7,1)</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13,8 (8,7–20,5)</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35900">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HR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0,40</a:t>
                      </a:r>
                      <a:r>
                        <a:rPr lang="tr-TR" sz="1100" u="none" strike="noStrike" cap="none" dirty="0">
                          <a:solidFill>
                            <a:schemeClr val="dk1"/>
                          </a:solidFill>
                        </a:rPr>
                        <a:t> (0,28–0,57)</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7"/>
                  </a:ext>
                </a:extLst>
              </a:tr>
              <a:tr h="335900">
                <a:tc>
                  <a:txBody>
                    <a:bodyPr/>
                    <a:lstStyle/>
                    <a:p>
                      <a:pPr marL="194400" marR="0" lvl="0" indent="0" algn="l"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p değeri*</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850"/>
                        <a:buFont typeface="Arial"/>
                        <a:buNone/>
                      </a:pPr>
                      <a:r>
                        <a:rPr lang="tr-TR" sz="1100" u="none" strike="noStrike" cap="none" dirty="0">
                          <a:solidFill>
                            <a:schemeClr val="dk1"/>
                          </a:solidFill>
                        </a:rPr>
                        <a:t>&lt;0,000001*</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hMerge="1">
                  <a:txBody>
                    <a:bodyPr/>
                    <a:lstStyle/>
                    <a:p>
                      <a:endParaRPr lang="tr-TR"/>
                    </a:p>
                  </a:txBody>
                  <a:tcPr/>
                </a:tc>
                <a:extLst>
                  <a:ext uri="{0D108BD9-81ED-4DB2-BD59-A6C34878D82A}">
                    <a16:rowId xmlns:a16="http://schemas.microsoft.com/office/drawing/2014/main" val="10008"/>
                  </a:ext>
                </a:extLst>
              </a:tr>
              <a:tr h="335900">
                <a:tc>
                  <a:txBody>
                    <a:bodyPr/>
                    <a:lstStyle/>
                    <a:p>
                      <a:pPr marL="0" marR="0" lvl="0" indent="0" algn="l"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12 aylık PFS</a:t>
                      </a:r>
                      <a:r>
                        <a:rPr lang="tr-TR" sz="1100" u="none" strike="noStrike" cap="none" dirty="0">
                          <a:solidFill>
                            <a:schemeClr val="dk1"/>
                          </a:solidFill>
                        </a:rPr>
                        <a:t> (%95 GA)</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%25,2 </a:t>
                      </a:r>
                      <a:r>
                        <a:rPr lang="tr-TR" sz="1100" u="none" strike="noStrike" cap="none" dirty="0">
                          <a:solidFill>
                            <a:schemeClr val="dk1"/>
                          </a:solidFill>
                        </a:rPr>
                        <a:t>(13,6–36,9)</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50"/>
                        <a:buFont typeface="Arial"/>
                        <a:buNone/>
                      </a:pPr>
                      <a:r>
                        <a:rPr lang="tr-TR" sz="1100" b="1" u="none" strike="noStrike" cap="none" dirty="0">
                          <a:solidFill>
                            <a:schemeClr val="dk1"/>
                          </a:solidFill>
                        </a:rPr>
                        <a:t>%51,7 </a:t>
                      </a:r>
                      <a:r>
                        <a:rPr lang="tr-TR" sz="1100" u="none" strike="noStrike" cap="none" dirty="0">
                          <a:solidFill>
                            <a:schemeClr val="dk1"/>
                          </a:solidFill>
                        </a:rPr>
                        <a:t>(44,0–59,4)</a:t>
                      </a:r>
                    </a:p>
                  </a:txBody>
                  <a:tcPr marL="121933" marR="121933" marT="60967" marB="60967" anchor="ctr">
                    <a:lnL w="12700" cap="flat" cmpd="sng">
                      <a:solidFill>
                        <a:srgbClr val="0B41CD"/>
                      </a:solidFill>
                      <a:prstDash val="solid"/>
                      <a:round/>
                      <a:headEnd type="none" w="sm" len="sm"/>
                      <a:tailEnd type="none" w="sm" len="sm"/>
                    </a:lnL>
                    <a:lnR w="12700" cap="flat" cmpd="sng">
                      <a:solidFill>
                        <a:srgbClr val="0B41CD"/>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0B41C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7960" name="Google Shape;7960;p158"/>
          <p:cNvSpPr txBox="1"/>
          <p:nvPr/>
        </p:nvSpPr>
        <p:spPr>
          <a:xfrm>
            <a:off x="436171" y="4643925"/>
            <a:ext cx="2705655"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00000"/>
                </a:solidFill>
                <a:latin typeface="Arial"/>
                <a:ea typeface="Arial"/>
                <a:cs typeface="Arial"/>
                <a:sym typeface="Arial"/>
              </a:rPr>
              <a:t>Risk altındaki hasta sayısı</a:t>
            </a:r>
          </a:p>
        </p:txBody>
      </p:sp>
      <p:sp>
        <p:nvSpPr>
          <p:cNvPr id="7961" name="Google Shape;7961;p158"/>
          <p:cNvSpPr txBox="1"/>
          <p:nvPr/>
        </p:nvSpPr>
        <p:spPr>
          <a:xfrm>
            <a:off x="435648" y="4899427"/>
            <a:ext cx="11868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09964"/>
                </a:solidFill>
                <a:latin typeface="Arial"/>
                <a:ea typeface="Arial"/>
                <a:cs typeface="Arial"/>
                <a:sym typeface="Arial"/>
              </a:rPr>
              <a:t>Glofit-GemOx</a:t>
            </a:r>
          </a:p>
        </p:txBody>
      </p:sp>
      <p:sp>
        <p:nvSpPr>
          <p:cNvPr id="7962" name="Google Shape;7962;p158"/>
          <p:cNvSpPr txBox="1"/>
          <p:nvPr/>
        </p:nvSpPr>
        <p:spPr>
          <a:xfrm>
            <a:off x="427181" y="1261781"/>
            <a:ext cx="4739200" cy="369277"/>
          </a:xfrm>
          <a:prstGeom prst="rect">
            <a:avLst/>
          </a:prstGeom>
          <a:noFill/>
          <a:ln>
            <a:noFill/>
          </a:ln>
        </p:spPr>
        <p:txBody>
          <a:bodyPr spcFirstLastPara="1" wrap="square" lIns="121900" tIns="60933" rIns="121900" bIns="60933" anchor="t" anchorCtr="0">
            <a:spAutoFit/>
          </a:bodyPr>
          <a:lstStyle/>
          <a:p>
            <a:pPr>
              <a:buClr>
                <a:srgbClr val="000000"/>
              </a:buClr>
              <a:buSzPts val="1200"/>
            </a:pPr>
            <a:r>
              <a:rPr lang="tr-TR" sz="1600" b="1" dirty="0">
                <a:solidFill>
                  <a:srgbClr val="0B41CD"/>
                </a:solidFill>
                <a:latin typeface="Arial"/>
                <a:ea typeface="Arial"/>
                <a:cs typeface="Arial"/>
                <a:sym typeface="Arial"/>
              </a:rPr>
              <a:t>Güncellenmiş analiz </a:t>
            </a:r>
          </a:p>
        </p:txBody>
      </p:sp>
      <p:sp>
        <p:nvSpPr>
          <p:cNvPr id="7963" name="Google Shape;7963;p158"/>
          <p:cNvSpPr txBox="1"/>
          <p:nvPr/>
        </p:nvSpPr>
        <p:spPr>
          <a:xfrm>
            <a:off x="1582062" y="3838861"/>
            <a:ext cx="3511341"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R-GemOx'a kıyasla Glofit-GemOx:</a:t>
            </a:r>
          </a:p>
        </p:txBody>
      </p:sp>
      <p:sp>
        <p:nvSpPr>
          <p:cNvPr id="7964" name="Google Shape;7964;p158"/>
          <p:cNvSpPr txBox="1"/>
          <p:nvPr/>
        </p:nvSpPr>
        <p:spPr>
          <a:xfrm>
            <a:off x="1582061" y="4040854"/>
            <a:ext cx="4032105" cy="328177"/>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tr-TR" sz="1333" dirty="0">
                <a:solidFill>
                  <a:srgbClr val="000000"/>
                </a:solidFill>
                <a:latin typeface="Arial"/>
                <a:ea typeface="Arial"/>
                <a:cs typeface="Arial"/>
                <a:sym typeface="Arial"/>
              </a:rPr>
              <a:t>HR (%95 GA): </a:t>
            </a:r>
            <a:r>
              <a:rPr lang="tr-TR" sz="1333" b="1" dirty="0">
                <a:solidFill>
                  <a:srgbClr val="000000"/>
                </a:solidFill>
                <a:latin typeface="Arial"/>
                <a:ea typeface="Arial"/>
                <a:cs typeface="Arial"/>
                <a:sym typeface="Arial"/>
              </a:rPr>
              <a:t>0,40</a:t>
            </a:r>
            <a:r>
              <a:rPr lang="tr-TR" sz="1333" dirty="0">
                <a:solidFill>
                  <a:srgbClr val="000000"/>
                </a:solidFill>
                <a:latin typeface="Arial"/>
                <a:ea typeface="Arial"/>
                <a:cs typeface="Arial"/>
                <a:sym typeface="Arial"/>
              </a:rPr>
              <a:t> (0,28–0,57)</a:t>
            </a:r>
          </a:p>
        </p:txBody>
      </p:sp>
      <p:sp>
        <p:nvSpPr>
          <p:cNvPr id="7965" name="Google Shape;7965;p158"/>
          <p:cNvSpPr/>
          <p:nvPr/>
        </p:nvSpPr>
        <p:spPr>
          <a:xfrm>
            <a:off x="518984" y="5445596"/>
            <a:ext cx="11154000" cy="462000"/>
          </a:xfrm>
          <a:prstGeom prst="round1Rect">
            <a:avLst>
              <a:gd name="adj" fmla="val 16667"/>
            </a:avLst>
          </a:prstGeom>
          <a:solidFill>
            <a:srgbClr val="DEEBF7"/>
          </a:solidFill>
          <a:ln>
            <a:noFill/>
          </a:ln>
        </p:spPr>
        <p:txBody>
          <a:bodyPr spcFirstLastPara="1" wrap="square" lIns="121900" tIns="60933" rIns="121900" bIns="60933" anchor="ctr" anchorCtr="0">
            <a:noAutofit/>
          </a:bodyPr>
          <a:lstStyle/>
          <a:p>
            <a:pPr marL="609585" indent="-397923" algn="ctr">
              <a:lnSpc>
                <a:spcPct val="115000"/>
              </a:lnSpc>
              <a:buClr>
                <a:srgbClr val="1070B5"/>
              </a:buClr>
              <a:buSzPts val="1100"/>
              <a:buFont typeface="Arial"/>
              <a:buChar char="•"/>
            </a:pPr>
            <a:r>
              <a:rPr lang="tr-TR" sz="1467" b="1" dirty="0">
                <a:solidFill>
                  <a:srgbClr val="000000"/>
                </a:solidFill>
                <a:latin typeface="Arial"/>
                <a:ea typeface="Arial"/>
                <a:cs typeface="Arial"/>
                <a:sym typeface="Arial"/>
              </a:rPr>
              <a:t>Glofit-GemOx için </a:t>
            </a:r>
            <a:r>
              <a:rPr lang="tr-TR" sz="1467" dirty="0">
                <a:solidFill>
                  <a:srgbClr val="000000"/>
                </a:solidFill>
                <a:latin typeface="Arial"/>
                <a:ea typeface="Arial"/>
                <a:cs typeface="Arial"/>
                <a:sym typeface="Arial"/>
              </a:rPr>
              <a:t>R-GemOx tedavisine kıyasla istatistiksel olarak önemli ve klinik açıdan anlamlı </a:t>
            </a:r>
            <a:r>
              <a:rPr lang="tr-TR" sz="1467" b="1" dirty="0">
                <a:solidFill>
                  <a:srgbClr val="000000"/>
                </a:solidFill>
                <a:latin typeface="Arial"/>
                <a:ea typeface="Arial"/>
                <a:cs typeface="Arial"/>
                <a:sym typeface="Arial"/>
              </a:rPr>
              <a:t>PFS yararı</a:t>
            </a:r>
          </a:p>
        </p:txBody>
      </p:sp>
      <p:grpSp>
        <p:nvGrpSpPr>
          <p:cNvPr id="7966" name="Google Shape;7966;p158"/>
          <p:cNvGrpSpPr/>
          <p:nvPr/>
        </p:nvGrpSpPr>
        <p:grpSpPr>
          <a:xfrm>
            <a:off x="1477741" y="5157210"/>
            <a:ext cx="5215507" cy="307738"/>
            <a:chOff x="5031667" y="4868635"/>
            <a:chExt cx="3911630" cy="230803"/>
          </a:xfrm>
        </p:grpSpPr>
        <p:sp>
          <p:nvSpPr>
            <p:cNvPr id="7967" name="Google Shape;7967;p158"/>
            <p:cNvSpPr txBox="1"/>
            <p:nvPr/>
          </p:nvSpPr>
          <p:spPr>
            <a:xfrm>
              <a:off x="8285686" y="4868635"/>
              <a:ext cx="3450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968" name="Google Shape;7968;p158"/>
            <p:cNvSpPr txBox="1"/>
            <p:nvPr/>
          </p:nvSpPr>
          <p:spPr>
            <a:xfrm>
              <a:off x="8598297" y="4868647"/>
              <a:ext cx="3450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969" name="Google Shape;7969;p158"/>
            <p:cNvSpPr txBox="1"/>
            <p:nvPr/>
          </p:nvSpPr>
          <p:spPr>
            <a:xfrm>
              <a:off x="8021936" y="4868635"/>
              <a:ext cx="3450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NE</a:t>
              </a:r>
            </a:p>
          </p:txBody>
        </p:sp>
        <p:sp>
          <p:nvSpPr>
            <p:cNvPr id="7970" name="Google Shape;7970;p158"/>
            <p:cNvSpPr txBox="1"/>
            <p:nvPr/>
          </p:nvSpPr>
          <p:spPr>
            <a:xfrm>
              <a:off x="7726358"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971" name="Google Shape;7971;p158"/>
            <p:cNvSpPr txBox="1"/>
            <p:nvPr/>
          </p:nvSpPr>
          <p:spPr>
            <a:xfrm>
              <a:off x="7430513"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972" name="Google Shape;7972;p158"/>
            <p:cNvSpPr txBox="1"/>
            <p:nvPr/>
          </p:nvSpPr>
          <p:spPr>
            <a:xfrm>
              <a:off x="7134667"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973" name="Google Shape;7973;p158"/>
            <p:cNvSpPr txBox="1"/>
            <p:nvPr/>
          </p:nvSpPr>
          <p:spPr>
            <a:xfrm>
              <a:off x="6838695"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a:t>
              </a:r>
            </a:p>
          </p:txBody>
        </p:sp>
        <p:sp>
          <p:nvSpPr>
            <p:cNvPr id="7974" name="Google Shape;7974;p158"/>
            <p:cNvSpPr txBox="1"/>
            <p:nvPr/>
          </p:nvSpPr>
          <p:spPr>
            <a:xfrm>
              <a:off x="6542850"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6</a:t>
              </a:r>
            </a:p>
          </p:txBody>
        </p:sp>
        <p:sp>
          <p:nvSpPr>
            <p:cNvPr id="7975" name="Google Shape;7975;p158"/>
            <p:cNvSpPr txBox="1"/>
            <p:nvPr/>
          </p:nvSpPr>
          <p:spPr>
            <a:xfrm>
              <a:off x="6247004"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9</a:t>
              </a:r>
            </a:p>
          </p:txBody>
        </p:sp>
        <p:sp>
          <p:nvSpPr>
            <p:cNvPr id="7976" name="Google Shape;7976;p158"/>
            <p:cNvSpPr txBox="1"/>
            <p:nvPr/>
          </p:nvSpPr>
          <p:spPr>
            <a:xfrm>
              <a:off x="5951032" y="4868647"/>
              <a:ext cx="3129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14</a:t>
              </a:r>
            </a:p>
          </p:txBody>
        </p:sp>
        <p:sp>
          <p:nvSpPr>
            <p:cNvPr id="7977" name="Google Shape;7977;p158"/>
            <p:cNvSpPr txBox="1"/>
            <p:nvPr/>
          </p:nvSpPr>
          <p:spPr>
            <a:xfrm>
              <a:off x="5623485" y="4868647"/>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22</a:t>
              </a:r>
            </a:p>
          </p:txBody>
        </p:sp>
        <p:sp>
          <p:nvSpPr>
            <p:cNvPr id="7978" name="Google Shape;7978;p158"/>
            <p:cNvSpPr txBox="1"/>
            <p:nvPr/>
          </p:nvSpPr>
          <p:spPr>
            <a:xfrm>
              <a:off x="5327512" y="4868647"/>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34</a:t>
              </a:r>
            </a:p>
          </p:txBody>
        </p:sp>
        <p:sp>
          <p:nvSpPr>
            <p:cNvPr id="7979" name="Google Shape;7979;p158"/>
            <p:cNvSpPr txBox="1"/>
            <p:nvPr/>
          </p:nvSpPr>
          <p:spPr>
            <a:xfrm>
              <a:off x="5031667" y="4868647"/>
              <a:ext cx="377100" cy="230791"/>
            </a:xfrm>
            <a:prstGeom prst="rect">
              <a:avLst/>
            </a:prstGeom>
            <a:noFill/>
            <a:ln>
              <a:noFill/>
            </a:ln>
          </p:spPr>
          <p:txBody>
            <a:bodyPr spcFirstLastPara="1" wrap="square" lIns="121900" tIns="60933" rIns="121900" bIns="60933" anchor="t" anchorCtr="0">
              <a:spAutoFit/>
            </a:bodyPr>
            <a:lstStyle/>
            <a:p>
              <a:pPr algn="ctr">
                <a:buClr>
                  <a:srgbClr val="000000"/>
                </a:buClr>
                <a:buSzPts val="900"/>
              </a:pPr>
              <a:r>
                <a:rPr lang="tr-TR" sz="1200" dirty="0">
                  <a:solidFill>
                    <a:srgbClr val="000000"/>
                  </a:solidFill>
                  <a:latin typeface="Arial"/>
                  <a:ea typeface="Arial"/>
                  <a:cs typeface="Arial"/>
                  <a:sym typeface="Arial"/>
                </a:rPr>
                <a:t>91</a:t>
              </a:r>
            </a:p>
          </p:txBody>
        </p:sp>
      </p:grpSp>
      <p:sp>
        <p:nvSpPr>
          <p:cNvPr id="7980" name="Google Shape;7980;p158"/>
          <p:cNvSpPr txBox="1"/>
          <p:nvPr/>
        </p:nvSpPr>
        <p:spPr>
          <a:xfrm>
            <a:off x="435648" y="5157217"/>
            <a:ext cx="11868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dirty="0">
                <a:solidFill>
                  <a:srgbClr val="0B41CD"/>
                </a:solidFill>
                <a:latin typeface="Arial"/>
                <a:ea typeface="Arial"/>
                <a:cs typeface="Arial"/>
                <a:sym typeface="Arial"/>
              </a:rPr>
              <a:t>R-GemOx</a:t>
            </a:r>
          </a:p>
        </p:txBody>
      </p:sp>
      <p:sp>
        <p:nvSpPr>
          <p:cNvPr id="2" name="Text Placeholder 1"/>
          <p:cNvSpPr>
            <a:spLocks noGrp="1"/>
          </p:cNvSpPr>
          <p:nvPr>
            <p:ph type="body" idx="2"/>
          </p:nvPr>
        </p:nvSpPr>
        <p:spPr/>
        <p:txBody>
          <a:bodyPr/>
          <a:lstStyle/>
          <a:p>
            <a:endParaRPr lang="tr-TR"/>
          </a:p>
        </p:txBody>
      </p:sp>
      <p:sp>
        <p:nvSpPr>
          <p:cNvPr id="286" name="Google Shape;7269;p154"/>
          <p:cNvSpPr txBox="1">
            <a:spLocks noGrp="1"/>
          </p:cNvSpPr>
          <p:nvPr>
            <p:ph type="body" idx="2"/>
          </p:nvPr>
        </p:nvSpPr>
        <p:spPr>
          <a:xfrm>
            <a:off x="7128778" y="6480288"/>
            <a:ext cx="4992127" cy="360000"/>
          </a:xfrm>
          <a:prstGeom prst="rect">
            <a:avLst/>
          </a:prstGeom>
          <a:noFill/>
          <a:ln>
            <a:noFill/>
          </a:ln>
        </p:spPr>
        <p:txBody>
          <a:bodyPr spcFirstLastPara="1" wrap="square" lIns="0" tIns="0" rIns="0" bIns="0" anchor="b" anchorCtr="0">
            <a:noAutofit/>
          </a:bodyPr>
          <a:lstStyle/>
          <a:p>
            <a:pPr marL="212336" indent="-212336" algn="r">
              <a:buSzPts val="800"/>
            </a:pPr>
            <a:r>
              <a:rPr lang="en" sz="667" dirty="0"/>
              <a:t/>
            </a:r>
            <a:br>
              <a:rPr lang="en" sz="667" dirty="0"/>
            </a:br>
            <a:r>
              <a:rPr lang="tr-TR" sz="667" dirty="0"/>
              <a:t>Abramson JS, Ku M, Hertzberg M, et al. Glofitamab plus gemcitabine and oxaliplatin (GLOFIT-GEMOX) for relapsed/refractory (R/R) diffuse large B-cell lymphoma (DLBCL): results of a global randomized phase III trial (STARGLO). Presented at: European Hematology Association 2024 Hybrid Congress; June 13–16, 2024; Madrid, Spain. Abstract LB3438.)</a:t>
            </a:r>
          </a:p>
        </p:txBody>
      </p:sp>
      <p:sp>
        <p:nvSpPr>
          <p:cNvPr id="287" name="TextBox 286"/>
          <p:cNvSpPr txBox="1"/>
          <p:nvPr/>
        </p:nvSpPr>
        <p:spPr>
          <a:xfrm>
            <a:off x="5106240" y="2457751"/>
            <a:ext cx="1066318" cy="297454"/>
          </a:xfrm>
          <a:prstGeom prst="rect">
            <a:avLst/>
          </a:prstGeom>
          <a:noFill/>
        </p:spPr>
        <p:txBody>
          <a:bodyPr wrap="none" rtlCol="0">
            <a:spAutoFit/>
          </a:bodyPr>
          <a:lstStyle/>
          <a:p>
            <a:r>
              <a:rPr lang="tr-TR" sz="1333" dirty="0">
                <a:solidFill>
                  <a:schemeClr val="tx2"/>
                </a:solidFill>
              </a:rPr>
              <a:t>p&lt;0.000001</a:t>
            </a:r>
          </a:p>
        </p:txBody>
      </p:sp>
    </p:spTree>
    <p:extLst>
      <p:ext uri="{BB962C8B-B14F-4D97-AF65-F5344CB8AC3E}">
        <p14:creationId xmlns:p14="http://schemas.microsoft.com/office/powerpoint/2010/main" val="39112776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49"/>
        <p:cNvGrpSpPr/>
        <p:nvPr/>
      </p:nvGrpSpPr>
      <p:grpSpPr>
        <a:xfrm>
          <a:off x="0" y="0"/>
          <a:ext cx="0" cy="0"/>
          <a:chOff x="0" y="0"/>
          <a:chExt cx="0" cy="0"/>
        </a:xfrm>
      </p:grpSpPr>
      <p:sp>
        <p:nvSpPr>
          <p:cNvPr id="8250" name="Google Shape;8250;p165"/>
          <p:cNvSpPr txBox="1">
            <a:spLocks noGrp="1"/>
          </p:cNvSpPr>
          <p:nvPr>
            <p:ph type="body" idx="1"/>
          </p:nvPr>
        </p:nvSpPr>
        <p:spPr>
          <a:xfrm>
            <a:off x="81304" y="6273883"/>
            <a:ext cx="7094000" cy="360000"/>
          </a:xfrm>
          <a:prstGeom prst="rect">
            <a:avLst/>
          </a:prstGeom>
          <a:noFill/>
          <a:ln>
            <a:noFill/>
          </a:ln>
        </p:spPr>
        <p:txBody>
          <a:bodyPr spcFirstLastPara="1" wrap="square" lIns="0" tIns="0" rIns="0" bIns="0" anchor="b" anchorCtr="0">
            <a:noAutofit/>
          </a:bodyPr>
          <a:lstStyle/>
          <a:p>
            <a:pPr marL="0" indent="0">
              <a:buSzPts val="810"/>
              <a:buNone/>
            </a:pPr>
            <a:r>
              <a:rPr lang="tr-TR" sz="933" dirty="0"/>
              <a:t>AO, advers olay; ASCT, otolog kök hücre transplantasyonu; S, siklus; CR, tam yanıt; CRS, sitokin salınım sendromu; DLBCL, diffüz büyük B hücreli lenfoma; Glofit-GemOx, glofitamab artı gemsitabin ve oksaliplatin; HR, tehlike oranı; </a:t>
            </a:r>
            <a:r>
              <a:rPr lang="en" sz="933" dirty="0"/>
              <a:t/>
            </a:r>
            <a:br>
              <a:rPr lang="en" sz="933" dirty="0"/>
            </a:br>
            <a:r>
              <a:rPr lang="tr-TR" sz="933" dirty="0"/>
              <a:t>PFS, progresyonsuz sağkalım; OS, genel sağkalım; R/R, relaps gösteren/refrakter; R-GemOx, rituximab artı gemsitabin ve oksaliplatin.</a:t>
            </a:r>
          </a:p>
        </p:txBody>
      </p:sp>
      <p:sp>
        <p:nvSpPr>
          <p:cNvPr id="8252" name="Google Shape;8252;p165"/>
          <p:cNvSpPr/>
          <p:nvPr/>
        </p:nvSpPr>
        <p:spPr>
          <a:xfrm>
            <a:off x="0" y="1"/>
            <a:ext cx="12192000" cy="240000"/>
          </a:xfrm>
          <a:prstGeom prst="rect">
            <a:avLst/>
          </a:prstGeom>
          <a:gradFill>
            <a:gsLst>
              <a:gs pos="0">
                <a:srgbClr val="8FC7FF"/>
              </a:gs>
              <a:gs pos="25000">
                <a:srgbClr val="8FC7FF"/>
              </a:gs>
              <a:gs pos="66000">
                <a:srgbClr val="C9E6FF"/>
              </a:gs>
              <a:gs pos="100000">
                <a:srgbClr val="FFFFFF"/>
              </a:gs>
            </a:gsLst>
            <a:path path="circle">
              <a:fillToRect r="100000" b="100000"/>
            </a:path>
            <a:tileRect l="-100000" t="-100000"/>
          </a:gradFill>
          <a:ln>
            <a:noFill/>
          </a:ln>
        </p:spPr>
        <p:txBody>
          <a:bodyPr spcFirstLastPara="1" wrap="square" lIns="121900" tIns="60933" rIns="121900" bIns="60933" anchor="ctr" anchorCtr="0">
            <a:noAutofit/>
          </a:bodyPr>
          <a:lstStyle/>
          <a:p>
            <a:pPr>
              <a:buClr>
                <a:srgbClr val="000000"/>
              </a:buClr>
              <a:buSzPts val="1200"/>
            </a:pPr>
            <a:endParaRPr sz="1600" i="1" dirty="0">
              <a:solidFill>
                <a:srgbClr val="FFFFFF"/>
              </a:solidFill>
              <a:latin typeface="Arial"/>
              <a:ea typeface="Arial"/>
              <a:cs typeface="Arial"/>
              <a:sym typeface="Arial"/>
            </a:endParaRPr>
          </a:p>
        </p:txBody>
      </p:sp>
      <p:sp>
        <p:nvSpPr>
          <p:cNvPr id="8253" name="Google Shape;8253;p165"/>
          <p:cNvSpPr/>
          <p:nvPr/>
        </p:nvSpPr>
        <p:spPr>
          <a:xfrm rot="10800000" flipH="1">
            <a:off x="0" y="4333"/>
            <a:ext cx="2494400" cy="341600"/>
          </a:xfrm>
          <a:prstGeom prst="snipRoundRect">
            <a:avLst>
              <a:gd name="adj1" fmla="val 16667"/>
              <a:gd name="adj2" fmla="val 50000"/>
            </a:avLst>
          </a:prstGeom>
          <a:solidFill>
            <a:srgbClr val="8FC7FF"/>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rgbClr val="FFFFFF"/>
              </a:solidFill>
              <a:latin typeface="Arial"/>
              <a:ea typeface="Arial"/>
              <a:cs typeface="Arial"/>
              <a:sym typeface="Arial"/>
            </a:endParaRPr>
          </a:p>
        </p:txBody>
      </p:sp>
      <p:sp>
        <p:nvSpPr>
          <p:cNvPr id="8254" name="Google Shape;8254;p165"/>
          <p:cNvSpPr txBox="1"/>
          <p:nvPr/>
        </p:nvSpPr>
        <p:spPr>
          <a:xfrm>
            <a:off x="1043767" y="21333"/>
            <a:ext cx="1101600" cy="307722"/>
          </a:xfrm>
          <a:prstGeom prst="rect">
            <a:avLst/>
          </a:prstGeom>
          <a:noFill/>
          <a:ln>
            <a:noFill/>
          </a:ln>
        </p:spPr>
        <p:txBody>
          <a:bodyPr spcFirstLastPara="1" wrap="square" lIns="121900" tIns="60933" rIns="121900" bIns="60933" anchor="t" anchorCtr="0">
            <a:spAutoFit/>
          </a:bodyPr>
          <a:lstStyle/>
          <a:p>
            <a:pPr>
              <a:buClr>
                <a:srgbClr val="000000"/>
              </a:buClr>
              <a:buSzPts val="900"/>
            </a:pPr>
            <a:r>
              <a:rPr lang="tr-TR" sz="1200" i="1" dirty="0">
                <a:solidFill>
                  <a:srgbClr val="000000"/>
                </a:solidFill>
                <a:latin typeface="Arial"/>
                <a:ea typeface="Arial"/>
                <a:cs typeface="Arial"/>
                <a:sym typeface="Arial"/>
              </a:rPr>
              <a:t>R/R DLBCL</a:t>
            </a:r>
          </a:p>
        </p:txBody>
      </p:sp>
      <p:sp>
        <p:nvSpPr>
          <p:cNvPr id="8256" name="Google Shape;8256;p165"/>
          <p:cNvSpPr/>
          <p:nvPr/>
        </p:nvSpPr>
        <p:spPr>
          <a:xfrm>
            <a:off x="0" y="35533"/>
            <a:ext cx="1101600" cy="279200"/>
          </a:xfrm>
          <a:prstGeom prst="roundRect">
            <a:avLst>
              <a:gd name="adj" fmla="val 15117"/>
            </a:avLst>
          </a:prstGeom>
          <a:solidFill>
            <a:srgbClr val="F8D849"/>
          </a:solidFill>
          <a:ln>
            <a:noFill/>
          </a:ln>
        </p:spPr>
        <p:txBody>
          <a:bodyPr spcFirstLastPara="1" wrap="square" lIns="121900" tIns="121900" rIns="121900" bIns="121900" anchor="ctr" anchorCtr="0">
            <a:noAutofit/>
          </a:bodyPr>
          <a:lstStyle/>
          <a:p>
            <a:pPr algn="ctr">
              <a:buClr>
                <a:srgbClr val="000000"/>
              </a:buClr>
              <a:buSzPts val="900"/>
            </a:pPr>
            <a:r>
              <a:rPr lang="tr-TR" sz="1200" dirty="0">
                <a:solidFill>
                  <a:srgbClr val="000000"/>
                </a:solidFill>
                <a:latin typeface="Arial"/>
                <a:ea typeface="Arial"/>
                <a:cs typeface="Arial"/>
                <a:sym typeface="Arial"/>
              </a:rPr>
              <a:t>STARGLO</a:t>
            </a:r>
          </a:p>
        </p:txBody>
      </p:sp>
      <p:sp>
        <p:nvSpPr>
          <p:cNvPr id="8257" name="Google Shape;8257;p165"/>
          <p:cNvSpPr/>
          <p:nvPr/>
        </p:nvSpPr>
        <p:spPr>
          <a:xfrm>
            <a:off x="1262300" y="1184900"/>
            <a:ext cx="10348800" cy="4916800"/>
          </a:xfrm>
          <a:prstGeom prst="rect">
            <a:avLst/>
          </a:prstGeom>
          <a:solidFill>
            <a:srgbClr val="CFE4F9"/>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cxnSp>
        <p:nvCxnSpPr>
          <p:cNvPr id="8258" name="Google Shape;8258;p165"/>
          <p:cNvCxnSpPr/>
          <p:nvPr/>
        </p:nvCxnSpPr>
        <p:spPr>
          <a:xfrm>
            <a:off x="1274344" y="3652533"/>
            <a:ext cx="10308000" cy="6000"/>
          </a:xfrm>
          <a:prstGeom prst="straightConnector1">
            <a:avLst/>
          </a:prstGeom>
          <a:noFill/>
          <a:ln w="9525" cap="flat" cmpd="sng">
            <a:solidFill>
              <a:schemeClr val="lt2"/>
            </a:solidFill>
            <a:prstDash val="dash"/>
            <a:round/>
            <a:headEnd type="none" w="sm" len="sm"/>
            <a:tailEnd type="none" w="sm" len="sm"/>
          </a:ln>
        </p:spPr>
      </p:cxnSp>
      <p:sp>
        <p:nvSpPr>
          <p:cNvPr id="8259" name="Google Shape;8259;p165"/>
          <p:cNvSpPr txBox="1"/>
          <p:nvPr/>
        </p:nvSpPr>
        <p:spPr>
          <a:xfrm>
            <a:off x="304967" y="426720"/>
            <a:ext cx="10618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Varılan sonuçlar</a:t>
            </a:r>
          </a:p>
        </p:txBody>
      </p:sp>
      <p:sp>
        <p:nvSpPr>
          <p:cNvPr id="8260" name="Google Shape;8260;p165"/>
          <p:cNvSpPr txBox="1"/>
          <p:nvPr/>
        </p:nvSpPr>
        <p:spPr>
          <a:xfrm>
            <a:off x="1262300" y="1378733"/>
            <a:ext cx="9875200" cy="1886400"/>
          </a:xfrm>
          <a:prstGeom prst="rect">
            <a:avLst/>
          </a:prstGeom>
          <a:noFill/>
          <a:ln>
            <a:noFill/>
          </a:ln>
        </p:spPr>
        <p:txBody>
          <a:bodyPr spcFirstLastPara="1" wrap="square" lIns="96000" tIns="0" rIns="96000" bIns="0" anchor="t" anchorCtr="0">
            <a:noAutofit/>
          </a:bodyPr>
          <a:lstStyle/>
          <a:p>
            <a:pPr marL="212401" indent="-195468">
              <a:spcBef>
                <a:spcPts val="1333"/>
              </a:spcBef>
              <a:buClr>
                <a:srgbClr val="0B41CD"/>
              </a:buClr>
              <a:buSzPts val="1400"/>
              <a:buFont typeface="Arial"/>
              <a:buChar char="•"/>
            </a:pPr>
            <a:r>
              <a:rPr lang="tr-TR" sz="1600" dirty="0">
                <a:solidFill>
                  <a:srgbClr val="000000"/>
                </a:solidFill>
                <a:latin typeface="Arial"/>
                <a:ea typeface="Arial"/>
                <a:cs typeface="Arial"/>
                <a:sym typeface="Arial"/>
              </a:rPr>
              <a:t>GemOx tedavisine ek olarak uygulanan sabit süreli glofitamabın, ASCT için uygun olmayan R/R DLBCL hastalarındaki istatistiksel olarak önemli ve klinik açıdan anlamlı OS yararı gösterilmiştir</a:t>
            </a:r>
          </a:p>
          <a:p>
            <a:pPr marL="507218" lvl="1" indent="-260453">
              <a:spcBef>
                <a:spcPts val="1333"/>
              </a:spcBef>
              <a:buClr>
                <a:srgbClr val="0B41CD"/>
              </a:buClr>
              <a:buSzPts val="1200"/>
              <a:buFont typeface="Arial"/>
              <a:buChar char="–"/>
            </a:pPr>
            <a:r>
              <a:rPr lang="tr-TR" sz="1600" dirty="0">
                <a:solidFill>
                  <a:srgbClr val="000000"/>
                </a:solidFill>
                <a:latin typeface="Arial"/>
                <a:ea typeface="Arial"/>
                <a:cs typeface="Arial"/>
                <a:sym typeface="Arial"/>
              </a:rPr>
              <a:t>R-GemOx tedavisiyle </a:t>
            </a:r>
            <a:r>
              <a:rPr lang="tr-TR" sz="1600" b="1" dirty="0">
                <a:solidFill>
                  <a:srgbClr val="000000"/>
                </a:solidFill>
                <a:latin typeface="Arial"/>
                <a:ea typeface="Arial"/>
                <a:cs typeface="Arial"/>
                <a:sym typeface="Arial"/>
              </a:rPr>
              <a:t>12,9 ay</a:t>
            </a:r>
            <a:r>
              <a:rPr lang="tr-TR" sz="1600" dirty="0">
                <a:solidFill>
                  <a:srgbClr val="000000"/>
                </a:solidFill>
                <a:latin typeface="Arial"/>
                <a:ea typeface="Arial"/>
                <a:cs typeface="Arial"/>
                <a:sym typeface="Arial"/>
              </a:rPr>
              <a:t> olan süreyle karşılaştırıldığında, Glofit-GemOx tedavisiyle </a:t>
            </a:r>
            <a:r>
              <a:rPr lang="tr-TR" sz="1600" b="1" dirty="0">
                <a:solidFill>
                  <a:srgbClr val="000000"/>
                </a:solidFill>
                <a:latin typeface="Arial"/>
                <a:ea typeface="Arial"/>
                <a:cs typeface="Arial"/>
                <a:sym typeface="Arial"/>
              </a:rPr>
              <a:t>25,5 ay </a:t>
            </a:r>
            <a:r>
              <a:rPr lang="tr-TR" sz="1600" dirty="0">
                <a:solidFill>
                  <a:srgbClr val="000000"/>
                </a:solidFill>
                <a:latin typeface="Arial"/>
                <a:ea typeface="Arial"/>
                <a:cs typeface="Arial"/>
                <a:sym typeface="Arial"/>
              </a:rPr>
              <a:t>süreli medyan OS elde edilmiştir (HR 0,62)</a:t>
            </a:r>
          </a:p>
          <a:p>
            <a:pPr marL="507218" lvl="1" indent="-277386">
              <a:spcBef>
                <a:spcPts val="1333"/>
              </a:spcBef>
              <a:spcAft>
                <a:spcPts val="1333"/>
              </a:spcAft>
              <a:buClr>
                <a:srgbClr val="0B41CD"/>
              </a:buClr>
              <a:buSzPts val="1400"/>
              <a:buFont typeface="Arial"/>
              <a:buChar char="–"/>
            </a:pPr>
            <a:r>
              <a:rPr lang="tr-TR" sz="1600" dirty="0">
                <a:solidFill>
                  <a:srgbClr val="000000"/>
                </a:solidFill>
                <a:latin typeface="Arial"/>
                <a:ea typeface="Arial"/>
                <a:cs typeface="Arial"/>
                <a:sym typeface="Arial"/>
              </a:rPr>
              <a:t>Glofit-GemOx, medyan PFS'de (</a:t>
            </a:r>
            <a:r>
              <a:rPr lang="tr-TR" sz="1600" b="1" dirty="0">
                <a:solidFill>
                  <a:srgbClr val="000000"/>
                </a:solidFill>
                <a:latin typeface="Arial"/>
                <a:ea typeface="Arial"/>
                <a:cs typeface="Arial"/>
                <a:sym typeface="Arial"/>
              </a:rPr>
              <a:t>3,6 vs 13,8 ay</a:t>
            </a:r>
            <a:r>
              <a:rPr lang="tr-TR" sz="1600" dirty="0">
                <a:solidFill>
                  <a:srgbClr val="000000"/>
                </a:solidFill>
                <a:latin typeface="Arial"/>
                <a:ea typeface="Arial"/>
                <a:cs typeface="Arial"/>
                <a:sym typeface="Arial"/>
              </a:rPr>
              <a:t>) ve CR oranında (</a:t>
            </a:r>
            <a:r>
              <a:rPr lang="tr-TR" sz="1600" b="1" dirty="0">
                <a:solidFill>
                  <a:srgbClr val="000000"/>
                </a:solidFill>
                <a:latin typeface="Arial"/>
                <a:ea typeface="Arial"/>
                <a:cs typeface="Arial"/>
                <a:sym typeface="Arial"/>
              </a:rPr>
              <a:t>%25,3 vs %58,5</a:t>
            </a:r>
            <a:r>
              <a:rPr lang="tr-TR" sz="1600" dirty="0">
                <a:solidFill>
                  <a:srgbClr val="000000"/>
                </a:solidFill>
                <a:latin typeface="Arial"/>
                <a:ea typeface="Arial"/>
                <a:cs typeface="Arial"/>
                <a:sym typeface="Arial"/>
              </a:rPr>
              <a:t>) artış sağlamıştır</a:t>
            </a:r>
          </a:p>
        </p:txBody>
      </p:sp>
      <p:sp>
        <p:nvSpPr>
          <p:cNvPr id="8261" name="Google Shape;8261;p165"/>
          <p:cNvSpPr txBox="1"/>
          <p:nvPr/>
        </p:nvSpPr>
        <p:spPr>
          <a:xfrm>
            <a:off x="1346367" y="3747081"/>
            <a:ext cx="9875200" cy="1032800"/>
          </a:xfrm>
          <a:prstGeom prst="rect">
            <a:avLst/>
          </a:prstGeom>
          <a:noFill/>
          <a:ln>
            <a:noFill/>
          </a:ln>
        </p:spPr>
        <p:txBody>
          <a:bodyPr spcFirstLastPara="1" wrap="square" lIns="96000" tIns="0" rIns="96000" bIns="0" anchor="t" anchorCtr="0">
            <a:noAutofit/>
          </a:bodyPr>
          <a:lstStyle/>
          <a:p>
            <a:pPr marL="212401" indent="-195468">
              <a:spcBef>
                <a:spcPts val="1600"/>
              </a:spcBef>
              <a:buClr>
                <a:srgbClr val="0B41CD"/>
              </a:buClr>
              <a:buSzPts val="1400"/>
              <a:buFont typeface="Arial"/>
              <a:buChar char="•"/>
            </a:pPr>
            <a:r>
              <a:rPr lang="tr-TR" sz="1600" dirty="0">
                <a:solidFill>
                  <a:srgbClr val="000000"/>
                </a:solidFill>
                <a:latin typeface="Arial"/>
                <a:ea typeface="Arial"/>
                <a:cs typeface="Arial"/>
                <a:sym typeface="Arial"/>
              </a:rPr>
              <a:t>Glofit-GemOx tolere edilebilmiştir; AO'lar, çalışma ilaçlarının bilinen risk faktörleriyle tutarlılık göstermiştir </a:t>
            </a:r>
          </a:p>
          <a:p>
            <a:pPr marL="507218" lvl="1" indent="-260453">
              <a:spcBef>
                <a:spcPts val="1600"/>
              </a:spcBef>
              <a:buClr>
                <a:srgbClr val="0B41CD"/>
              </a:buClr>
              <a:buSzPts val="1200"/>
              <a:buFont typeface="Arial"/>
              <a:buChar char="–"/>
            </a:pPr>
            <a:r>
              <a:rPr lang="tr-TR" sz="1600" dirty="0">
                <a:solidFill>
                  <a:srgbClr val="000000"/>
                </a:solidFill>
                <a:latin typeface="Arial"/>
                <a:ea typeface="Arial"/>
                <a:cs typeface="Arial"/>
                <a:sym typeface="Arial"/>
              </a:rPr>
              <a:t>CRS ağırlıklı olarak S1'de ortaya çıkmış ve çoğunlukla düşük dereceli olarak değerlendirilmiştir</a:t>
            </a:r>
          </a:p>
        </p:txBody>
      </p:sp>
      <p:sp>
        <p:nvSpPr>
          <p:cNvPr id="8262" name="Google Shape;8262;p165"/>
          <p:cNvSpPr/>
          <p:nvPr/>
        </p:nvSpPr>
        <p:spPr>
          <a:xfrm rot="-5400000">
            <a:off x="-1411233" y="3314300"/>
            <a:ext cx="4913200" cy="661600"/>
          </a:xfrm>
          <a:prstGeom prst="round2SameRect">
            <a:avLst>
              <a:gd name="adj1" fmla="val 15749"/>
              <a:gd name="adj2" fmla="val 0"/>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7" baseline="30000" dirty="0">
              <a:solidFill>
                <a:schemeClr val="lt1"/>
              </a:solidFill>
              <a:latin typeface="Arial"/>
              <a:ea typeface="Arial"/>
              <a:cs typeface="Arial"/>
              <a:sym typeface="Arial"/>
            </a:endParaRPr>
          </a:p>
        </p:txBody>
      </p:sp>
      <p:pic>
        <p:nvPicPr>
          <p:cNvPr id="8263" name="Google Shape;8263;p165"/>
          <p:cNvPicPr preferRelativeResize="0"/>
          <p:nvPr/>
        </p:nvPicPr>
        <p:blipFill rotWithShape="1">
          <a:blip r:embed="rId3">
            <a:alphaModFix/>
          </a:blip>
          <a:srcRect/>
          <a:stretch/>
        </p:blipFill>
        <p:spPr>
          <a:xfrm>
            <a:off x="736767" y="1842633"/>
            <a:ext cx="609600" cy="609600"/>
          </a:xfrm>
          <a:prstGeom prst="rect">
            <a:avLst/>
          </a:prstGeom>
          <a:noFill/>
          <a:ln>
            <a:noFill/>
          </a:ln>
        </p:spPr>
      </p:pic>
      <p:pic>
        <p:nvPicPr>
          <p:cNvPr id="8264" name="Google Shape;8264;p165"/>
          <p:cNvPicPr preferRelativeResize="0"/>
          <p:nvPr/>
        </p:nvPicPr>
        <p:blipFill rotWithShape="1">
          <a:blip r:embed="rId4">
            <a:alphaModFix/>
          </a:blip>
          <a:srcRect/>
          <a:stretch/>
        </p:blipFill>
        <p:spPr>
          <a:xfrm>
            <a:off x="736767" y="3978333"/>
            <a:ext cx="609600" cy="609600"/>
          </a:xfrm>
          <a:prstGeom prst="rect">
            <a:avLst/>
          </a:prstGeom>
          <a:noFill/>
          <a:ln>
            <a:noFill/>
          </a:ln>
        </p:spPr>
      </p:pic>
      <p:cxnSp>
        <p:nvCxnSpPr>
          <p:cNvPr id="8265" name="Google Shape;8265;p165"/>
          <p:cNvCxnSpPr/>
          <p:nvPr/>
        </p:nvCxnSpPr>
        <p:spPr>
          <a:xfrm rot="10800000" flipH="1">
            <a:off x="736769" y="3648533"/>
            <a:ext cx="609600" cy="10000"/>
          </a:xfrm>
          <a:prstGeom prst="straightConnector1">
            <a:avLst/>
          </a:prstGeom>
          <a:noFill/>
          <a:ln w="9525" cap="flat" cmpd="sng">
            <a:solidFill>
              <a:schemeClr val="lt1"/>
            </a:solidFill>
            <a:prstDash val="dash"/>
            <a:round/>
            <a:headEnd type="none" w="sm" len="sm"/>
            <a:tailEnd type="none" w="sm" len="sm"/>
          </a:ln>
        </p:spPr>
      </p:cxnSp>
      <p:cxnSp>
        <p:nvCxnSpPr>
          <p:cNvPr id="8266" name="Google Shape;8266;p165"/>
          <p:cNvCxnSpPr/>
          <p:nvPr/>
        </p:nvCxnSpPr>
        <p:spPr>
          <a:xfrm>
            <a:off x="1282711" y="4722900"/>
            <a:ext cx="10308000" cy="6000"/>
          </a:xfrm>
          <a:prstGeom prst="straightConnector1">
            <a:avLst/>
          </a:prstGeom>
          <a:noFill/>
          <a:ln w="9525" cap="flat" cmpd="sng">
            <a:solidFill>
              <a:schemeClr val="lt2"/>
            </a:solidFill>
            <a:prstDash val="dash"/>
            <a:round/>
            <a:headEnd type="none" w="sm" len="sm"/>
            <a:tailEnd type="none" w="sm" len="sm"/>
          </a:ln>
        </p:spPr>
      </p:cxnSp>
      <p:cxnSp>
        <p:nvCxnSpPr>
          <p:cNvPr id="8267" name="Google Shape;8267;p165"/>
          <p:cNvCxnSpPr/>
          <p:nvPr/>
        </p:nvCxnSpPr>
        <p:spPr>
          <a:xfrm rot="10800000" flipH="1">
            <a:off x="740569" y="4720900"/>
            <a:ext cx="609600" cy="10000"/>
          </a:xfrm>
          <a:prstGeom prst="straightConnector1">
            <a:avLst/>
          </a:prstGeom>
          <a:noFill/>
          <a:ln w="9525" cap="flat" cmpd="sng">
            <a:solidFill>
              <a:schemeClr val="lt1"/>
            </a:solidFill>
            <a:prstDash val="dash"/>
            <a:round/>
            <a:headEnd type="none" w="sm" len="sm"/>
            <a:tailEnd type="none" w="sm" len="sm"/>
          </a:ln>
        </p:spPr>
      </p:cxnSp>
      <p:pic>
        <p:nvPicPr>
          <p:cNvPr id="8268" name="Google Shape;8268;p165"/>
          <p:cNvPicPr preferRelativeResize="0"/>
          <p:nvPr/>
        </p:nvPicPr>
        <p:blipFill rotWithShape="1">
          <a:blip r:embed="rId5">
            <a:alphaModFix/>
          </a:blip>
          <a:srcRect/>
          <a:stretch/>
        </p:blipFill>
        <p:spPr>
          <a:xfrm>
            <a:off x="736767" y="5152000"/>
            <a:ext cx="609600" cy="609600"/>
          </a:xfrm>
          <a:prstGeom prst="rect">
            <a:avLst/>
          </a:prstGeom>
          <a:noFill/>
          <a:ln>
            <a:noFill/>
          </a:ln>
        </p:spPr>
      </p:pic>
      <p:sp>
        <p:nvSpPr>
          <p:cNvPr id="22" name="Google Shape;7269;p154"/>
          <p:cNvSpPr txBox="1">
            <a:spLocks noGrp="1"/>
          </p:cNvSpPr>
          <p:nvPr>
            <p:ph type="body" idx="2"/>
          </p:nvPr>
        </p:nvSpPr>
        <p:spPr>
          <a:xfrm>
            <a:off x="7128778" y="6480288"/>
            <a:ext cx="4992127" cy="360000"/>
          </a:xfrm>
          <a:prstGeom prst="rect">
            <a:avLst/>
          </a:prstGeom>
          <a:noFill/>
          <a:ln>
            <a:noFill/>
          </a:ln>
        </p:spPr>
        <p:txBody>
          <a:bodyPr spcFirstLastPara="1" wrap="square" lIns="0" tIns="0" rIns="0" bIns="0" anchor="b" anchorCtr="0">
            <a:noAutofit/>
          </a:bodyPr>
          <a:lstStyle/>
          <a:p>
            <a:pPr marL="212336" indent="-212336" algn="r">
              <a:buSzPts val="800"/>
            </a:pPr>
            <a:r>
              <a:rPr lang="en" sz="667" dirty="0"/>
              <a:t/>
            </a:r>
            <a:br>
              <a:rPr lang="en" sz="667" dirty="0"/>
            </a:br>
            <a:r>
              <a:rPr lang="tr-TR" sz="667" dirty="0"/>
              <a:t>Abramson JS, Ku M, Hertzberg M, et al. Glofitamab plus gemcitabine and oxaliplatin (GLOFIT-GEMOX) for relapsed/refractory (R/R) diffuse large B-cell lymphoma (DLBCL): results of a global randomized phase III trial (STARGLO). Presented at: European Hematology Association 2024 Hybrid Congress; June 13–16, 2024; Madrid, Spain. Abstract LB3438.)</a:t>
            </a:r>
          </a:p>
        </p:txBody>
      </p:sp>
    </p:spTree>
    <p:extLst>
      <p:ext uri="{BB962C8B-B14F-4D97-AF65-F5344CB8AC3E}">
        <p14:creationId xmlns:p14="http://schemas.microsoft.com/office/powerpoint/2010/main" val="38863481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90"/>
          <p:cNvSpPr/>
          <p:nvPr/>
        </p:nvSpPr>
        <p:spPr>
          <a:xfrm>
            <a:off x="2120400" y="3255101"/>
            <a:ext cx="7685200" cy="889600"/>
          </a:xfrm>
          <a:prstGeom prst="rect">
            <a:avLst/>
          </a:prstGeom>
          <a:noFill/>
          <a:ln w="25400" cap="flat" cmpd="sng">
            <a:solidFill>
              <a:schemeClr val="lt2"/>
            </a:solidFill>
            <a:prstDash val="solid"/>
            <a:round/>
            <a:headEnd type="none" w="sm" len="sm"/>
            <a:tailEnd type="none" w="sm" len="sm"/>
          </a:ln>
        </p:spPr>
        <p:txBody>
          <a:bodyPr spcFirstLastPara="1" wrap="square" lIns="109700" tIns="54833" rIns="109700" bIns="54833" anchor="ctr" anchorCtr="0">
            <a:noAutofit/>
          </a:bodyPr>
          <a:lstStyle/>
          <a:p>
            <a:pPr algn="ctr">
              <a:buClr>
                <a:srgbClr val="000000"/>
              </a:buClr>
              <a:buSzPts val="1000"/>
            </a:pPr>
            <a:endParaRPr sz="1333">
              <a:solidFill>
                <a:schemeClr val="lt1"/>
              </a:solidFill>
              <a:latin typeface="Arial"/>
              <a:ea typeface="Arial"/>
              <a:cs typeface="Arial"/>
              <a:sym typeface="Arial"/>
            </a:endParaRPr>
          </a:p>
        </p:txBody>
      </p:sp>
      <p:sp>
        <p:nvSpPr>
          <p:cNvPr id="897" name="Google Shape;897;p90"/>
          <p:cNvSpPr/>
          <p:nvPr/>
        </p:nvSpPr>
        <p:spPr>
          <a:xfrm>
            <a:off x="2120400" y="4335244"/>
            <a:ext cx="7685200" cy="620000"/>
          </a:xfrm>
          <a:prstGeom prst="rect">
            <a:avLst/>
          </a:prstGeom>
          <a:solidFill>
            <a:srgbClr val="CFE2F3"/>
          </a:solidFill>
          <a:ln w="25400" cap="flat" cmpd="sng">
            <a:solidFill>
              <a:schemeClr val="lt2"/>
            </a:solidFill>
            <a:prstDash val="solid"/>
            <a:round/>
            <a:headEnd type="none" w="sm" len="sm"/>
            <a:tailEnd type="none" w="sm" len="sm"/>
          </a:ln>
        </p:spPr>
        <p:txBody>
          <a:bodyPr spcFirstLastPara="1" wrap="square" lIns="109700" tIns="54833" rIns="109700" bIns="54833" anchor="ctr" anchorCtr="0">
            <a:noAutofit/>
          </a:bodyPr>
          <a:lstStyle/>
          <a:p>
            <a:pPr algn="ctr">
              <a:buClr>
                <a:srgbClr val="000000"/>
              </a:buClr>
              <a:buSzPts val="1000"/>
            </a:pPr>
            <a:endParaRPr sz="1333">
              <a:solidFill>
                <a:schemeClr val="lt1"/>
              </a:solidFill>
              <a:latin typeface="Arial"/>
              <a:ea typeface="Arial"/>
              <a:cs typeface="Arial"/>
              <a:sym typeface="Arial"/>
            </a:endParaRPr>
          </a:p>
        </p:txBody>
      </p:sp>
      <p:sp>
        <p:nvSpPr>
          <p:cNvPr id="898" name="Google Shape;898;p90"/>
          <p:cNvSpPr txBox="1">
            <a:spLocks noGrp="1"/>
          </p:cNvSpPr>
          <p:nvPr>
            <p:ph type="body" idx="1"/>
          </p:nvPr>
        </p:nvSpPr>
        <p:spPr>
          <a:xfrm>
            <a:off x="513557" y="6003433"/>
            <a:ext cx="8156400" cy="143600"/>
          </a:xfrm>
          <a:prstGeom prst="rect">
            <a:avLst/>
          </a:prstGeom>
          <a:noFill/>
          <a:ln>
            <a:noFill/>
          </a:ln>
        </p:spPr>
        <p:txBody>
          <a:bodyPr spcFirstLastPara="1" wrap="square" lIns="0" tIns="0" rIns="0" bIns="0" anchor="b" anchorCtr="0">
            <a:noAutofit/>
          </a:bodyPr>
          <a:lstStyle/>
          <a:p>
            <a:pPr marL="0" indent="0">
              <a:buSzPts val="800"/>
            </a:pPr>
            <a:r>
              <a:rPr lang="en" dirty="0"/>
              <a:t>The study also included patients treated with Pola+BG and R/R follicular lymphoma cohorts, which have been reported elsewhere.</a:t>
            </a:r>
            <a:endParaRPr dirty="0"/>
          </a:p>
          <a:p>
            <a:pPr marL="0" indent="0">
              <a:buSzPts val="800"/>
            </a:pPr>
            <a:r>
              <a:rPr lang="en" dirty="0"/>
              <a:t>SCT, stem cell transplant.</a:t>
            </a:r>
            <a:endParaRPr dirty="0"/>
          </a:p>
        </p:txBody>
      </p:sp>
      <p:sp>
        <p:nvSpPr>
          <p:cNvPr id="899" name="Google Shape;899;p90"/>
          <p:cNvSpPr txBox="1">
            <a:spLocks noGrp="1"/>
          </p:cNvSpPr>
          <p:nvPr>
            <p:ph type="title"/>
          </p:nvPr>
        </p:nvSpPr>
        <p:spPr>
          <a:xfrm>
            <a:off x="508000" y="410257"/>
            <a:ext cx="10293200" cy="868800"/>
          </a:xfrm>
          <a:prstGeom prst="rect">
            <a:avLst/>
          </a:prstGeom>
          <a:noFill/>
          <a:ln>
            <a:noFill/>
          </a:ln>
        </p:spPr>
        <p:txBody>
          <a:bodyPr spcFirstLastPara="1" wrap="square" lIns="0" tIns="0" rIns="0" bIns="0" anchor="b" anchorCtr="0">
            <a:noAutofit/>
          </a:bodyPr>
          <a:lstStyle/>
          <a:p>
            <a:pPr>
              <a:lnSpc>
                <a:spcPct val="104125"/>
              </a:lnSpc>
            </a:pPr>
            <a:r>
              <a:rPr lang="en" sz="2933" dirty="0">
                <a:solidFill>
                  <a:schemeClr val="accent2"/>
                </a:solidFill>
              </a:rPr>
              <a:t>GO29365 </a:t>
            </a:r>
            <a:r>
              <a:rPr lang="tr-TR" sz="2933" dirty="0">
                <a:solidFill>
                  <a:schemeClr val="accent2"/>
                </a:solidFill>
              </a:rPr>
              <a:t>çalışma dizaynı</a:t>
            </a:r>
            <a:endParaRPr sz="2933" dirty="0">
              <a:solidFill>
                <a:schemeClr val="accent2"/>
              </a:solidFill>
            </a:endParaRPr>
          </a:p>
        </p:txBody>
      </p:sp>
      <p:sp>
        <p:nvSpPr>
          <p:cNvPr id="900" name="Google Shape;900;p90"/>
          <p:cNvSpPr/>
          <p:nvPr/>
        </p:nvSpPr>
        <p:spPr>
          <a:xfrm>
            <a:off x="380000" y="1471167"/>
            <a:ext cx="11166000" cy="749600"/>
          </a:xfrm>
          <a:prstGeom prst="rect">
            <a:avLst/>
          </a:prstGeom>
          <a:noFill/>
          <a:ln>
            <a:noFill/>
          </a:ln>
        </p:spPr>
        <p:txBody>
          <a:bodyPr spcFirstLastPara="1" wrap="square" lIns="172800" tIns="0" rIns="259200" bIns="0" anchor="ctr" anchorCtr="0">
            <a:noAutofit/>
          </a:bodyPr>
          <a:lstStyle/>
          <a:p>
            <a:pPr>
              <a:buClr>
                <a:srgbClr val="000000"/>
              </a:buClr>
              <a:buSzPts val="900"/>
            </a:pPr>
            <a:r>
              <a:rPr lang="tr-TR" sz="1200" b="1" dirty="0">
                <a:solidFill>
                  <a:schemeClr val="dk1"/>
                </a:solidFill>
                <a:latin typeface="Arial"/>
                <a:ea typeface="Arial"/>
                <a:cs typeface="Arial"/>
                <a:sym typeface="Arial"/>
              </a:rPr>
              <a:t>Dahil etme kriterleri: </a:t>
            </a:r>
            <a:r>
              <a:rPr lang="tr-TR" sz="1200" dirty="0">
                <a:latin typeface="Arial" panose="020B0604020202020204" pitchFamily="34" charset="0"/>
                <a:cs typeface="Arial" panose="020B0604020202020204" pitchFamily="34" charset="0"/>
              </a:rPr>
              <a:t>≥20yaş,</a:t>
            </a:r>
            <a:r>
              <a:rPr lang="tr-TR" sz="1200" dirty="0">
                <a:solidFill>
                  <a:schemeClr val="dk1"/>
                </a:solidFill>
                <a:latin typeface="Arial" panose="020B0604020202020204" pitchFamily="34" charset="0"/>
                <a:ea typeface="Arial"/>
                <a:cs typeface="Arial" panose="020B0604020202020204" pitchFamily="34" charset="0"/>
                <a:sym typeface="Arial"/>
              </a:rPr>
              <a:t> </a:t>
            </a:r>
            <a:r>
              <a:rPr lang="tr-TR" sz="1200" dirty="0">
                <a:solidFill>
                  <a:schemeClr val="dk1"/>
                </a:solidFill>
                <a:latin typeface="Arial"/>
                <a:ea typeface="Arial"/>
                <a:cs typeface="Arial"/>
                <a:sym typeface="Arial"/>
              </a:rPr>
              <a:t>daha önce en az bir 1L tedavi almış R/R DLBCL</a:t>
            </a:r>
          </a:p>
          <a:p>
            <a:pPr>
              <a:buClr>
                <a:srgbClr val="000000"/>
              </a:buClr>
              <a:buSzPts val="900"/>
            </a:pPr>
            <a:r>
              <a:rPr lang="tr-TR" sz="1200" b="1" dirty="0">
                <a:solidFill>
                  <a:schemeClr val="dk1"/>
                </a:solidFill>
                <a:latin typeface="Arial"/>
                <a:ea typeface="Arial"/>
                <a:cs typeface="Arial"/>
                <a:sym typeface="Arial"/>
              </a:rPr>
              <a:t>Çıkarma kriterleri: </a:t>
            </a:r>
            <a:r>
              <a:rPr lang="tr-TR" sz="1200" dirty="0">
                <a:solidFill>
                  <a:schemeClr val="dk1"/>
                </a:solidFill>
                <a:latin typeface="Arial"/>
                <a:ea typeface="Arial"/>
                <a:cs typeface="Arial"/>
                <a:sym typeface="Arial"/>
              </a:rPr>
              <a:t>Alogenic SCT öyküsü, ASCT eligible, indolent hastalıktan transforme olmuş DLBCL;</a:t>
            </a:r>
            <a:r>
              <a:rPr lang="tr-TR" sz="1200" dirty="0">
                <a:solidFill>
                  <a:schemeClr val="dk1"/>
                </a:solidFill>
                <a:latin typeface="Arial" panose="020B0604020202020204" pitchFamily="34" charset="0"/>
                <a:ea typeface="Arial"/>
                <a:cs typeface="Arial" panose="020B0604020202020204" pitchFamily="34" charset="0"/>
                <a:sym typeface="Arial"/>
              </a:rPr>
              <a:t> </a:t>
            </a:r>
            <a:r>
              <a:rPr lang="tr-TR" sz="1200" dirty="0">
                <a:solidFill>
                  <a:schemeClr val="dk1"/>
                </a:solidFill>
                <a:latin typeface="Arial" panose="020B0604020202020204" pitchFamily="34" charset="0"/>
                <a:cs typeface="Arial" panose="020B0604020202020204" pitchFamily="34" charset="0"/>
              </a:rPr>
              <a:t>mevcut</a:t>
            </a:r>
            <a:r>
              <a:rPr lang="tr-TR" sz="1200" dirty="0">
                <a:solidFill>
                  <a:schemeClr val="dk1"/>
                </a:solidFill>
                <a:latin typeface="Arial" panose="020B0604020202020204" pitchFamily="34" charset="0"/>
                <a:ea typeface="Arial"/>
                <a:cs typeface="Arial" panose="020B0604020202020204" pitchFamily="34" charset="0"/>
                <a:sym typeface="Arial"/>
              </a:rPr>
              <a:t> </a:t>
            </a:r>
            <a:r>
              <a:rPr lang="tr-TR" sz="1200" dirty="0">
                <a:solidFill>
                  <a:schemeClr val="dk1"/>
                </a:solidFill>
              </a:rPr>
              <a:t>g</a:t>
            </a:r>
            <a:r>
              <a:rPr lang="tr-TR" sz="1200" dirty="0">
                <a:solidFill>
                  <a:schemeClr val="dk1"/>
                </a:solidFill>
                <a:latin typeface="Arial"/>
                <a:ea typeface="Arial"/>
                <a:cs typeface="Arial"/>
                <a:sym typeface="Arial"/>
              </a:rPr>
              <a:t>rade &gt;1 PN</a:t>
            </a:r>
          </a:p>
        </p:txBody>
      </p:sp>
      <p:sp>
        <p:nvSpPr>
          <p:cNvPr id="901" name="Google Shape;901;p90"/>
          <p:cNvSpPr/>
          <p:nvPr/>
        </p:nvSpPr>
        <p:spPr>
          <a:xfrm>
            <a:off x="575433" y="5133300"/>
            <a:ext cx="11098400" cy="456800"/>
          </a:xfrm>
          <a:prstGeom prst="rect">
            <a:avLst/>
          </a:prstGeom>
          <a:solidFill>
            <a:schemeClr val="lt2"/>
          </a:solidFill>
          <a:ln>
            <a:noFill/>
          </a:ln>
        </p:spPr>
        <p:txBody>
          <a:bodyPr spcFirstLastPara="1" wrap="square" lIns="172800" tIns="0" rIns="0" bIns="0" anchor="ctr" anchorCtr="0">
            <a:noAutofit/>
          </a:bodyPr>
          <a:lstStyle/>
          <a:p>
            <a:pPr>
              <a:buClr>
                <a:srgbClr val="000000"/>
              </a:buClr>
              <a:buSzPts val="1000"/>
            </a:pPr>
            <a:r>
              <a:rPr lang="tr-TR" sz="1333" dirty="0">
                <a:solidFill>
                  <a:schemeClr val="accent2"/>
                </a:solidFill>
                <a:latin typeface="Arial"/>
                <a:ea typeface="Arial"/>
                <a:cs typeface="Arial"/>
                <a:sym typeface="Arial"/>
              </a:rPr>
              <a:t>Randomize karşılaştırmaya dayanarak</a:t>
            </a:r>
            <a:r>
              <a:rPr lang="en" sz="1333" dirty="0">
                <a:solidFill>
                  <a:schemeClr val="accent2"/>
                </a:solidFill>
                <a:latin typeface="Arial"/>
                <a:ea typeface="Arial"/>
                <a:cs typeface="Arial"/>
                <a:sym typeface="Arial"/>
              </a:rPr>
              <a:t>, pola</a:t>
            </a:r>
            <a:r>
              <a:rPr lang="tr-TR" sz="1333" dirty="0">
                <a:solidFill>
                  <a:schemeClr val="accent2"/>
                </a:solidFill>
                <a:latin typeface="Arial"/>
                <a:ea typeface="Arial"/>
                <a:cs typeface="Arial"/>
                <a:sym typeface="Arial"/>
              </a:rPr>
              <a:t>-</a:t>
            </a:r>
            <a:r>
              <a:rPr lang="en" sz="1333" dirty="0">
                <a:solidFill>
                  <a:schemeClr val="accent2"/>
                </a:solidFill>
                <a:latin typeface="Arial"/>
                <a:ea typeface="Arial"/>
                <a:cs typeface="Arial"/>
                <a:sym typeface="Arial"/>
              </a:rPr>
              <a:t>BR transplant-ineligible </a:t>
            </a:r>
            <a:r>
              <a:rPr lang="tr-TR" sz="1333" dirty="0">
                <a:solidFill>
                  <a:schemeClr val="accent2"/>
                </a:solidFill>
                <a:latin typeface="Arial"/>
                <a:ea typeface="Arial"/>
                <a:cs typeface="Arial"/>
                <a:sym typeface="Arial"/>
              </a:rPr>
              <a:t>olan </a:t>
            </a:r>
            <a:r>
              <a:rPr lang="en" sz="1333" dirty="0">
                <a:solidFill>
                  <a:schemeClr val="accent2"/>
                </a:solidFill>
                <a:latin typeface="Arial"/>
                <a:ea typeface="Arial"/>
                <a:cs typeface="Arial"/>
                <a:sym typeface="Arial"/>
              </a:rPr>
              <a:t>R/R DLBCL</a:t>
            </a:r>
            <a:r>
              <a:rPr lang="tr-TR" sz="1333" dirty="0">
                <a:solidFill>
                  <a:schemeClr val="accent2"/>
                </a:solidFill>
                <a:latin typeface="Arial"/>
                <a:ea typeface="Arial"/>
                <a:cs typeface="Arial"/>
                <a:sym typeface="Arial"/>
              </a:rPr>
              <a:t> hastalarında EMA onayı almıştır. </a:t>
            </a:r>
            <a:endParaRPr sz="1333" dirty="0">
              <a:solidFill>
                <a:schemeClr val="accent2"/>
              </a:solidFill>
              <a:latin typeface="Arial"/>
              <a:ea typeface="Arial"/>
              <a:cs typeface="Arial"/>
              <a:sym typeface="Arial"/>
            </a:endParaRPr>
          </a:p>
        </p:txBody>
      </p:sp>
      <p:grpSp>
        <p:nvGrpSpPr>
          <p:cNvPr id="902" name="Google Shape;902;p90"/>
          <p:cNvGrpSpPr/>
          <p:nvPr/>
        </p:nvGrpSpPr>
        <p:grpSpPr>
          <a:xfrm>
            <a:off x="5581699" y="3808941"/>
            <a:ext cx="2718517" cy="1083367"/>
            <a:chOff x="3757873" y="3382704"/>
            <a:chExt cx="2087100" cy="714371"/>
          </a:xfrm>
        </p:grpSpPr>
        <p:sp>
          <p:nvSpPr>
            <p:cNvPr id="903" name="Google Shape;903;p90"/>
            <p:cNvSpPr/>
            <p:nvPr/>
          </p:nvSpPr>
          <p:spPr>
            <a:xfrm>
              <a:off x="3962224" y="3382704"/>
              <a:ext cx="1678500" cy="164700"/>
            </a:xfrm>
            <a:prstGeom prst="roundRect">
              <a:avLst>
                <a:gd name="adj" fmla="val 16667"/>
              </a:avLst>
            </a:prstGeom>
            <a:noFill/>
            <a:ln>
              <a:noFill/>
            </a:ln>
          </p:spPr>
          <p:txBody>
            <a:bodyPr spcFirstLastPara="1" wrap="square" lIns="109700" tIns="54833" rIns="109700" bIns="54833" anchor="t" anchorCtr="0">
              <a:noAutofit/>
            </a:bodyPr>
            <a:lstStyle/>
            <a:p>
              <a:pPr algn="ctr">
                <a:buClr>
                  <a:srgbClr val="000000"/>
                </a:buClr>
                <a:buSzPts val="700"/>
              </a:pPr>
              <a:r>
                <a:rPr lang="en" sz="933" b="1" dirty="0">
                  <a:solidFill>
                    <a:srgbClr val="000000"/>
                  </a:solidFill>
                  <a:latin typeface="Arial"/>
                  <a:ea typeface="Arial"/>
                  <a:cs typeface="Arial"/>
                  <a:sym typeface="Arial"/>
                </a:rPr>
                <a:t>Median </a:t>
              </a:r>
              <a:r>
                <a:rPr lang="tr-TR" sz="933" b="1" dirty="0"/>
                <a:t>takip</a:t>
              </a:r>
              <a:r>
                <a:rPr lang="en" sz="933" b="1" dirty="0">
                  <a:solidFill>
                    <a:srgbClr val="000000"/>
                  </a:solidFill>
                  <a:latin typeface="Arial"/>
                  <a:ea typeface="Arial"/>
                  <a:cs typeface="Arial"/>
                  <a:sym typeface="Arial"/>
                </a:rPr>
                <a:t>: </a:t>
              </a:r>
              <a:r>
                <a:rPr lang="en" sz="933" dirty="0">
                  <a:solidFill>
                    <a:srgbClr val="000000"/>
                  </a:solidFill>
                  <a:latin typeface="Arial"/>
                  <a:ea typeface="Arial"/>
                  <a:cs typeface="Arial"/>
                  <a:sym typeface="Arial"/>
                </a:rPr>
                <a:t>48.9 </a:t>
              </a:r>
              <a:r>
                <a:rPr lang="tr-TR" sz="933" dirty="0">
                  <a:solidFill>
                    <a:srgbClr val="000000"/>
                  </a:solidFill>
                  <a:latin typeface="Arial"/>
                  <a:ea typeface="Arial"/>
                  <a:cs typeface="Arial"/>
                  <a:sym typeface="Arial"/>
                </a:rPr>
                <a:t>ay</a:t>
              </a:r>
              <a:r>
                <a:rPr lang="en" sz="933" dirty="0">
                  <a:solidFill>
                    <a:srgbClr val="000000"/>
                  </a:solidFill>
                  <a:latin typeface="Arial"/>
                  <a:ea typeface="Arial"/>
                  <a:cs typeface="Arial"/>
                  <a:sym typeface="Arial"/>
                </a:rPr>
                <a:t> </a:t>
              </a:r>
              <a:endParaRPr sz="1733" dirty="0">
                <a:solidFill>
                  <a:srgbClr val="000000"/>
                </a:solidFill>
                <a:latin typeface="Arial"/>
                <a:ea typeface="Arial"/>
                <a:cs typeface="Arial"/>
                <a:sym typeface="Arial"/>
              </a:endParaRPr>
            </a:p>
          </p:txBody>
        </p:sp>
        <p:sp>
          <p:nvSpPr>
            <p:cNvPr id="904" name="Google Shape;904;p90"/>
            <p:cNvSpPr/>
            <p:nvPr/>
          </p:nvSpPr>
          <p:spPr>
            <a:xfrm>
              <a:off x="3757873" y="3907775"/>
              <a:ext cx="2087100" cy="189300"/>
            </a:xfrm>
            <a:prstGeom prst="roundRect">
              <a:avLst>
                <a:gd name="adj" fmla="val 16667"/>
              </a:avLst>
            </a:prstGeom>
            <a:noFill/>
            <a:ln>
              <a:noFill/>
            </a:ln>
          </p:spPr>
          <p:txBody>
            <a:bodyPr spcFirstLastPara="1" wrap="square" lIns="109700" tIns="54833" rIns="109700" bIns="54833" anchor="t" anchorCtr="0">
              <a:noAutofit/>
            </a:bodyPr>
            <a:lstStyle/>
            <a:p>
              <a:pPr algn="ctr">
                <a:buClr>
                  <a:srgbClr val="000000"/>
                </a:buClr>
                <a:buSzPts val="700"/>
              </a:pPr>
              <a:r>
                <a:rPr lang="en" sz="933" b="1" dirty="0">
                  <a:solidFill>
                    <a:srgbClr val="000000"/>
                  </a:solidFill>
                  <a:latin typeface="Arial"/>
                  <a:ea typeface="Arial"/>
                  <a:cs typeface="Arial"/>
                  <a:sym typeface="Arial"/>
                </a:rPr>
                <a:t>Median </a:t>
              </a:r>
              <a:r>
                <a:rPr lang="tr-TR" sz="933" b="1" dirty="0">
                  <a:sym typeface="Arial"/>
                </a:rPr>
                <a:t>takip</a:t>
              </a:r>
              <a:r>
                <a:rPr lang="en" sz="933" b="1" dirty="0">
                  <a:solidFill>
                    <a:srgbClr val="000000"/>
                  </a:solidFill>
                  <a:latin typeface="Arial"/>
                  <a:ea typeface="Arial"/>
                  <a:cs typeface="Arial"/>
                  <a:sym typeface="Arial"/>
                </a:rPr>
                <a:t>: </a:t>
              </a:r>
              <a:r>
                <a:rPr lang="en" sz="933" dirty="0">
                  <a:solidFill>
                    <a:srgbClr val="000000"/>
                  </a:solidFill>
                  <a:latin typeface="Arial"/>
                  <a:ea typeface="Arial"/>
                  <a:cs typeface="Arial"/>
                  <a:sym typeface="Arial"/>
                </a:rPr>
                <a:t>15.2 </a:t>
              </a:r>
              <a:r>
                <a:rPr lang="tr-TR" sz="933" dirty="0">
                  <a:solidFill>
                    <a:srgbClr val="000000"/>
                  </a:solidFill>
                  <a:latin typeface="Arial"/>
                  <a:ea typeface="Arial"/>
                  <a:cs typeface="Arial"/>
                  <a:sym typeface="Arial"/>
                </a:rPr>
                <a:t>ay</a:t>
              </a:r>
              <a:endParaRPr sz="1733" dirty="0">
                <a:solidFill>
                  <a:srgbClr val="000000"/>
                </a:solidFill>
                <a:latin typeface="Arial"/>
                <a:ea typeface="Arial"/>
                <a:cs typeface="Arial"/>
                <a:sym typeface="Arial"/>
              </a:endParaRPr>
            </a:p>
          </p:txBody>
        </p:sp>
      </p:grpSp>
      <p:sp>
        <p:nvSpPr>
          <p:cNvPr id="905" name="Google Shape;905;p90"/>
          <p:cNvSpPr/>
          <p:nvPr/>
        </p:nvSpPr>
        <p:spPr>
          <a:xfrm>
            <a:off x="771400" y="4335324"/>
            <a:ext cx="1536800" cy="620000"/>
          </a:xfrm>
          <a:prstGeom prst="roundRect">
            <a:avLst>
              <a:gd name="adj" fmla="val 0"/>
            </a:avLst>
          </a:prstGeom>
          <a:solidFill>
            <a:schemeClr val="lt2"/>
          </a:solidFill>
          <a:ln w="25400" cap="flat" cmpd="sng">
            <a:solidFill>
              <a:schemeClr val="lt2"/>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000"/>
            </a:pPr>
            <a:r>
              <a:rPr lang="tr-TR" sz="1333" b="1" dirty="0">
                <a:solidFill>
                  <a:schemeClr val="accent2"/>
                </a:solidFill>
                <a:latin typeface="Arial"/>
                <a:ea typeface="Arial"/>
                <a:cs typeface="Arial"/>
                <a:sym typeface="Arial"/>
              </a:rPr>
              <a:t>Genişletme</a:t>
            </a:r>
            <a:endParaRPr sz="1733" dirty="0">
              <a:solidFill>
                <a:schemeClr val="accent2"/>
              </a:solidFill>
              <a:latin typeface="Arial"/>
              <a:ea typeface="Arial"/>
              <a:cs typeface="Arial"/>
              <a:sym typeface="Arial"/>
            </a:endParaRPr>
          </a:p>
        </p:txBody>
      </p:sp>
      <p:sp>
        <p:nvSpPr>
          <p:cNvPr id="906" name="Google Shape;906;p90"/>
          <p:cNvSpPr/>
          <p:nvPr/>
        </p:nvSpPr>
        <p:spPr>
          <a:xfrm>
            <a:off x="2120400" y="2412900"/>
            <a:ext cx="7685200" cy="829200"/>
          </a:xfrm>
          <a:prstGeom prst="rect">
            <a:avLst/>
          </a:prstGeom>
          <a:solidFill>
            <a:srgbClr val="CFE2F3"/>
          </a:solidFill>
          <a:ln w="25400" cap="flat" cmpd="sng">
            <a:solidFill>
              <a:schemeClr val="lt2"/>
            </a:solidFill>
            <a:prstDash val="solid"/>
            <a:round/>
            <a:headEnd type="none" w="sm" len="sm"/>
            <a:tailEnd type="none" w="sm" len="sm"/>
          </a:ln>
        </p:spPr>
        <p:txBody>
          <a:bodyPr spcFirstLastPara="1" wrap="square" lIns="109700" tIns="54833" rIns="109700" bIns="54833" anchor="ctr" anchorCtr="0">
            <a:noAutofit/>
          </a:bodyPr>
          <a:lstStyle/>
          <a:p>
            <a:pPr algn="ctr">
              <a:buClr>
                <a:srgbClr val="000000"/>
              </a:buClr>
              <a:buSzPts val="1000"/>
            </a:pPr>
            <a:endParaRPr sz="1333">
              <a:solidFill>
                <a:schemeClr val="lt1"/>
              </a:solidFill>
              <a:latin typeface="Arial"/>
              <a:ea typeface="Arial"/>
              <a:cs typeface="Arial"/>
              <a:sym typeface="Arial"/>
            </a:endParaRPr>
          </a:p>
        </p:txBody>
      </p:sp>
      <p:sp>
        <p:nvSpPr>
          <p:cNvPr id="907" name="Google Shape;907;p90"/>
          <p:cNvSpPr/>
          <p:nvPr/>
        </p:nvSpPr>
        <p:spPr>
          <a:xfrm>
            <a:off x="2312559" y="4397513"/>
            <a:ext cx="1938400" cy="443200"/>
          </a:xfrm>
          <a:prstGeom prst="rect">
            <a:avLst/>
          </a:prstGeom>
          <a:noFill/>
          <a:ln>
            <a:noFill/>
          </a:ln>
        </p:spPr>
        <p:txBody>
          <a:bodyPr spcFirstLastPara="1" wrap="square" lIns="108000" tIns="54833" rIns="109700" bIns="54833" anchor="ctr" anchorCtr="0">
            <a:noAutofit/>
          </a:bodyPr>
          <a:lstStyle/>
          <a:p>
            <a:pPr>
              <a:lnSpc>
                <a:spcPct val="109090"/>
              </a:lnSpc>
              <a:buClr>
                <a:srgbClr val="000000"/>
              </a:buClr>
              <a:buSzPts val="1000"/>
            </a:pPr>
            <a:r>
              <a:rPr lang="tr-TR" sz="1333" b="1" dirty="0">
                <a:solidFill>
                  <a:srgbClr val="000000"/>
                </a:solidFill>
                <a:latin typeface="Arial"/>
                <a:ea typeface="Arial"/>
                <a:cs typeface="Arial"/>
                <a:sym typeface="Arial"/>
              </a:rPr>
              <a:t>Faz</a:t>
            </a:r>
            <a:r>
              <a:rPr lang="en" sz="1333" b="1" dirty="0">
                <a:solidFill>
                  <a:srgbClr val="000000"/>
                </a:solidFill>
                <a:latin typeface="Arial"/>
                <a:ea typeface="Arial"/>
                <a:cs typeface="Arial"/>
                <a:sym typeface="Arial"/>
              </a:rPr>
              <a:t> II: </a:t>
            </a:r>
            <a:r>
              <a:rPr lang="tr-TR" sz="1333" b="1" dirty="0">
                <a:solidFill>
                  <a:srgbClr val="000000"/>
                </a:solidFill>
                <a:latin typeface="Arial"/>
                <a:ea typeface="Arial"/>
                <a:cs typeface="Arial"/>
                <a:sym typeface="Arial"/>
              </a:rPr>
              <a:t>Genişletme      </a:t>
            </a:r>
            <a:r>
              <a:rPr lang="en" sz="1333" b="1" dirty="0">
                <a:solidFill>
                  <a:srgbClr val="000000"/>
                </a:solidFill>
                <a:latin typeface="Arial"/>
                <a:ea typeface="Arial"/>
                <a:cs typeface="Arial"/>
                <a:sym typeface="Arial"/>
              </a:rPr>
              <a:t>Pola + BR</a:t>
            </a:r>
            <a:endParaRPr sz="1333" dirty="0">
              <a:solidFill>
                <a:srgbClr val="000000"/>
              </a:solidFill>
              <a:latin typeface="Arial"/>
              <a:ea typeface="Arial"/>
              <a:cs typeface="Arial"/>
              <a:sym typeface="Arial"/>
            </a:endParaRPr>
          </a:p>
        </p:txBody>
      </p:sp>
      <p:sp>
        <p:nvSpPr>
          <p:cNvPr id="908" name="Google Shape;908;p90"/>
          <p:cNvSpPr/>
          <p:nvPr/>
        </p:nvSpPr>
        <p:spPr>
          <a:xfrm>
            <a:off x="8019049" y="4467248"/>
            <a:ext cx="1628800" cy="324800"/>
          </a:xfrm>
          <a:prstGeom prst="roundRect">
            <a:avLst>
              <a:gd name="adj" fmla="val 16667"/>
            </a:avLst>
          </a:prstGeom>
          <a:solidFill>
            <a:schemeClr val="lt2"/>
          </a:solidFill>
          <a:ln>
            <a:noFill/>
          </a:ln>
        </p:spPr>
        <p:txBody>
          <a:bodyPr spcFirstLastPara="1" wrap="square" lIns="0" tIns="0" rIns="0" bIns="0" anchor="ctr" anchorCtr="0">
            <a:noAutofit/>
          </a:bodyPr>
          <a:lstStyle/>
          <a:p>
            <a:pPr algn="ctr">
              <a:buClr>
                <a:srgbClr val="000000"/>
              </a:buClr>
              <a:buSzPts val="1000"/>
            </a:pPr>
            <a:r>
              <a:rPr lang="en" sz="1333" b="1" dirty="0">
                <a:solidFill>
                  <a:schemeClr val="accent2"/>
                </a:solidFill>
                <a:latin typeface="Arial"/>
                <a:ea typeface="Arial"/>
                <a:cs typeface="Arial"/>
                <a:sym typeface="Arial"/>
              </a:rPr>
              <a:t>Pola + BR (n=106)</a:t>
            </a:r>
            <a:endParaRPr sz="1733" dirty="0">
              <a:solidFill>
                <a:schemeClr val="accent2"/>
              </a:solidFill>
              <a:latin typeface="Arial"/>
              <a:ea typeface="Arial"/>
              <a:cs typeface="Arial"/>
              <a:sym typeface="Arial"/>
            </a:endParaRPr>
          </a:p>
        </p:txBody>
      </p:sp>
      <p:sp>
        <p:nvSpPr>
          <p:cNvPr id="909" name="Google Shape;909;p90"/>
          <p:cNvSpPr/>
          <p:nvPr/>
        </p:nvSpPr>
        <p:spPr>
          <a:xfrm>
            <a:off x="2312557" y="2625444"/>
            <a:ext cx="2244000" cy="480000"/>
          </a:xfrm>
          <a:prstGeom prst="rect">
            <a:avLst/>
          </a:prstGeom>
          <a:noFill/>
          <a:ln>
            <a:noFill/>
          </a:ln>
        </p:spPr>
        <p:txBody>
          <a:bodyPr spcFirstLastPara="1" wrap="square" lIns="108000" tIns="54833" rIns="109700" bIns="54833" anchor="t" anchorCtr="0">
            <a:noAutofit/>
          </a:bodyPr>
          <a:lstStyle/>
          <a:p>
            <a:pPr>
              <a:lnSpc>
                <a:spcPct val="109090"/>
              </a:lnSpc>
              <a:buClr>
                <a:srgbClr val="000000"/>
              </a:buClr>
              <a:buSzPts val="1000"/>
            </a:pPr>
            <a:r>
              <a:rPr lang="tr-TR" sz="1333" b="1" dirty="0">
                <a:solidFill>
                  <a:srgbClr val="000000"/>
                </a:solidFill>
                <a:latin typeface="Arial"/>
                <a:ea typeface="Arial"/>
                <a:cs typeface="Arial"/>
                <a:sym typeface="Arial"/>
              </a:rPr>
              <a:t>Faz</a:t>
            </a:r>
            <a:r>
              <a:rPr lang="en" sz="1333" b="1" dirty="0">
                <a:solidFill>
                  <a:srgbClr val="000000"/>
                </a:solidFill>
                <a:latin typeface="Arial"/>
                <a:ea typeface="Arial"/>
                <a:cs typeface="Arial"/>
                <a:sym typeface="Arial"/>
              </a:rPr>
              <a:t> Ib: </a:t>
            </a:r>
            <a:r>
              <a:rPr lang="tr-TR" sz="1333" b="1" dirty="0">
                <a:solidFill>
                  <a:srgbClr val="000000"/>
                </a:solidFill>
                <a:latin typeface="Arial"/>
                <a:ea typeface="Arial"/>
                <a:cs typeface="Arial"/>
                <a:sym typeface="Arial"/>
              </a:rPr>
              <a:t>Güvenlilik       </a:t>
            </a:r>
            <a:r>
              <a:rPr lang="en" sz="1333" b="1" dirty="0">
                <a:solidFill>
                  <a:srgbClr val="000000"/>
                </a:solidFill>
                <a:latin typeface="Arial"/>
                <a:ea typeface="Arial"/>
                <a:cs typeface="Arial"/>
                <a:sym typeface="Arial"/>
              </a:rPr>
              <a:t>Pola + BR</a:t>
            </a:r>
            <a:endParaRPr sz="1733" dirty="0">
              <a:solidFill>
                <a:srgbClr val="000000"/>
              </a:solidFill>
              <a:latin typeface="Arial"/>
              <a:ea typeface="Arial"/>
              <a:cs typeface="Arial"/>
              <a:sym typeface="Arial"/>
            </a:endParaRPr>
          </a:p>
        </p:txBody>
      </p:sp>
      <p:cxnSp>
        <p:nvCxnSpPr>
          <p:cNvPr id="910" name="Google Shape;910;p90"/>
          <p:cNvCxnSpPr/>
          <p:nvPr/>
        </p:nvCxnSpPr>
        <p:spPr>
          <a:xfrm>
            <a:off x="5837485" y="4629741"/>
            <a:ext cx="2110400" cy="0"/>
          </a:xfrm>
          <a:prstGeom prst="straightConnector1">
            <a:avLst/>
          </a:prstGeom>
          <a:noFill/>
          <a:ln w="12700" cap="flat" cmpd="sng">
            <a:solidFill>
              <a:srgbClr val="787878"/>
            </a:solidFill>
            <a:prstDash val="solid"/>
            <a:round/>
            <a:headEnd type="none" w="sm" len="sm"/>
            <a:tailEnd type="triangle" w="med" len="med"/>
          </a:ln>
        </p:spPr>
      </p:cxnSp>
      <p:sp>
        <p:nvSpPr>
          <p:cNvPr id="911" name="Google Shape;911;p90"/>
          <p:cNvSpPr/>
          <p:nvPr/>
        </p:nvSpPr>
        <p:spPr>
          <a:xfrm>
            <a:off x="2312559" y="3345552"/>
            <a:ext cx="2243998" cy="756400"/>
          </a:xfrm>
          <a:prstGeom prst="rect">
            <a:avLst/>
          </a:prstGeom>
          <a:noFill/>
          <a:ln>
            <a:noFill/>
          </a:ln>
        </p:spPr>
        <p:txBody>
          <a:bodyPr spcFirstLastPara="1" wrap="square" lIns="108000" tIns="123433" rIns="123433" bIns="123433" anchor="ctr" anchorCtr="0">
            <a:noAutofit/>
          </a:bodyPr>
          <a:lstStyle/>
          <a:p>
            <a:pPr>
              <a:lnSpc>
                <a:spcPct val="109090"/>
              </a:lnSpc>
              <a:buClr>
                <a:srgbClr val="000000"/>
              </a:buClr>
              <a:buSzPts val="1000"/>
            </a:pPr>
            <a:r>
              <a:rPr lang="tr-TR" sz="1333" b="1" dirty="0">
                <a:solidFill>
                  <a:srgbClr val="000000"/>
                </a:solidFill>
                <a:latin typeface="Arial"/>
                <a:ea typeface="Arial"/>
                <a:cs typeface="Arial"/>
                <a:sym typeface="Arial"/>
              </a:rPr>
              <a:t>Faz</a:t>
            </a:r>
            <a:r>
              <a:rPr lang="en" sz="1333" b="1" dirty="0">
                <a:solidFill>
                  <a:srgbClr val="000000"/>
                </a:solidFill>
                <a:latin typeface="Arial"/>
                <a:ea typeface="Arial"/>
                <a:cs typeface="Arial"/>
                <a:sym typeface="Arial"/>
              </a:rPr>
              <a:t> II: </a:t>
            </a:r>
            <a:r>
              <a:rPr lang="tr-TR" sz="1333" b="1" dirty="0">
                <a:solidFill>
                  <a:srgbClr val="000000"/>
                </a:solidFill>
                <a:latin typeface="Arial"/>
                <a:ea typeface="Arial"/>
                <a:cs typeface="Arial"/>
                <a:sym typeface="Arial"/>
              </a:rPr>
              <a:t>R</a:t>
            </a:r>
            <a:r>
              <a:rPr lang="en" sz="1333" b="1" dirty="0">
                <a:solidFill>
                  <a:srgbClr val="000000"/>
                </a:solidFill>
                <a:latin typeface="Arial"/>
                <a:ea typeface="Arial"/>
                <a:cs typeface="Arial"/>
                <a:sym typeface="Arial"/>
              </a:rPr>
              <a:t>andomiza</a:t>
            </a:r>
            <a:r>
              <a:rPr lang="tr-TR" sz="1333" b="1" dirty="0">
                <a:solidFill>
                  <a:srgbClr val="000000"/>
                </a:solidFill>
                <a:latin typeface="Arial"/>
                <a:ea typeface="Arial"/>
                <a:cs typeface="Arial"/>
                <a:sym typeface="Arial"/>
              </a:rPr>
              <a:t>syon</a:t>
            </a:r>
            <a:r>
              <a:rPr lang="en" sz="1333" b="1" dirty="0">
                <a:solidFill>
                  <a:srgbClr val="000000"/>
                </a:solidFill>
                <a:latin typeface="Arial"/>
                <a:ea typeface="Arial"/>
                <a:cs typeface="Arial"/>
                <a:sym typeface="Arial"/>
              </a:rPr>
              <a:t/>
            </a:r>
            <a:br>
              <a:rPr lang="en" sz="1333" b="1" dirty="0">
                <a:solidFill>
                  <a:srgbClr val="000000"/>
                </a:solidFill>
                <a:latin typeface="Arial"/>
                <a:ea typeface="Arial"/>
                <a:cs typeface="Arial"/>
                <a:sym typeface="Arial"/>
              </a:rPr>
            </a:br>
            <a:r>
              <a:rPr lang="en" sz="1333" b="1" dirty="0">
                <a:solidFill>
                  <a:srgbClr val="000000"/>
                </a:solidFill>
                <a:latin typeface="Arial"/>
                <a:ea typeface="Arial"/>
                <a:cs typeface="Arial"/>
                <a:sym typeface="Arial"/>
              </a:rPr>
              <a:t>Pola + BR vs BR</a:t>
            </a:r>
            <a:endParaRPr sz="1733" dirty="0">
              <a:solidFill>
                <a:srgbClr val="000000"/>
              </a:solidFill>
              <a:latin typeface="Arial"/>
              <a:ea typeface="Arial"/>
              <a:cs typeface="Arial"/>
              <a:sym typeface="Arial"/>
            </a:endParaRPr>
          </a:p>
        </p:txBody>
      </p:sp>
      <p:sp>
        <p:nvSpPr>
          <p:cNvPr id="912" name="Google Shape;912;p90"/>
          <p:cNvSpPr/>
          <p:nvPr/>
        </p:nvSpPr>
        <p:spPr>
          <a:xfrm>
            <a:off x="6523775" y="3605619"/>
            <a:ext cx="1287600" cy="218000"/>
          </a:xfrm>
          <a:prstGeom prst="roundRect">
            <a:avLst>
              <a:gd name="adj" fmla="val 16667"/>
            </a:avLst>
          </a:prstGeom>
          <a:noFill/>
          <a:ln>
            <a:noFill/>
          </a:ln>
        </p:spPr>
        <p:txBody>
          <a:bodyPr spcFirstLastPara="1" wrap="square" lIns="0" tIns="0" rIns="0" bIns="0" anchor="ctr" anchorCtr="0">
            <a:noAutofit/>
          </a:bodyPr>
          <a:lstStyle/>
          <a:p>
            <a:pPr algn="ctr">
              <a:buClr>
                <a:srgbClr val="000000"/>
              </a:buClr>
              <a:buSzPts val="1000"/>
            </a:pPr>
            <a:r>
              <a:rPr lang="en" sz="1333" b="1" i="1">
                <a:solidFill>
                  <a:srgbClr val="000000"/>
                </a:solidFill>
                <a:latin typeface="Arial"/>
                <a:ea typeface="Arial"/>
                <a:cs typeface="Arial"/>
                <a:sym typeface="Arial"/>
              </a:rPr>
              <a:t>Randomized</a:t>
            </a:r>
            <a:endParaRPr sz="1733">
              <a:solidFill>
                <a:srgbClr val="000000"/>
              </a:solidFill>
              <a:latin typeface="Arial"/>
              <a:ea typeface="Arial"/>
              <a:cs typeface="Arial"/>
              <a:sym typeface="Arial"/>
            </a:endParaRPr>
          </a:p>
        </p:txBody>
      </p:sp>
      <p:sp>
        <p:nvSpPr>
          <p:cNvPr id="913" name="Google Shape;913;p90"/>
          <p:cNvSpPr/>
          <p:nvPr/>
        </p:nvSpPr>
        <p:spPr>
          <a:xfrm>
            <a:off x="772091" y="2412912"/>
            <a:ext cx="1547200" cy="1732400"/>
          </a:xfrm>
          <a:prstGeom prst="roundRect">
            <a:avLst>
              <a:gd name="adj" fmla="val 0"/>
            </a:avLst>
          </a:prstGeom>
          <a:solidFill>
            <a:schemeClr val="lt2"/>
          </a:solidFill>
          <a:ln w="25400" cap="flat" cmpd="sng">
            <a:solidFill>
              <a:schemeClr val="lt2"/>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000"/>
            </a:pPr>
            <a:r>
              <a:rPr lang="tr-TR" sz="1333" b="1" dirty="0">
                <a:solidFill>
                  <a:schemeClr val="accent2"/>
                </a:solidFill>
                <a:latin typeface="Arial"/>
                <a:ea typeface="Arial"/>
                <a:cs typeface="Arial"/>
                <a:sym typeface="Arial"/>
              </a:rPr>
              <a:t>Ana çalışma</a:t>
            </a:r>
            <a:endParaRPr sz="1733" dirty="0">
              <a:solidFill>
                <a:schemeClr val="accent2"/>
              </a:solidFill>
              <a:latin typeface="Arial"/>
              <a:ea typeface="Arial"/>
              <a:cs typeface="Arial"/>
              <a:sym typeface="Arial"/>
            </a:endParaRPr>
          </a:p>
        </p:txBody>
      </p:sp>
      <p:sp>
        <p:nvSpPr>
          <p:cNvPr id="914" name="Google Shape;914;p90"/>
          <p:cNvSpPr/>
          <p:nvPr/>
        </p:nvSpPr>
        <p:spPr>
          <a:xfrm>
            <a:off x="4667113" y="4530676"/>
            <a:ext cx="1170400" cy="198000"/>
          </a:xfrm>
          <a:prstGeom prst="roundRect">
            <a:avLst>
              <a:gd name="adj" fmla="val 16667"/>
            </a:avLst>
          </a:prstGeom>
          <a:solidFill>
            <a:srgbClr val="FFFFFF"/>
          </a:solidFill>
          <a:ln w="12700" cap="flat" cmpd="sng">
            <a:solidFill>
              <a:srgbClr val="787878"/>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000"/>
            </a:pPr>
            <a:r>
              <a:rPr lang="en" sz="1333" b="1">
                <a:solidFill>
                  <a:srgbClr val="000000"/>
                </a:solidFill>
                <a:latin typeface="Arial"/>
                <a:ea typeface="Arial"/>
                <a:cs typeface="Arial"/>
                <a:sym typeface="Arial"/>
              </a:rPr>
              <a:t>R/R DLBCL</a:t>
            </a:r>
            <a:endParaRPr sz="1733">
              <a:solidFill>
                <a:srgbClr val="000000"/>
              </a:solidFill>
              <a:latin typeface="Arial"/>
              <a:ea typeface="Arial"/>
              <a:cs typeface="Arial"/>
              <a:sym typeface="Arial"/>
            </a:endParaRPr>
          </a:p>
        </p:txBody>
      </p:sp>
      <p:grpSp>
        <p:nvGrpSpPr>
          <p:cNvPr id="915" name="Google Shape;915;p90"/>
          <p:cNvGrpSpPr/>
          <p:nvPr/>
        </p:nvGrpSpPr>
        <p:grpSpPr>
          <a:xfrm>
            <a:off x="4667113" y="3393545"/>
            <a:ext cx="4980936" cy="683935"/>
            <a:chOff x="3884456" y="3154058"/>
            <a:chExt cx="4150780" cy="569946"/>
          </a:xfrm>
        </p:grpSpPr>
        <p:sp>
          <p:nvSpPr>
            <p:cNvPr id="916" name="Google Shape;916;p90"/>
            <p:cNvSpPr/>
            <p:nvPr/>
          </p:nvSpPr>
          <p:spPr>
            <a:xfrm>
              <a:off x="6677736" y="3454004"/>
              <a:ext cx="1357500" cy="270000"/>
            </a:xfrm>
            <a:prstGeom prst="roundRect">
              <a:avLst>
                <a:gd name="adj" fmla="val 16667"/>
              </a:avLst>
            </a:prstGeom>
            <a:solidFill>
              <a:schemeClr val="lt2"/>
            </a:solidFill>
            <a:ln>
              <a:noFill/>
            </a:ln>
          </p:spPr>
          <p:txBody>
            <a:bodyPr spcFirstLastPara="1" wrap="square" lIns="0" tIns="0" rIns="0" bIns="0" anchor="ctr" anchorCtr="0">
              <a:noAutofit/>
            </a:bodyPr>
            <a:lstStyle/>
            <a:p>
              <a:pPr algn="ctr">
                <a:buClr>
                  <a:srgbClr val="000000"/>
                </a:buClr>
                <a:buSzPts val="1000"/>
              </a:pPr>
              <a:r>
                <a:rPr lang="en" sz="1333" b="1" dirty="0">
                  <a:solidFill>
                    <a:schemeClr val="accent2"/>
                  </a:solidFill>
                  <a:latin typeface="Arial"/>
                  <a:ea typeface="Arial"/>
                  <a:cs typeface="Arial"/>
                  <a:sym typeface="Arial"/>
                </a:rPr>
                <a:t>Pola + BR (n=40)</a:t>
              </a:r>
              <a:endParaRPr sz="1733" dirty="0">
                <a:solidFill>
                  <a:schemeClr val="accent2"/>
                </a:solidFill>
                <a:latin typeface="Arial"/>
                <a:ea typeface="Arial"/>
                <a:cs typeface="Arial"/>
                <a:sym typeface="Arial"/>
              </a:endParaRPr>
            </a:p>
          </p:txBody>
        </p:sp>
        <p:sp>
          <p:nvSpPr>
            <p:cNvPr id="917" name="Google Shape;917;p90"/>
            <p:cNvSpPr/>
            <p:nvPr/>
          </p:nvSpPr>
          <p:spPr>
            <a:xfrm>
              <a:off x="6677736" y="3154058"/>
              <a:ext cx="1357500" cy="270000"/>
            </a:xfrm>
            <a:prstGeom prst="roundRect">
              <a:avLst>
                <a:gd name="adj" fmla="val 16667"/>
              </a:avLst>
            </a:prstGeom>
            <a:solidFill>
              <a:srgbClr val="003366"/>
            </a:solidFill>
            <a:ln>
              <a:noFill/>
            </a:ln>
          </p:spPr>
          <p:txBody>
            <a:bodyPr spcFirstLastPara="1" wrap="square" lIns="0" tIns="0" rIns="0" bIns="0" anchor="ctr" anchorCtr="0">
              <a:noAutofit/>
            </a:bodyPr>
            <a:lstStyle/>
            <a:p>
              <a:pPr algn="ctr">
                <a:buClr>
                  <a:srgbClr val="000000"/>
                </a:buClr>
                <a:buSzPts val="1000"/>
              </a:pPr>
              <a:r>
                <a:rPr lang="en" sz="1333" b="1">
                  <a:solidFill>
                    <a:srgbClr val="FFFFFF"/>
                  </a:solidFill>
                  <a:latin typeface="Arial"/>
                  <a:ea typeface="Arial"/>
                  <a:cs typeface="Arial"/>
                  <a:sym typeface="Arial"/>
                </a:rPr>
                <a:t>BR (n=40)</a:t>
              </a:r>
              <a:endParaRPr sz="1733">
                <a:solidFill>
                  <a:srgbClr val="000000"/>
                </a:solidFill>
                <a:latin typeface="Arial"/>
                <a:ea typeface="Arial"/>
                <a:cs typeface="Arial"/>
                <a:sym typeface="Arial"/>
              </a:endParaRPr>
            </a:p>
          </p:txBody>
        </p:sp>
        <p:cxnSp>
          <p:nvCxnSpPr>
            <p:cNvPr id="918" name="Google Shape;918;p90"/>
            <p:cNvCxnSpPr/>
            <p:nvPr/>
          </p:nvCxnSpPr>
          <p:spPr>
            <a:xfrm rot="10800000" flipH="1">
              <a:off x="4840227" y="3327315"/>
              <a:ext cx="1778100" cy="91500"/>
            </a:xfrm>
            <a:prstGeom prst="bentConnector3">
              <a:avLst>
                <a:gd name="adj1" fmla="val 67602"/>
              </a:avLst>
            </a:prstGeom>
            <a:noFill/>
            <a:ln w="12700" cap="flat" cmpd="sng">
              <a:solidFill>
                <a:srgbClr val="787878"/>
              </a:solidFill>
              <a:prstDash val="solid"/>
              <a:round/>
              <a:headEnd type="none" w="sm" len="sm"/>
              <a:tailEnd type="triangle" w="med" len="med"/>
            </a:ln>
          </p:spPr>
        </p:cxnSp>
        <p:cxnSp>
          <p:nvCxnSpPr>
            <p:cNvPr id="919" name="Google Shape;919;p90"/>
            <p:cNvCxnSpPr/>
            <p:nvPr/>
          </p:nvCxnSpPr>
          <p:spPr>
            <a:xfrm>
              <a:off x="4859766" y="3422556"/>
              <a:ext cx="1758600" cy="100500"/>
            </a:xfrm>
            <a:prstGeom prst="bentConnector3">
              <a:avLst>
                <a:gd name="adj1" fmla="val 67163"/>
              </a:avLst>
            </a:prstGeom>
            <a:noFill/>
            <a:ln w="12700" cap="flat" cmpd="sng">
              <a:solidFill>
                <a:srgbClr val="787878"/>
              </a:solidFill>
              <a:prstDash val="solid"/>
              <a:round/>
              <a:headEnd type="none" w="sm" len="sm"/>
              <a:tailEnd type="triangle" w="med" len="med"/>
            </a:ln>
          </p:spPr>
        </p:cxnSp>
        <p:sp>
          <p:nvSpPr>
            <p:cNvPr id="920" name="Google Shape;920;p90"/>
            <p:cNvSpPr/>
            <p:nvPr/>
          </p:nvSpPr>
          <p:spPr>
            <a:xfrm>
              <a:off x="3884456" y="3330094"/>
              <a:ext cx="975300" cy="181500"/>
            </a:xfrm>
            <a:prstGeom prst="roundRect">
              <a:avLst>
                <a:gd name="adj" fmla="val 16667"/>
              </a:avLst>
            </a:prstGeom>
            <a:solidFill>
              <a:srgbClr val="FFFFFF"/>
            </a:solidFill>
            <a:ln w="12700" cap="flat" cmpd="sng">
              <a:solidFill>
                <a:srgbClr val="787878"/>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000"/>
              </a:pPr>
              <a:r>
                <a:rPr lang="en" sz="1333" b="1">
                  <a:solidFill>
                    <a:srgbClr val="000000"/>
                  </a:solidFill>
                  <a:latin typeface="Arial"/>
                  <a:ea typeface="Arial"/>
                  <a:cs typeface="Arial"/>
                  <a:sym typeface="Arial"/>
                </a:rPr>
                <a:t>R/R DLBCL</a:t>
              </a:r>
              <a:endParaRPr sz="1733">
                <a:solidFill>
                  <a:srgbClr val="000000"/>
                </a:solidFill>
                <a:latin typeface="Arial"/>
                <a:ea typeface="Arial"/>
                <a:cs typeface="Arial"/>
                <a:sym typeface="Arial"/>
              </a:endParaRPr>
            </a:p>
          </p:txBody>
        </p:sp>
      </p:grpSp>
      <p:sp>
        <p:nvSpPr>
          <p:cNvPr id="921" name="Google Shape;921;p90"/>
          <p:cNvSpPr/>
          <p:nvPr/>
        </p:nvSpPr>
        <p:spPr>
          <a:xfrm>
            <a:off x="4667113" y="2768600"/>
            <a:ext cx="1170400" cy="198000"/>
          </a:xfrm>
          <a:prstGeom prst="roundRect">
            <a:avLst>
              <a:gd name="adj" fmla="val 16667"/>
            </a:avLst>
          </a:prstGeom>
          <a:solidFill>
            <a:schemeClr val="lt1"/>
          </a:solidFill>
          <a:ln w="12700" cap="flat" cmpd="sng">
            <a:solidFill>
              <a:srgbClr val="787878"/>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000"/>
            </a:pPr>
            <a:r>
              <a:rPr lang="en" sz="1333" b="1">
                <a:solidFill>
                  <a:srgbClr val="000000"/>
                </a:solidFill>
                <a:latin typeface="Arial"/>
                <a:ea typeface="Arial"/>
                <a:cs typeface="Arial"/>
                <a:sym typeface="Arial"/>
              </a:rPr>
              <a:t>R/R DLBCL</a:t>
            </a:r>
            <a:endParaRPr sz="1733">
              <a:solidFill>
                <a:srgbClr val="000000"/>
              </a:solidFill>
              <a:latin typeface="Arial"/>
              <a:ea typeface="Arial"/>
              <a:cs typeface="Arial"/>
              <a:sym typeface="Arial"/>
            </a:endParaRPr>
          </a:p>
        </p:txBody>
      </p:sp>
      <p:cxnSp>
        <p:nvCxnSpPr>
          <p:cNvPr id="922" name="Google Shape;922;p90"/>
          <p:cNvCxnSpPr/>
          <p:nvPr/>
        </p:nvCxnSpPr>
        <p:spPr>
          <a:xfrm>
            <a:off x="5837485" y="2867665"/>
            <a:ext cx="2110400" cy="0"/>
          </a:xfrm>
          <a:prstGeom prst="straightConnector1">
            <a:avLst/>
          </a:prstGeom>
          <a:noFill/>
          <a:ln w="12700" cap="flat" cmpd="sng">
            <a:solidFill>
              <a:srgbClr val="787878"/>
            </a:solidFill>
            <a:prstDash val="solid"/>
            <a:round/>
            <a:headEnd type="none" w="sm" len="sm"/>
            <a:tailEnd type="triangle" w="med" len="med"/>
          </a:ln>
        </p:spPr>
      </p:cxnSp>
      <p:sp>
        <p:nvSpPr>
          <p:cNvPr id="923" name="Google Shape;923;p90"/>
          <p:cNvSpPr/>
          <p:nvPr/>
        </p:nvSpPr>
        <p:spPr>
          <a:xfrm>
            <a:off x="8019049" y="2705172"/>
            <a:ext cx="1628800" cy="324800"/>
          </a:xfrm>
          <a:prstGeom prst="roundRect">
            <a:avLst>
              <a:gd name="adj" fmla="val 16667"/>
            </a:avLst>
          </a:prstGeom>
          <a:solidFill>
            <a:schemeClr val="lt2"/>
          </a:solidFill>
          <a:ln>
            <a:noFill/>
          </a:ln>
        </p:spPr>
        <p:txBody>
          <a:bodyPr spcFirstLastPara="1" wrap="square" lIns="0" tIns="0" rIns="0" bIns="0" anchor="ctr" anchorCtr="0">
            <a:noAutofit/>
          </a:bodyPr>
          <a:lstStyle/>
          <a:p>
            <a:pPr algn="ctr">
              <a:buClr>
                <a:srgbClr val="000000"/>
              </a:buClr>
              <a:buSzPts val="1000"/>
            </a:pPr>
            <a:r>
              <a:rPr lang="en" sz="1333" b="1">
                <a:solidFill>
                  <a:schemeClr val="accent2"/>
                </a:solidFill>
                <a:latin typeface="Arial"/>
                <a:ea typeface="Arial"/>
                <a:cs typeface="Arial"/>
                <a:sym typeface="Arial"/>
              </a:rPr>
              <a:t>Pola + BR (n=6)</a:t>
            </a:r>
            <a:endParaRPr sz="1733">
              <a:solidFill>
                <a:schemeClr val="accent2"/>
              </a:solidFill>
              <a:latin typeface="Arial"/>
              <a:ea typeface="Arial"/>
              <a:cs typeface="Arial"/>
              <a:sym typeface="Arial"/>
            </a:endParaRPr>
          </a:p>
        </p:txBody>
      </p:sp>
      <p:sp>
        <p:nvSpPr>
          <p:cNvPr id="924" name="Google Shape;924;p90"/>
          <p:cNvSpPr/>
          <p:nvPr/>
        </p:nvSpPr>
        <p:spPr>
          <a:xfrm>
            <a:off x="9916265" y="2881367"/>
            <a:ext cx="636800" cy="1766800"/>
          </a:xfrm>
          <a:prstGeom prst="rightBrace">
            <a:avLst>
              <a:gd name="adj1" fmla="val 38498"/>
              <a:gd name="adj2" fmla="val 50000"/>
            </a:avLst>
          </a:prstGeom>
          <a:noFill/>
          <a:ln w="28575" cap="flat" cmpd="sng">
            <a:solidFill>
              <a:schemeClr val="lt2"/>
            </a:solidFill>
            <a:prstDash val="solid"/>
            <a:round/>
            <a:headEnd type="none" w="sm" len="sm"/>
            <a:tailEnd type="none" w="sm" len="sm"/>
          </a:ln>
        </p:spPr>
        <p:txBody>
          <a:bodyPr spcFirstLastPara="1" wrap="square" lIns="109700" tIns="54833" rIns="109700" bIns="54833" anchor="ctr" anchorCtr="0">
            <a:noAutofit/>
          </a:bodyPr>
          <a:lstStyle/>
          <a:p>
            <a:pPr algn="ctr">
              <a:buClr>
                <a:srgbClr val="000000"/>
              </a:buClr>
              <a:buSzPts val="1600"/>
            </a:pPr>
            <a:endParaRPr sz="2133">
              <a:solidFill>
                <a:schemeClr val="dk1"/>
              </a:solidFill>
              <a:latin typeface="Arial"/>
              <a:ea typeface="Arial"/>
              <a:cs typeface="Arial"/>
              <a:sym typeface="Arial"/>
            </a:endParaRPr>
          </a:p>
        </p:txBody>
      </p:sp>
      <p:sp>
        <p:nvSpPr>
          <p:cNvPr id="925" name="Google Shape;925;p90"/>
          <p:cNvSpPr/>
          <p:nvPr/>
        </p:nvSpPr>
        <p:spPr>
          <a:xfrm>
            <a:off x="10694915" y="3320628"/>
            <a:ext cx="1124311" cy="868800"/>
          </a:xfrm>
          <a:prstGeom prst="roundRect">
            <a:avLst>
              <a:gd name="adj" fmla="val 16667"/>
            </a:avLst>
          </a:prstGeom>
          <a:solidFill>
            <a:schemeClr val="lt2"/>
          </a:solidFill>
          <a:ln>
            <a:noFill/>
          </a:ln>
        </p:spPr>
        <p:txBody>
          <a:bodyPr spcFirstLastPara="1" wrap="square" lIns="0" tIns="0" rIns="0" bIns="0" anchor="ctr" anchorCtr="0">
            <a:noAutofit/>
          </a:bodyPr>
          <a:lstStyle/>
          <a:p>
            <a:pPr algn="ctr">
              <a:buClr>
                <a:srgbClr val="000000"/>
              </a:buClr>
              <a:buSzPts val="1000"/>
            </a:pPr>
            <a:r>
              <a:rPr lang="tr-TR" sz="1333" b="1" dirty="0">
                <a:solidFill>
                  <a:schemeClr val="accent2"/>
                </a:solidFill>
                <a:latin typeface="Arial"/>
                <a:ea typeface="Arial"/>
                <a:cs typeface="Arial"/>
                <a:sym typeface="Arial"/>
              </a:rPr>
              <a:t>Havuzlanmış </a:t>
            </a:r>
            <a:r>
              <a:rPr lang="en" sz="1333" b="1" dirty="0">
                <a:solidFill>
                  <a:schemeClr val="accent2"/>
                </a:solidFill>
                <a:latin typeface="Arial"/>
                <a:ea typeface="Arial"/>
                <a:cs typeface="Arial"/>
                <a:sym typeface="Arial"/>
              </a:rPr>
              <a:t>Pola + BR</a:t>
            </a:r>
            <a:endParaRPr sz="1733" dirty="0">
              <a:solidFill>
                <a:schemeClr val="accent2"/>
              </a:solidFill>
              <a:latin typeface="Arial"/>
              <a:ea typeface="Arial"/>
              <a:cs typeface="Arial"/>
              <a:sym typeface="Arial"/>
            </a:endParaRPr>
          </a:p>
          <a:p>
            <a:pPr algn="ctr">
              <a:buClr>
                <a:srgbClr val="000000"/>
              </a:buClr>
              <a:buSzPts val="1000"/>
            </a:pPr>
            <a:r>
              <a:rPr lang="tr-TR" sz="1333" b="1" dirty="0">
                <a:solidFill>
                  <a:schemeClr val="accent2"/>
                </a:solidFill>
              </a:rPr>
              <a:t>Kohortu</a:t>
            </a:r>
            <a:r>
              <a:rPr lang="en" sz="1333" b="1" dirty="0">
                <a:solidFill>
                  <a:schemeClr val="accent2"/>
                </a:solidFill>
                <a:latin typeface="Arial"/>
                <a:ea typeface="Arial"/>
                <a:cs typeface="Arial"/>
                <a:sym typeface="Arial"/>
              </a:rPr>
              <a:t> </a:t>
            </a:r>
            <a:r>
              <a:rPr lang="en" sz="1333" dirty="0">
                <a:solidFill>
                  <a:schemeClr val="accent2"/>
                </a:solidFill>
                <a:latin typeface="Arial"/>
                <a:ea typeface="Arial"/>
                <a:cs typeface="Arial"/>
                <a:sym typeface="Arial"/>
              </a:rPr>
              <a:t>(N=152)</a:t>
            </a:r>
            <a:endParaRPr sz="1733" dirty="0">
              <a:solidFill>
                <a:schemeClr val="accent2"/>
              </a:solidFill>
              <a:latin typeface="Arial"/>
              <a:ea typeface="Arial"/>
              <a:cs typeface="Arial"/>
              <a:sym typeface="Arial"/>
            </a:endParaRPr>
          </a:p>
        </p:txBody>
      </p:sp>
      <p:sp>
        <p:nvSpPr>
          <p:cNvPr id="926" name="Google Shape;926;p90"/>
          <p:cNvSpPr txBox="1">
            <a:spLocks noGrp="1"/>
          </p:cNvSpPr>
          <p:nvPr>
            <p:ph type="body" idx="2"/>
          </p:nvPr>
        </p:nvSpPr>
        <p:spPr>
          <a:xfrm>
            <a:off x="175846" y="6313520"/>
            <a:ext cx="11737731" cy="404317"/>
          </a:xfrm>
          <a:prstGeom prst="rect">
            <a:avLst/>
          </a:prstGeom>
          <a:noFill/>
          <a:ln>
            <a:noFill/>
          </a:ln>
        </p:spPr>
        <p:txBody>
          <a:bodyPr spcFirstLastPara="1" wrap="square" lIns="0" tIns="0" rIns="0" bIns="0" anchor="b" anchorCtr="0">
            <a:noAutofit/>
          </a:bodyPr>
          <a:lstStyle/>
          <a:p>
            <a:pPr marL="0" indent="0" algn="l"/>
            <a:r>
              <a:rPr lang="en" dirty="0"/>
              <a:t>1. </a:t>
            </a:r>
            <a:r>
              <a:rPr lang="tr-TR" dirty="0"/>
              <a:t>Sehn LH, Hertzberg M, Opat S, et al. Polatuzumab vedotin in relapsed or refractory diffuse large B-cell lymphoma. Blood Adv. 2022;6(2):533-543  </a:t>
            </a:r>
            <a:r>
              <a:rPr lang="en" dirty="0"/>
              <a:t>2</a:t>
            </a:r>
            <a:r>
              <a:rPr lang="tr-TR" dirty="0"/>
              <a:t>. Sehn LH, Herrera AF, Hertzberg M, et al. Polatuzumab vedotin in combination with bendamustine and rituximab in relapsed or refractory diffuse large B-cell lymphoma: updated results. Presented at: 62nd American Society of Hematology Annual Meeting and Exposition; December 5–8, 2020; Virtual Meeting. Abstract P3020</a:t>
            </a:r>
            <a:endParaRPr dirty="0"/>
          </a:p>
        </p:txBody>
      </p:sp>
      <p:sp>
        <p:nvSpPr>
          <p:cNvPr id="927" name="Google Shape;927;p90"/>
          <p:cNvSpPr txBox="1">
            <a:spLocks noGrp="1"/>
          </p:cNvSpPr>
          <p:nvPr>
            <p:ph type="body" idx="3"/>
          </p:nvPr>
        </p:nvSpPr>
        <p:spPr>
          <a:xfrm>
            <a:off x="508000" y="187367"/>
            <a:ext cx="42784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en" sz="1600" dirty="0">
                <a:solidFill>
                  <a:schemeClr val="accent2"/>
                </a:solidFill>
              </a:rPr>
              <a:t>GO29365</a:t>
            </a:r>
            <a:br>
              <a:rPr lang="en" sz="1600" dirty="0">
                <a:solidFill>
                  <a:schemeClr val="accent2"/>
                </a:solidFill>
              </a:rPr>
            </a:br>
            <a:r>
              <a:rPr lang="en" sz="1600" dirty="0">
                <a:solidFill>
                  <a:schemeClr val="accent2"/>
                </a:solidFill>
              </a:rPr>
              <a:t>R/R DLBCL Pola</a:t>
            </a:r>
            <a:r>
              <a:rPr lang="tr-TR" sz="1600" dirty="0">
                <a:solidFill>
                  <a:schemeClr val="accent2"/>
                </a:solidFill>
              </a:rPr>
              <a:t>-</a:t>
            </a:r>
            <a:r>
              <a:rPr lang="en" sz="1600" dirty="0">
                <a:solidFill>
                  <a:schemeClr val="accent2"/>
                </a:solidFill>
              </a:rPr>
              <a:t>BR </a:t>
            </a:r>
            <a:r>
              <a:rPr lang="tr-TR" sz="1600" dirty="0">
                <a:solidFill>
                  <a:schemeClr val="accent2"/>
                </a:solidFill>
              </a:rPr>
              <a:t>güncelleme ve genişletme </a:t>
            </a:r>
            <a:endParaRPr dirty="0">
              <a:solidFill>
                <a:schemeClr val="accent2"/>
              </a:solidFill>
            </a:endParaRPr>
          </a:p>
        </p:txBody>
      </p:sp>
      <p:sp>
        <p:nvSpPr>
          <p:cNvPr id="928" name="Google Shape;928;p90"/>
          <p:cNvSpPr/>
          <p:nvPr/>
        </p:nvSpPr>
        <p:spPr>
          <a:xfrm>
            <a:off x="5847789" y="3353507"/>
            <a:ext cx="2186400" cy="249600"/>
          </a:xfrm>
          <a:prstGeom prst="roundRect">
            <a:avLst>
              <a:gd name="adj" fmla="val 16667"/>
            </a:avLst>
          </a:prstGeom>
          <a:noFill/>
          <a:ln>
            <a:noFill/>
          </a:ln>
        </p:spPr>
        <p:txBody>
          <a:bodyPr spcFirstLastPara="1" wrap="square" lIns="109700" tIns="54833" rIns="109700" bIns="54833" anchor="t" anchorCtr="0">
            <a:noAutofit/>
          </a:bodyPr>
          <a:lstStyle/>
          <a:p>
            <a:pPr algn="ctr">
              <a:buClr>
                <a:srgbClr val="000000"/>
              </a:buClr>
              <a:buSzPts val="700"/>
            </a:pPr>
            <a:r>
              <a:rPr lang="en" sz="933" b="1" dirty="0">
                <a:solidFill>
                  <a:srgbClr val="000000"/>
                </a:solidFill>
                <a:latin typeface="Arial"/>
                <a:ea typeface="Arial"/>
                <a:cs typeface="Arial"/>
                <a:sym typeface="Arial"/>
              </a:rPr>
              <a:t>Median </a:t>
            </a:r>
            <a:r>
              <a:rPr lang="tr-TR" sz="933" b="1" dirty="0">
                <a:solidFill>
                  <a:srgbClr val="000000"/>
                </a:solidFill>
                <a:latin typeface="Arial"/>
                <a:ea typeface="Arial"/>
                <a:cs typeface="Arial"/>
                <a:sym typeface="Arial"/>
              </a:rPr>
              <a:t>takip</a:t>
            </a:r>
            <a:r>
              <a:rPr lang="en" sz="933" b="1" dirty="0">
                <a:solidFill>
                  <a:srgbClr val="000000"/>
                </a:solidFill>
                <a:latin typeface="Arial"/>
                <a:ea typeface="Arial"/>
                <a:cs typeface="Arial"/>
                <a:sym typeface="Arial"/>
              </a:rPr>
              <a:t>: </a:t>
            </a:r>
            <a:r>
              <a:rPr lang="en" sz="933" dirty="0">
                <a:solidFill>
                  <a:srgbClr val="000000"/>
                </a:solidFill>
                <a:latin typeface="Arial"/>
                <a:ea typeface="Arial"/>
                <a:cs typeface="Arial"/>
                <a:sym typeface="Arial"/>
              </a:rPr>
              <a:t>48.3 </a:t>
            </a:r>
            <a:r>
              <a:rPr lang="tr-TR" sz="933" dirty="0"/>
              <a:t>ay</a:t>
            </a:r>
            <a:endParaRPr sz="1733" dirty="0">
              <a:solidFill>
                <a:srgbClr val="000000"/>
              </a:solidFill>
              <a:latin typeface="Arial"/>
              <a:ea typeface="Arial"/>
              <a:cs typeface="Arial"/>
              <a:sym typeface="Arial"/>
            </a:endParaRPr>
          </a:p>
        </p:txBody>
      </p:sp>
      <p:sp>
        <p:nvSpPr>
          <p:cNvPr id="2" name="TextBox 1"/>
          <p:cNvSpPr txBox="1"/>
          <p:nvPr/>
        </p:nvSpPr>
        <p:spPr>
          <a:xfrm>
            <a:off x="7088300" y="5768076"/>
            <a:ext cx="4730926" cy="523220"/>
          </a:xfrm>
          <a:prstGeom prst="rect">
            <a:avLst/>
          </a:prstGeom>
          <a:noFill/>
        </p:spPr>
        <p:txBody>
          <a:bodyPr wrap="square" rtlCol="0">
            <a:spAutoFit/>
          </a:bodyPr>
          <a:lstStyle/>
          <a:p>
            <a:pPr marL="285750" indent="-285750" algn="l">
              <a:buClr>
                <a:schemeClr val="accent2"/>
              </a:buClr>
              <a:buFont typeface="Wingdings" panose="05000000000000000000" pitchFamily="2" charset="2"/>
              <a:buChar char="§"/>
            </a:pPr>
            <a:r>
              <a:rPr lang="tr-TR" sz="1400" b="1" dirty="0">
                <a:solidFill>
                  <a:schemeClr val="accent2"/>
                </a:solidFill>
                <a:latin typeface="Roche Sans Light Light" panose="020B0304030201040101" pitchFamily="34" charset="0"/>
              </a:rPr>
              <a:t>Primer sonlanım noktası: </a:t>
            </a:r>
            <a:r>
              <a:rPr lang="tr-TR" sz="1400" dirty="0">
                <a:solidFill>
                  <a:schemeClr val="accent2"/>
                </a:solidFill>
                <a:latin typeface="Roche Sans Light Light" panose="020B0304030201040101" pitchFamily="34" charset="0"/>
              </a:rPr>
              <a:t>ORR, CR (ICR)</a:t>
            </a:r>
          </a:p>
          <a:p>
            <a:pPr marL="285750" indent="-285750" algn="l">
              <a:buClr>
                <a:schemeClr val="accent2"/>
              </a:buClr>
              <a:buFont typeface="Wingdings" panose="05000000000000000000" pitchFamily="2" charset="2"/>
              <a:buChar char="§"/>
            </a:pPr>
            <a:r>
              <a:rPr lang="tr-TR" sz="1400" b="1" dirty="0">
                <a:solidFill>
                  <a:schemeClr val="accent2"/>
                </a:solidFill>
                <a:latin typeface="Roche Sans Light Light" panose="020B0304030201040101" pitchFamily="34" charset="0"/>
              </a:rPr>
              <a:t>Sekonder sonlanım noktaları: </a:t>
            </a:r>
            <a:r>
              <a:rPr lang="tr-TR" sz="1400" dirty="0">
                <a:solidFill>
                  <a:schemeClr val="accent2"/>
                </a:solidFill>
                <a:latin typeface="Roche Sans Light Light" panose="020B0304030201040101" pitchFamily="34" charset="0"/>
              </a:rPr>
              <a:t>ORR, CR (INV)-Güvenlilik </a:t>
            </a:r>
          </a:p>
        </p:txBody>
      </p:sp>
    </p:spTree>
    <p:extLst>
      <p:ext uri="{BB962C8B-B14F-4D97-AF65-F5344CB8AC3E}">
        <p14:creationId xmlns:p14="http://schemas.microsoft.com/office/powerpoint/2010/main" val="234120131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6"/>
          <p:cNvSpPr txBox="1">
            <a:spLocks noGrp="1"/>
          </p:cNvSpPr>
          <p:nvPr>
            <p:ph type="title"/>
          </p:nvPr>
        </p:nvSpPr>
        <p:spPr>
          <a:xfrm>
            <a:off x="508003" y="808020"/>
            <a:ext cx="10293200" cy="829200"/>
          </a:xfrm>
          <a:prstGeom prst="rect">
            <a:avLst/>
          </a:prstGeom>
          <a:noFill/>
          <a:ln>
            <a:noFill/>
          </a:ln>
        </p:spPr>
        <p:txBody>
          <a:bodyPr spcFirstLastPara="1" wrap="square" lIns="0" tIns="60933" rIns="121900" bIns="60933" anchor="ctr" anchorCtr="0">
            <a:noAutofit/>
          </a:bodyPr>
          <a:lstStyle/>
          <a:p>
            <a:r>
              <a:rPr lang="tr-TR" sz="2880" baseline="30000" dirty="0"/>
              <a:t>Bazal karakteristikler</a:t>
            </a:r>
            <a:endParaRPr sz="2880" baseline="30000" dirty="0"/>
          </a:p>
        </p:txBody>
      </p:sp>
      <p:sp>
        <p:nvSpPr>
          <p:cNvPr id="199" name="Google Shape;199;p76"/>
          <p:cNvSpPr txBox="1">
            <a:spLocks noGrp="1"/>
          </p:cNvSpPr>
          <p:nvPr>
            <p:ph type="body" idx="2"/>
          </p:nvPr>
        </p:nvSpPr>
        <p:spPr>
          <a:xfrm>
            <a:off x="508003" y="6159817"/>
            <a:ext cx="7336000" cy="143600"/>
          </a:xfrm>
          <a:prstGeom prst="rect">
            <a:avLst/>
          </a:prstGeom>
          <a:noFill/>
          <a:ln>
            <a:noFill/>
          </a:ln>
        </p:spPr>
        <p:txBody>
          <a:bodyPr spcFirstLastPara="1" wrap="square" lIns="0" tIns="0" rIns="0" bIns="0" anchor="b" anchorCtr="0">
            <a:noAutofit/>
          </a:bodyPr>
          <a:lstStyle/>
          <a:p>
            <a:pPr marL="0" indent="0"/>
            <a:r>
              <a:rPr lang="en" dirty="0"/>
              <a:t>Data cut-off: April 30, 2018. </a:t>
            </a:r>
            <a:r>
              <a:rPr lang="tr-TR" dirty="0"/>
              <a:t>*Son tedaviye 6 ay içinde yanıt vermemiş veya progrese olmuş</a:t>
            </a:r>
            <a:r>
              <a:rPr lang="en" dirty="0"/>
              <a:t>. </a:t>
            </a:r>
            <a:endParaRPr dirty="0"/>
          </a:p>
        </p:txBody>
      </p:sp>
      <p:sp>
        <p:nvSpPr>
          <p:cNvPr id="200" name="Google Shape;200;p76"/>
          <p:cNvSpPr txBox="1">
            <a:spLocks noGrp="1"/>
          </p:cNvSpPr>
          <p:nvPr>
            <p:ph type="body" idx="3"/>
          </p:nvPr>
        </p:nvSpPr>
        <p:spPr>
          <a:xfrm>
            <a:off x="281353" y="6420682"/>
            <a:ext cx="11702561" cy="287200"/>
          </a:xfrm>
          <a:prstGeom prst="rect">
            <a:avLst/>
          </a:prstGeom>
          <a:noFill/>
          <a:ln>
            <a:noFill/>
          </a:ln>
        </p:spPr>
        <p:txBody>
          <a:bodyPr spcFirstLastPara="1" wrap="square" lIns="0" tIns="0" rIns="0" bIns="0" anchor="b" anchorCtr="0">
            <a:noAutofit/>
          </a:bodyPr>
          <a:lstStyle/>
          <a:p>
            <a:pPr marL="0" indent="0" algn="l"/>
            <a:r>
              <a:rPr lang="en" dirty="0"/>
              <a:t>1. </a:t>
            </a:r>
            <a:r>
              <a:rPr lang="tr-TR" dirty="0"/>
              <a:t>Sehn LH, Martelli M, Trněný M, et al. Polatuzumab vedotin in relapsed or refractory diffuse large B-cell lymphoma. J Clin Oncol. 2020;38(2):155-165 </a:t>
            </a:r>
            <a:r>
              <a:rPr lang="en" dirty="0"/>
              <a:t>2. </a:t>
            </a:r>
            <a:r>
              <a:rPr lang="tr-TR" dirty="0"/>
              <a:t>Sehn LH, Assouline S, Stewart DA, et al. Polatuzumab vedotin plus bendamustine and rituximab in relapsed/refractory diffuse large B-cell lymphoma: results of a phase Ib/II study. Presented at: American Society of Clinical Oncology Annual Meeting; June 1–5, 2018; Chicago, IL. Abstract 7507</a:t>
            </a:r>
            <a:endParaRPr dirty="0"/>
          </a:p>
        </p:txBody>
      </p:sp>
      <p:sp>
        <p:nvSpPr>
          <p:cNvPr id="201" name="Google Shape;201;p76"/>
          <p:cNvSpPr txBox="1">
            <a:spLocks noGrp="1"/>
          </p:cNvSpPr>
          <p:nvPr>
            <p:ph type="body" idx="4"/>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a:t>
            </a:r>
            <a:r>
              <a:rPr lang="en" sz="1600" dirty="0">
                <a:solidFill>
                  <a:schemeClr val="accent2"/>
                </a:solidFill>
              </a:rPr>
              <a:t> II </a:t>
            </a:r>
            <a:r>
              <a:rPr lang="tr-TR" sz="1600" dirty="0">
                <a:solidFill>
                  <a:schemeClr val="accent2"/>
                </a:solidFill>
              </a:rPr>
              <a:t>R/R </a:t>
            </a:r>
            <a:r>
              <a:rPr lang="en" sz="1600" dirty="0">
                <a:solidFill>
                  <a:schemeClr val="accent2"/>
                </a:solidFill>
              </a:rPr>
              <a:t>DLBCL</a:t>
            </a:r>
            <a:r>
              <a:rPr lang="tr-TR" sz="1600" dirty="0">
                <a:solidFill>
                  <a:schemeClr val="accent2"/>
                </a:solidFill>
              </a:rPr>
              <a:t> Randomizasyon</a:t>
            </a:r>
            <a:endParaRPr dirty="0">
              <a:solidFill>
                <a:schemeClr val="accent2"/>
              </a:solidFill>
            </a:endParaRPr>
          </a:p>
        </p:txBody>
      </p:sp>
      <p:graphicFrame>
        <p:nvGraphicFramePr>
          <p:cNvPr id="202" name="Google Shape;202;p76"/>
          <p:cNvGraphicFramePr/>
          <p:nvPr/>
        </p:nvGraphicFramePr>
        <p:xfrm>
          <a:off x="514355" y="1639942"/>
          <a:ext cx="11048999" cy="4402610"/>
        </p:xfrm>
        <a:graphic>
          <a:graphicData uri="http://schemas.openxmlformats.org/drawingml/2006/table">
            <a:tbl>
              <a:tblPr firstRow="1" bandRow="1">
                <a:noFill/>
              </a:tblPr>
              <a:tblGrid>
                <a:gridCol w="4723333">
                  <a:extLst>
                    <a:ext uri="{9D8B030D-6E8A-4147-A177-3AD203B41FA5}">
                      <a16:colId xmlns:a16="http://schemas.microsoft.com/office/drawing/2014/main" val="20000"/>
                    </a:ext>
                  </a:extLst>
                </a:gridCol>
                <a:gridCol w="3162833">
                  <a:extLst>
                    <a:ext uri="{9D8B030D-6E8A-4147-A177-3AD203B41FA5}">
                      <a16:colId xmlns:a16="http://schemas.microsoft.com/office/drawing/2014/main" val="20001"/>
                    </a:ext>
                  </a:extLst>
                </a:gridCol>
                <a:gridCol w="3162833">
                  <a:extLst>
                    <a:ext uri="{9D8B030D-6E8A-4147-A177-3AD203B41FA5}">
                      <a16:colId xmlns:a16="http://schemas.microsoft.com/office/drawing/2014/main" val="20002"/>
                    </a:ext>
                  </a:extLst>
                </a:gridCol>
              </a:tblGrid>
              <a:tr h="182880">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lt1"/>
                          </a:solidFill>
                          <a:latin typeface="Arial"/>
                          <a:ea typeface="Arial"/>
                          <a:cs typeface="Arial"/>
                          <a:sym typeface="Arial"/>
                        </a:rPr>
                        <a:t>Özellikler</a:t>
                      </a:r>
                      <a:endParaRPr sz="1200" b="1" u="none" strike="noStrike" cap="none" dirty="0">
                        <a:solidFill>
                          <a:schemeClr val="lt1"/>
                        </a:solidFill>
                        <a:latin typeface="Arial"/>
                        <a:ea typeface="Arial"/>
                        <a:cs typeface="Arial"/>
                        <a:sym typeface="Arial"/>
                      </a:endParaRPr>
                    </a:p>
                  </a:txBody>
                  <a:tcPr marL="120000" marR="12000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a:solidFill>
                            <a:schemeClr val="lt1"/>
                          </a:solidFill>
                          <a:latin typeface="Arial"/>
                          <a:ea typeface="Arial"/>
                          <a:cs typeface="Arial"/>
                          <a:sym typeface="Arial"/>
                        </a:rPr>
                        <a:t>BR (N=40)</a:t>
                      </a:r>
                      <a:endParaRPr sz="1200" b="1" u="none" strike="noStrike" cap="none">
                        <a:solidFill>
                          <a:schemeClr val="lt1"/>
                        </a:solidFill>
                        <a:latin typeface="Arial"/>
                        <a:ea typeface="Arial"/>
                        <a:cs typeface="Arial"/>
                        <a:sym typeface="Arial"/>
                      </a:endParaRPr>
                    </a:p>
                  </a:txBody>
                  <a:tcPr marL="120000" marR="12000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a:solidFill>
                            <a:schemeClr val="lt1"/>
                          </a:solidFill>
                          <a:latin typeface="Arial"/>
                          <a:ea typeface="Arial"/>
                          <a:cs typeface="Arial"/>
                          <a:sym typeface="Arial"/>
                        </a:rPr>
                        <a:t>Pola + BR (N=40)</a:t>
                      </a:r>
                      <a:endParaRPr sz="1200" b="1" u="none" strike="noStrike" cap="none">
                        <a:solidFill>
                          <a:schemeClr val="lt1"/>
                        </a:solidFill>
                        <a:latin typeface="Arial"/>
                        <a:ea typeface="Arial"/>
                        <a:cs typeface="Arial"/>
                        <a:sym typeface="Arial"/>
                      </a:endParaRPr>
                    </a:p>
                  </a:txBody>
                  <a:tcPr marL="120000" marR="12000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en" sz="1200" b="1" u="none" strike="noStrike" cap="none" dirty="0">
                          <a:solidFill>
                            <a:schemeClr val="dk1"/>
                          </a:solidFill>
                          <a:latin typeface="Arial"/>
                          <a:ea typeface="Arial"/>
                          <a:cs typeface="Arial"/>
                          <a:sym typeface="Arial"/>
                        </a:rPr>
                        <a:t>Med</a:t>
                      </a:r>
                      <a:r>
                        <a:rPr lang="tr-TR" sz="1200" b="1" u="none" strike="noStrike" cap="none" dirty="0">
                          <a:solidFill>
                            <a:schemeClr val="dk1"/>
                          </a:solidFill>
                          <a:latin typeface="Arial"/>
                          <a:ea typeface="Arial"/>
                          <a:cs typeface="Arial"/>
                          <a:sym typeface="Arial"/>
                        </a:rPr>
                        <a:t>y</a:t>
                      </a:r>
                      <a:r>
                        <a:rPr lang="en" sz="1200" b="1" u="none" strike="noStrike" cap="none" dirty="0">
                          <a:solidFill>
                            <a:schemeClr val="dk1"/>
                          </a:solidFill>
                          <a:latin typeface="Arial"/>
                          <a:ea typeface="Arial"/>
                          <a:cs typeface="Arial"/>
                          <a:sym typeface="Arial"/>
                        </a:rPr>
                        <a:t>an </a:t>
                      </a:r>
                      <a:r>
                        <a:rPr lang="tr-TR" sz="1200" b="1" u="none" strike="noStrike" cap="none" dirty="0">
                          <a:solidFill>
                            <a:schemeClr val="dk1"/>
                          </a:solidFill>
                          <a:latin typeface="Arial"/>
                          <a:ea typeface="Arial"/>
                          <a:cs typeface="Arial"/>
                          <a:sym typeface="Arial"/>
                        </a:rPr>
                        <a:t>yaş</a:t>
                      </a:r>
                      <a:r>
                        <a:rPr lang="en" sz="1200" b="1" u="none" strike="noStrike" cap="none" dirty="0">
                          <a:solidFill>
                            <a:schemeClr val="dk1"/>
                          </a:solidFill>
                          <a:latin typeface="Arial"/>
                          <a:ea typeface="Arial"/>
                          <a:cs typeface="Arial"/>
                          <a:sym typeface="Arial"/>
                        </a:rPr>
                        <a:t>, y</a:t>
                      </a:r>
                      <a:r>
                        <a:rPr lang="tr-TR" sz="1200" b="1" u="none" strike="noStrike" cap="none" dirty="0">
                          <a:solidFill>
                            <a:schemeClr val="dk1"/>
                          </a:solidFill>
                          <a:latin typeface="Arial"/>
                          <a:ea typeface="Arial"/>
                          <a:cs typeface="Arial"/>
                          <a:sym typeface="Arial"/>
                        </a:rPr>
                        <a:t>ıl</a:t>
                      </a:r>
                      <a:r>
                        <a:rPr lang="en" sz="1200" b="1" u="none" strike="noStrike" cap="none" dirty="0">
                          <a:solidFill>
                            <a:schemeClr val="dk1"/>
                          </a:solidFill>
                          <a:latin typeface="Arial"/>
                          <a:ea typeface="Arial"/>
                          <a:cs typeface="Arial"/>
                          <a:sym typeface="Arial"/>
                        </a:rPr>
                        <a:t> (</a:t>
                      </a:r>
                      <a:r>
                        <a:rPr lang="tr-TR" sz="1200" b="1" u="none" strike="noStrike" cap="none" dirty="0">
                          <a:solidFill>
                            <a:schemeClr val="dk1"/>
                          </a:solidFill>
                          <a:latin typeface="Arial"/>
                          <a:ea typeface="Arial"/>
                          <a:cs typeface="Arial"/>
                          <a:sym typeface="Arial"/>
                        </a:rPr>
                        <a:t>aralık</a:t>
                      </a:r>
                      <a:r>
                        <a:rPr lang="en" sz="1200" b="1" u="none" strike="noStrike" cap="none" dirty="0">
                          <a:solidFill>
                            <a:schemeClr val="dk1"/>
                          </a:solidFill>
                          <a:latin typeface="Arial"/>
                          <a:ea typeface="Arial"/>
                          <a:cs typeface="Arial"/>
                          <a:sym typeface="Arial"/>
                        </a:rPr>
                        <a:t>)</a:t>
                      </a:r>
                      <a:endParaRPr sz="1200" b="1" u="none" strike="noStrike" cap="none" dirty="0">
                        <a:solidFill>
                          <a:schemeClr val="dk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71 (30–84)</a:t>
                      </a:r>
                      <a:endParaRPr sz="12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67 (33–86)</a:t>
                      </a:r>
                      <a:endParaRPr sz="12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latin typeface="Arial"/>
                          <a:ea typeface="Arial"/>
                          <a:cs typeface="Arial"/>
                          <a:sym typeface="Arial"/>
                        </a:rPr>
                        <a:t>Erkek</a:t>
                      </a:r>
                      <a:r>
                        <a:rPr lang="en" sz="1200" b="1" u="none" strike="noStrike" cap="none" dirty="0">
                          <a:solidFill>
                            <a:schemeClr val="dk1"/>
                          </a:solidFill>
                          <a:latin typeface="Arial"/>
                          <a:ea typeface="Arial"/>
                          <a:cs typeface="Arial"/>
                          <a:sym typeface="Arial"/>
                        </a:rPr>
                        <a:t>, n (%)</a:t>
                      </a:r>
                      <a:endParaRPr sz="1200" b="1" u="none" strike="noStrike" cap="none" dirty="0">
                        <a:solidFill>
                          <a:schemeClr val="dk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25 (63)</a:t>
                      </a:r>
                      <a:endParaRPr sz="12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28 (70)</a:t>
                      </a:r>
                      <a:endParaRPr sz="12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en" sz="1200" b="1" u="none" strike="noStrike" cap="none" dirty="0">
                          <a:solidFill>
                            <a:schemeClr val="dk1"/>
                          </a:solidFill>
                          <a:latin typeface="Arial"/>
                          <a:ea typeface="Arial"/>
                          <a:cs typeface="Arial"/>
                          <a:sym typeface="Arial"/>
                        </a:rPr>
                        <a:t>ECOG PS 2, n (%)</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8 (20)</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6 (15)</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rPr>
                        <a:t>Evre</a:t>
                      </a:r>
                      <a:r>
                        <a:rPr lang="en" sz="1200" b="1" u="none" strike="noStrike" cap="none" dirty="0">
                          <a:solidFill>
                            <a:schemeClr val="dk1"/>
                          </a:solidFill>
                        </a:rPr>
                        <a:t> III/IV, n (%)</a:t>
                      </a:r>
                      <a:endParaRPr sz="1200" b="1"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36 (90)</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34 (85)</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3733">
                <a:tc>
                  <a:txBody>
                    <a:bodyPr/>
                    <a:lstStyle/>
                    <a:p>
                      <a:pPr marL="89999" marR="0" lvl="0" indent="0" algn="l" rtl="0">
                        <a:lnSpc>
                          <a:spcPct val="100000"/>
                        </a:lnSpc>
                        <a:spcBef>
                          <a:spcPts val="0"/>
                        </a:spcBef>
                        <a:spcAft>
                          <a:spcPts val="0"/>
                        </a:spcAft>
                        <a:buClr>
                          <a:schemeClr val="dk1"/>
                        </a:buClr>
                        <a:buSzPts val="900"/>
                        <a:buFont typeface="Arial"/>
                        <a:buNone/>
                      </a:pPr>
                      <a:r>
                        <a:rPr lang="en" sz="1200" b="1" u="none" strike="noStrike" cap="none" dirty="0">
                          <a:solidFill>
                            <a:schemeClr val="dk1"/>
                          </a:solidFill>
                        </a:rPr>
                        <a:t>IPI ≥3, n (%)</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29 (73)</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22 (55)</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63733">
                <a:tc>
                  <a:txBody>
                    <a:bodyPr/>
                    <a:lstStyle/>
                    <a:p>
                      <a:pPr marL="89999" marR="0" lvl="0" indent="0" algn="l" rtl="0">
                        <a:lnSpc>
                          <a:spcPct val="100000"/>
                        </a:lnSpc>
                        <a:spcBef>
                          <a:spcPts val="0"/>
                        </a:spcBef>
                        <a:spcAft>
                          <a:spcPts val="0"/>
                        </a:spcAft>
                        <a:buClr>
                          <a:schemeClr val="dk1"/>
                        </a:buClr>
                        <a:buSzPts val="900"/>
                        <a:buFont typeface="Arial"/>
                        <a:buNone/>
                      </a:pPr>
                      <a:r>
                        <a:rPr lang="en" sz="1200" b="1" u="none" strike="noStrike" cap="none" dirty="0">
                          <a:solidFill>
                            <a:schemeClr val="dk1"/>
                          </a:solidFill>
                        </a:rPr>
                        <a:t>Bulky </a:t>
                      </a:r>
                      <a:r>
                        <a:rPr lang="tr-TR" sz="1200" b="1" u="none" strike="noStrike" cap="none" dirty="0">
                          <a:solidFill>
                            <a:schemeClr val="dk1"/>
                          </a:solidFill>
                        </a:rPr>
                        <a:t>hastalık</a:t>
                      </a:r>
                      <a:r>
                        <a:rPr lang="en" sz="1200" b="1" u="none" strike="noStrike" cap="none" dirty="0">
                          <a:solidFill>
                            <a:schemeClr val="dk1"/>
                          </a:solidFill>
                        </a:rPr>
                        <a:t> (≥7.5 cm), n (%)</a:t>
                      </a:r>
                      <a:endParaRPr sz="1200" b="1"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solidFill>
                            <a:schemeClr val="dk1"/>
                          </a:solidFill>
                          <a:latin typeface="Arial"/>
                          <a:ea typeface="Arial"/>
                          <a:cs typeface="Arial"/>
                          <a:sym typeface="Arial"/>
                        </a:rPr>
                        <a:t>15 (38)</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solidFill>
                            <a:schemeClr val="dk1"/>
                          </a:solidFill>
                          <a:latin typeface="Arial"/>
                          <a:ea typeface="Arial"/>
                          <a:cs typeface="Arial"/>
                          <a:sym typeface="Arial"/>
                        </a:rPr>
                        <a:t>10 (25)</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63733">
                <a:tc>
                  <a:txBody>
                    <a:bodyPr/>
                    <a:lstStyle/>
                    <a:p>
                      <a:pPr marL="89999" marR="0" lvl="0" indent="0" algn="l" rtl="0">
                        <a:lnSpc>
                          <a:spcPct val="100000"/>
                        </a:lnSpc>
                        <a:spcBef>
                          <a:spcPts val="0"/>
                        </a:spcBef>
                        <a:spcAft>
                          <a:spcPts val="0"/>
                        </a:spcAft>
                        <a:buClr>
                          <a:schemeClr val="dk1"/>
                        </a:buClr>
                        <a:buSzPts val="900"/>
                        <a:buFont typeface="Arial"/>
                        <a:buNone/>
                      </a:pPr>
                      <a:r>
                        <a:rPr lang="en" sz="1200" b="1" u="none" strike="noStrike" cap="none" dirty="0">
                          <a:solidFill>
                            <a:schemeClr val="dk1"/>
                          </a:solidFill>
                        </a:rPr>
                        <a:t>Extranodal </a:t>
                      </a:r>
                      <a:r>
                        <a:rPr lang="tr-TR" sz="1200" b="1" u="none" strike="noStrike" cap="none" dirty="0">
                          <a:solidFill>
                            <a:schemeClr val="dk1"/>
                          </a:solidFill>
                        </a:rPr>
                        <a:t>tutulum</a:t>
                      </a:r>
                      <a:r>
                        <a:rPr lang="en" sz="1200" b="1" u="none" strike="noStrike" cap="none" dirty="0">
                          <a:solidFill>
                            <a:schemeClr val="dk1"/>
                          </a:solidFill>
                        </a:rPr>
                        <a:t>, n (%)</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solidFill>
                            <a:schemeClr val="dk1"/>
                          </a:solidFill>
                        </a:rPr>
                        <a:t>29 (73)</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solidFill>
                            <a:schemeClr val="dk1"/>
                          </a:solidFill>
                          <a:latin typeface="Arial"/>
                          <a:ea typeface="Arial"/>
                          <a:cs typeface="Arial"/>
                          <a:sym typeface="Arial"/>
                        </a:rPr>
                        <a:t>27 (68)</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9567">
                <a:tc>
                  <a:txBody>
                    <a:bodyPr/>
                    <a:lstStyle/>
                    <a:p>
                      <a:pPr marL="89999" marR="0" lvl="0" indent="0" algn="l" rtl="0">
                        <a:lnSpc>
                          <a:spcPct val="100000"/>
                        </a:lnSpc>
                        <a:spcBef>
                          <a:spcPts val="0"/>
                        </a:spcBef>
                        <a:spcAft>
                          <a:spcPts val="0"/>
                        </a:spcAft>
                        <a:buClr>
                          <a:schemeClr val="dk1"/>
                        </a:buClr>
                        <a:buSzPts val="900"/>
                        <a:buFont typeface="Arial"/>
                        <a:buNone/>
                      </a:pPr>
                      <a:endParaRPr lang="tr-TR" sz="1200" b="0" u="none" strike="noStrike" cap="none" dirty="0">
                        <a:solidFill>
                          <a:schemeClr val="dk1"/>
                        </a:solidFill>
                      </a:endParaRPr>
                    </a:p>
                    <a:p>
                      <a:pPr marL="89999" marR="0" lvl="0" indent="0" algn="l" rtl="0">
                        <a:lnSpc>
                          <a:spcPct val="100000"/>
                        </a:lnSpc>
                        <a:spcBef>
                          <a:spcPts val="0"/>
                        </a:spcBef>
                        <a:spcAft>
                          <a:spcPts val="0"/>
                        </a:spcAft>
                        <a:buClr>
                          <a:schemeClr val="dk1"/>
                        </a:buClr>
                        <a:buSzPts val="900"/>
                        <a:buFont typeface="Arial"/>
                        <a:buNone/>
                      </a:pPr>
                      <a:r>
                        <a:rPr lang="tr-TR" sz="1200" b="0" u="none" strike="noStrike" cap="none" dirty="0">
                          <a:solidFill>
                            <a:schemeClr val="dk1"/>
                          </a:solidFill>
                        </a:rPr>
                        <a:t>Tedaviye</a:t>
                      </a:r>
                      <a:r>
                        <a:rPr lang="tr-TR" sz="1200" b="0" u="none" strike="noStrike" cap="none" baseline="0" dirty="0">
                          <a:solidFill>
                            <a:schemeClr val="dk1"/>
                          </a:solidFill>
                        </a:rPr>
                        <a:t> cevap süresi </a:t>
                      </a:r>
                      <a:r>
                        <a:rPr lang="en" sz="1200" b="0" u="none" strike="noStrike" cap="none" dirty="0">
                          <a:solidFill>
                            <a:schemeClr val="dk1"/>
                          </a:solidFill>
                        </a:rPr>
                        <a:t>≤12 </a:t>
                      </a:r>
                      <a:r>
                        <a:rPr lang="tr-TR" sz="1200" b="0" u="none" strike="noStrike" cap="none" dirty="0">
                          <a:solidFill>
                            <a:schemeClr val="dk1"/>
                          </a:solidFill>
                        </a:rPr>
                        <a:t>ay</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200" u="none" strike="noStrike" cap="none" dirty="0">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solidFill>
                            <a:schemeClr val="dk1"/>
                          </a:solidFill>
                        </a:rPr>
                        <a:t>33 (83)</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20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solidFill>
                            <a:schemeClr val="dk1"/>
                          </a:solidFill>
                          <a:latin typeface="Arial"/>
                          <a:ea typeface="Arial"/>
                          <a:cs typeface="Arial"/>
                          <a:sym typeface="Arial"/>
                        </a:rPr>
                        <a:t>32 (80)</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15367">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rPr>
                        <a:t>Önceki tedavi line sayısı</a:t>
                      </a:r>
                      <a:r>
                        <a:rPr lang="en" sz="1200" b="1" u="none" strike="noStrike" cap="none" dirty="0">
                          <a:solidFill>
                            <a:schemeClr val="dk1"/>
                          </a:solidFill>
                        </a:rPr>
                        <a:t>, med</a:t>
                      </a:r>
                      <a:r>
                        <a:rPr lang="tr-TR" sz="1200" b="1" u="none" strike="noStrike" cap="none" dirty="0">
                          <a:solidFill>
                            <a:schemeClr val="dk1"/>
                          </a:solidFill>
                        </a:rPr>
                        <a:t>y</a:t>
                      </a:r>
                      <a:r>
                        <a:rPr lang="en" sz="1200" b="1" u="none" strike="noStrike" cap="none" dirty="0">
                          <a:solidFill>
                            <a:schemeClr val="dk1"/>
                          </a:solidFill>
                        </a:rPr>
                        <a:t>an (</a:t>
                      </a:r>
                      <a:r>
                        <a:rPr lang="tr-TR" sz="1200" b="1" u="none" strike="noStrike" cap="none" dirty="0">
                          <a:solidFill>
                            <a:schemeClr val="dk1"/>
                          </a:solidFill>
                        </a:rPr>
                        <a:t>aralık</a:t>
                      </a:r>
                      <a:r>
                        <a:rPr lang="en" sz="1200" b="1" u="none" strike="noStrike" cap="none" dirty="0">
                          <a:solidFill>
                            <a:schemeClr val="dk1"/>
                          </a:solidFill>
                        </a:rPr>
                        <a:t>)</a:t>
                      </a:r>
                      <a:br>
                        <a:rPr lang="en" sz="1200" b="1" u="none" strike="noStrike" cap="none" dirty="0">
                          <a:solidFill>
                            <a:schemeClr val="dk1"/>
                          </a:solidFill>
                        </a:rPr>
                      </a:br>
                      <a:r>
                        <a:rPr lang="en" sz="1200" b="1" u="none" strike="noStrike" cap="none" dirty="0">
                          <a:solidFill>
                            <a:schemeClr val="dk1"/>
                          </a:solidFill>
                        </a:rPr>
                        <a:t>  </a:t>
                      </a:r>
                      <a:r>
                        <a:rPr lang="en" sz="1200" b="0" u="none" strike="noStrike" cap="none" dirty="0">
                          <a:solidFill>
                            <a:schemeClr val="dk1"/>
                          </a:solidFill>
                        </a:rPr>
                        <a:t>1</a:t>
                      </a:r>
                      <a:endParaRPr sz="1900" u="none" strike="noStrike" cap="none" dirty="0"/>
                    </a:p>
                    <a:p>
                      <a:pPr marL="179999" marR="0" lvl="0" indent="0" algn="l" rtl="0">
                        <a:lnSpc>
                          <a:spcPct val="100000"/>
                        </a:lnSpc>
                        <a:spcBef>
                          <a:spcPts val="0"/>
                        </a:spcBef>
                        <a:spcAft>
                          <a:spcPts val="0"/>
                        </a:spcAft>
                        <a:buClr>
                          <a:srgbClr val="000000"/>
                        </a:buClr>
                        <a:buSzPts val="900"/>
                        <a:buFont typeface="Arial"/>
                        <a:buNone/>
                      </a:pPr>
                      <a:r>
                        <a:rPr lang="en" sz="1200" b="0" u="none" strike="noStrike" cap="none" dirty="0">
                          <a:solidFill>
                            <a:schemeClr val="dk1"/>
                          </a:solidFill>
                        </a:rPr>
                        <a:t>≥2</a:t>
                      </a:r>
                      <a:endParaRPr sz="1200" b="0"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 (1–5)</a:t>
                      </a:r>
                      <a:endParaRPr sz="1900" u="none" strike="noStrike" cap="none"/>
                    </a:p>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12 (30)</a:t>
                      </a:r>
                      <a:endParaRPr sz="1900" u="none" strike="noStrike" cap="none"/>
                    </a:p>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28 (70)</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latin typeface="Arial"/>
                          <a:ea typeface="Arial"/>
                          <a:cs typeface="Arial"/>
                          <a:sym typeface="Arial"/>
                        </a:rPr>
                        <a:t>2 (1–7)</a:t>
                      </a:r>
                      <a:endParaRPr sz="1900" u="none" strike="noStrike" cap="none"/>
                    </a:p>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latin typeface="Arial"/>
                          <a:ea typeface="Arial"/>
                          <a:cs typeface="Arial"/>
                          <a:sym typeface="Arial"/>
                        </a:rPr>
                        <a:t>11 (28)</a:t>
                      </a:r>
                      <a:endParaRPr sz="1900" u="none" strike="noStrike" cap="none"/>
                    </a:p>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latin typeface="Arial"/>
                          <a:ea typeface="Arial"/>
                          <a:cs typeface="Arial"/>
                          <a:sym typeface="Arial"/>
                        </a:rPr>
                        <a:t>29 (73)</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tx1"/>
                          </a:solidFill>
                        </a:rPr>
                        <a:t>Önceki kemik iliği nakli</a:t>
                      </a:r>
                      <a:r>
                        <a:rPr lang="en" sz="1200" b="1" u="none" strike="noStrike" cap="none" dirty="0">
                          <a:solidFill>
                            <a:schemeClr val="tx1"/>
                          </a:solidFill>
                        </a:rPr>
                        <a:t>, n (%)</a:t>
                      </a:r>
                      <a:endParaRPr sz="1900" u="none" strike="noStrike" cap="none"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dirty="0">
                          <a:solidFill>
                            <a:schemeClr val="tx1"/>
                          </a:solidFill>
                        </a:rPr>
                        <a:t>6 (15)</a:t>
                      </a:r>
                      <a:endParaRPr sz="1900" u="none" strike="noStrike" cap="none"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dirty="0">
                          <a:solidFill>
                            <a:schemeClr val="tx1"/>
                          </a:solidFill>
                          <a:latin typeface="Arial"/>
                          <a:ea typeface="Arial"/>
                          <a:cs typeface="Arial"/>
                          <a:sym typeface="Arial"/>
                        </a:rPr>
                        <a:t>9 (23)</a:t>
                      </a:r>
                      <a:endParaRPr sz="1900" u="none" strike="noStrike" cap="none"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rPr>
                        <a:t>Önceki</a:t>
                      </a:r>
                      <a:r>
                        <a:rPr lang="en" sz="1200" b="1" u="none" strike="noStrike" cap="none" dirty="0">
                          <a:solidFill>
                            <a:schemeClr val="dk1"/>
                          </a:solidFill>
                        </a:rPr>
                        <a:t> bendamustine, n (%)</a:t>
                      </a:r>
                      <a:endParaRPr sz="1200" b="1"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solidFill>
                            <a:schemeClr val="dk1"/>
                          </a:solidFill>
                          <a:latin typeface="Arial"/>
                          <a:ea typeface="Arial"/>
                          <a:cs typeface="Arial"/>
                          <a:sym typeface="Arial"/>
                        </a:rPr>
                        <a:t>1 (3)</a:t>
                      </a:r>
                      <a:endParaRPr sz="19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63733">
                <a:tc>
                  <a:txBody>
                    <a:bodyPr/>
                    <a:lstStyle/>
                    <a:p>
                      <a:pPr marL="89999" marR="0" lvl="0" indent="0" algn="l" rtl="0">
                        <a:lnSpc>
                          <a:spcPct val="100000"/>
                        </a:lnSpc>
                        <a:spcBef>
                          <a:spcPts val="0"/>
                        </a:spcBef>
                        <a:spcAft>
                          <a:spcPts val="0"/>
                        </a:spcAft>
                        <a:buClr>
                          <a:schemeClr val="dk1"/>
                        </a:buClr>
                        <a:buSzPts val="900"/>
                        <a:buFont typeface="Arial"/>
                        <a:buNone/>
                      </a:pPr>
                      <a:r>
                        <a:rPr lang="tr-TR" sz="1200" b="1" u="none" strike="noStrike" cap="none" dirty="0">
                          <a:solidFill>
                            <a:schemeClr val="dk1"/>
                          </a:solidFill>
                        </a:rPr>
                        <a:t>Önceki</a:t>
                      </a:r>
                      <a:r>
                        <a:rPr lang="en" sz="1200" b="1" u="none" strike="noStrike" cap="none" dirty="0">
                          <a:solidFill>
                            <a:schemeClr val="dk1"/>
                          </a:solidFill>
                        </a:rPr>
                        <a:t> anti-CD20 </a:t>
                      </a:r>
                      <a:r>
                        <a:rPr lang="tr-TR" sz="1200" b="1" u="none" strike="noStrike" cap="none" dirty="0">
                          <a:solidFill>
                            <a:schemeClr val="dk1"/>
                          </a:solidFill>
                        </a:rPr>
                        <a:t>ajan,</a:t>
                      </a:r>
                      <a:r>
                        <a:rPr lang="en" sz="1200" b="1" u="none" strike="noStrike" cap="none" dirty="0">
                          <a:solidFill>
                            <a:schemeClr val="dk1"/>
                          </a:solidFill>
                        </a:rPr>
                        <a:t> n (%)</a:t>
                      </a:r>
                      <a:endParaRPr sz="1200" b="1"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39 (98)</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latin typeface="Arial"/>
                          <a:ea typeface="Arial"/>
                          <a:cs typeface="Arial"/>
                          <a:sym typeface="Arial"/>
                        </a:rPr>
                        <a:t>39 (98)</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rPr>
                        <a:t>Son tedaviye refrakter, </a:t>
                      </a:r>
                      <a:r>
                        <a:rPr lang="en" sz="1200" b="1" u="none" strike="noStrike" cap="none" dirty="0">
                          <a:solidFill>
                            <a:schemeClr val="dk1"/>
                          </a:solidFill>
                        </a:rPr>
                        <a:t>n (%)</a:t>
                      </a:r>
                      <a:r>
                        <a:rPr lang="tr-TR" sz="1900" b="0" u="none" strike="noStrike" cap="none" baseline="30000" dirty="0">
                          <a:solidFill>
                            <a:schemeClr val="tx1"/>
                          </a:solidFill>
                        </a:rPr>
                        <a:t>*</a:t>
                      </a:r>
                      <a:endParaRPr sz="1900" u="none" strike="noStrike" cap="none" baseline="30000"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33 (83)</a:t>
                      </a:r>
                      <a:endParaRPr sz="19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latin typeface="Arial"/>
                          <a:ea typeface="Arial"/>
                          <a:cs typeface="Arial"/>
                          <a:sym typeface="Arial"/>
                        </a:rPr>
                        <a:t>30 (75)</a:t>
                      </a:r>
                      <a:endParaRPr sz="1200" u="none" strike="noStrike" cap="none">
                        <a:solidFill>
                          <a:schemeClr val="dk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63733">
                <a:tc>
                  <a:txBody>
                    <a:bodyPr/>
                    <a:lstStyle/>
                    <a:p>
                      <a:pPr marL="89999" marR="0" lvl="0" indent="0" algn="l" rtl="0">
                        <a:lnSpc>
                          <a:spcPct val="100000"/>
                        </a:lnSpc>
                        <a:spcBef>
                          <a:spcPts val="0"/>
                        </a:spcBef>
                        <a:spcAft>
                          <a:spcPts val="0"/>
                        </a:spcAft>
                        <a:buClr>
                          <a:srgbClr val="000000"/>
                        </a:buClr>
                        <a:buSzPts val="900"/>
                        <a:buFont typeface="Arial"/>
                        <a:buNone/>
                      </a:pPr>
                      <a:r>
                        <a:rPr lang="tr-TR" sz="1200" b="1" u="none" strike="noStrike" cap="none" dirty="0">
                          <a:solidFill>
                            <a:schemeClr val="dk1"/>
                          </a:solidFill>
                        </a:rPr>
                        <a:t>Primer refraker</a:t>
                      </a:r>
                      <a:r>
                        <a:rPr lang="en" sz="1200" b="1" u="none" strike="noStrike" cap="none" dirty="0">
                          <a:solidFill>
                            <a:schemeClr val="dk1"/>
                          </a:solidFill>
                        </a:rPr>
                        <a:t>, n (%)</a:t>
                      </a:r>
                      <a:r>
                        <a:rPr lang="en" sz="1200" b="1" u="none" strike="noStrike" cap="none" baseline="30000" dirty="0">
                          <a:solidFill>
                            <a:schemeClr val="dk1"/>
                          </a:solidFill>
                        </a:rPr>
                        <a:t>2</a:t>
                      </a:r>
                      <a:endParaRPr sz="1200" b="1" u="none" strike="noStrike" cap="none" dirty="0">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solidFill>
                            <a:schemeClr val="dk1"/>
                          </a:solidFill>
                        </a:rPr>
                        <a:t>28 (70)</a:t>
                      </a:r>
                      <a:endParaRPr sz="12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solidFill>
                            <a:schemeClr val="dk1"/>
                          </a:solidFill>
                          <a:latin typeface="Arial"/>
                          <a:ea typeface="Arial"/>
                          <a:cs typeface="Arial"/>
                          <a:sym typeface="Arial"/>
                        </a:rPr>
                        <a:t>20 (50)</a:t>
                      </a:r>
                      <a:endParaRPr sz="1200" u="none" strike="noStrike" cap="none" dirty="0">
                        <a:solidFill>
                          <a:schemeClr val="dk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31261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7"/>
          <p:cNvSpPr txBox="1">
            <a:spLocks noGrp="1"/>
          </p:cNvSpPr>
          <p:nvPr>
            <p:ph type="title"/>
          </p:nvPr>
        </p:nvSpPr>
        <p:spPr>
          <a:xfrm>
            <a:off x="492868" y="844905"/>
            <a:ext cx="10293200" cy="829200"/>
          </a:xfrm>
          <a:prstGeom prst="rect">
            <a:avLst/>
          </a:prstGeom>
          <a:noFill/>
          <a:ln>
            <a:noFill/>
          </a:ln>
        </p:spPr>
        <p:txBody>
          <a:bodyPr spcFirstLastPara="1" wrap="square" lIns="0" tIns="60933" rIns="121900" bIns="60933" anchor="ctr" anchorCtr="0">
            <a:noAutofit/>
          </a:bodyPr>
          <a:lstStyle/>
          <a:p>
            <a:r>
              <a:rPr lang="tr-TR" sz="2880" dirty="0"/>
              <a:t>Randomize edilen hastaların tedavi özeti</a:t>
            </a:r>
            <a:endParaRPr dirty="0"/>
          </a:p>
        </p:txBody>
      </p:sp>
      <p:sp>
        <p:nvSpPr>
          <p:cNvPr id="208" name="Google Shape;208;p77"/>
          <p:cNvSpPr txBox="1">
            <a:spLocks noGrp="1"/>
          </p:cNvSpPr>
          <p:nvPr>
            <p:ph type="body" idx="2"/>
          </p:nvPr>
        </p:nvSpPr>
        <p:spPr>
          <a:xfrm>
            <a:off x="508001" y="6072303"/>
            <a:ext cx="4512800" cy="287200"/>
          </a:xfrm>
          <a:prstGeom prst="rect">
            <a:avLst/>
          </a:prstGeom>
          <a:noFill/>
          <a:ln>
            <a:noFill/>
          </a:ln>
        </p:spPr>
        <p:txBody>
          <a:bodyPr spcFirstLastPara="1" wrap="square" lIns="0" tIns="0" rIns="0" bIns="0" anchor="b" anchorCtr="0">
            <a:noAutofit/>
          </a:bodyPr>
          <a:lstStyle/>
          <a:p>
            <a:pPr marL="0" indent="0"/>
            <a:r>
              <a:rPr lang="en"/>
              <a:t>Data cutoff: April 30, 2018; </a:t>
            </a:r>
            <a:br>
              <a:rPr lang="en"/>
            </a:br>
            <a:r>
              <a:rPr lang="en" baseline="30000"/>
              <a:t>a</a:t>
            </a:r>
            <a:r>
              <a:rPr lang="en"/>
              <a:t>Percentage of planned dose received in cycles delivered.</a:t>
            </a:r>
            <a:endParaRPr baseline="30000"/>
          </a:p>
        </p:txBody>
      </p:sp>
      <p:sp>
        <p:nvSpPr>
          <p:cNvPr id="209" name="Google Shape;209;p77"/>
          <p:cNvSpPr txBox="1">
            <a:spLocks noGrp="1"/>
          </p:cNvSpPr>
          <p:nvPr>
            <p:ph type="body" idx="3"/>
          </p:nvPr>
        </p:nvSpPr>
        <p:spPr>
          <a:xfrm>
            <a:off x="3261946" y="6541477"/>
            <a:ext cx="8301553" cy="219808"/>
          </a:xfrm>
          <a:prstGeom prst="rect">
            <a:avLst/>
          </a:prstGeom>
          <a:noFill/>
          <a:ln>
            <a:noFill/>
          </a:ln>
        </p:spPr>
        <p:txBody>
          <a:bodyPr spcFirstLastPara="1" wrap="square" lIns="0" tIns="0" rIns="0" bIns="0" anchor="b" anchorCtr="0">
            <a:noAutofit/>
          </a:bodyPr>
          <a:lstStyle/>
          <a:p>
            <a:pPr marL="0" indent="0"/>
            <a:r>
              <a:rPr lang="tr-TR"/>
              <a:t>Sehn LH, Martelli M, Trněný M, et al. Polatuzumab vedotin in relapsed or refractory diffuse large B-cell lymphoma. J Clin Oncol. 2020;38(2):155-165</a:t>
            </a:r>
            <a:endParaRPr dirty="0"/>
          </a:p>
        </p:txBody>
      </p:sp>
      <p:sp>
        <p:nvSpPr>
          <p:cNvPr id="210" name="Google Shape;210;p77"/>
          <p:cNvSpPr txBox="1">
            <a:spLocks noGrp="1"/>
          </p:cNvSpPr>
          <p:nvPr>
            <p:ph type="body" idx="4"/>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 Randomizasyon</a:t>
            </a:r>
          </a:p>
        </p:txBody>
      </p:sp>
      <p:graphicFrame>
        <p:nvGraphicFramePr>
          <p:cNvPr id="211" name="Google Shape;211;p77"/>
          <p:cNvGraphicFramePr/>
          <p:nvPr/>
        </p:nvGraphicFramePr>
        <p:xfrm>
          <a:off x="492856" y="1900742"/>
          <a:ext cx="11070533" cy="4127638"/>
        </p:xfrm>
        <a:graphic>
          <a:graphicData uri="http://schemas.openxmlformats.org/drawingml/2006/table">
            <a:tbl>
              <a:tblPr firstRow="1" bandRow="1">
                <a:noFill/>
              </a:tblPr>
              <a:tblGrid>
                <a:gridCol w="4177133">
                  <a:extLst>
                    <a:ext uri="{9D8B030D-6E8A-4147-A177-3AD203B41FA5}">
                      <a16:colId xmlns:a16="http://schemas.microsoft.com/office/drawing/2014/main" val="20000"/>
                    </a:ext>
                  </a:extLst>
                </a:gridCol>
                <a:gridCol w="3446700">
                  <a:extLst>
                    <a:ext uri="{9D8B030D-6E8A-4147-A177-3AD203B41FA5}">
                      <a16:colId xmlns:a16="http://schemas.microsoft.com/office/drawing/2014/main" val="20001"/>
                    </a:ext>
                  </a:extLst>
                </a:gridCol>
                <a:gridCol w="3446700">
                  <a:extLst>
                    <a:ext uri="{9D8B030D-6E8A-4147-A177-3AD203B41FA5}">
                      <a16:colId xmlns:a16="http://schemas.microsoft.com/office/drawing/2014/main" val="20002"/>
                    </a:ext>
                  </a:extLst>
                </a:gridCol>
              </a:tblGrid>
              <a:tr h="442567">
                <a:tc>
                  <a:txBody>
                    <a:bodyPr/>
                    <a:lstStyle/>
                    <a:p>
                      <a:pPr marL="0" marR="0" lvl="0" indent="0" algn="l" rtl="0">
                        <a:lnSpc>
                          <a:spcPct val="100000"/>
                        </a:lnSpc>
                        <a:spcBef>
                          <a:spcPts val="0"/>
                        </a:spcBef>
                        <a:spcAft>
                          <a:spcPts val="0"/>
                        </a:spcAft>
                        <a:buClr>
                          <a:schemeClr val="dk1"/>
                        </a:buClr>
                        <a:buSzPts val="900"/>
                        <a:buFont typeface="Arial"/>
                        <a:buNone/>
                      </a:pPr>
                      <a:endParaRPr sz="1200" b="1" i="0" u="none" strike="noStrike" cap="none">
                        <a:solidFill>
                          <a:schemeClr val="dk1"/>
                        </a:solidFill>
                        <a:latin typeface="Arial"/>
                        <a:ea typeface="Arial"/>
                        <a:cs typeface="Arial"/>
                        <a:sym typeface="Arial"/>
                      </a:endParaRPr>
                    </a:p>
                  </a:txBody>
                  <a:tcPr marL="120000" marR="120000" marT="38400" marB="3840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a:solidFill>
                            <a:schemeClr val="lt1"/>
                          </a:solidFill>
                          <a:latin typeface="Arial"/>
                          <a:ea typeface="Arial"/>
                          <a:cs typeface="Arial"/>
                          <a:sym typeface="Arial"/>
                        </a:rPr>
                        <a:t>BR (N=39)</a:t>
                      </a:r>
                      <a:endParaRPr sz="1200" b="1" u="none" strike="noStrike" cap="none">
                        <a:solidFill>
                          <a:schemeClr val="lt1"/>
                        </a:solidFill>
                        <a:latin typeface="Arial"/>
                        <a:ea typeface="Arial"/>
                        <a:cs typeface="Arial"/>
                        <a:sym typeface="Arial"/>
                      </a:endParaRPr>
                    </a:p>
                  </a:txBody>
                  <a:tcPr marL="120000" marR="120000" marT="38400" marB="3840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a:solidFill>
                            <a:schemeClr val="lt1"/>
                          </a:solidFill>
                          <a:latin typeface="Arial"/>
                          <a:ea typeface="Arial"/>
                          <a:cs typeface="Arial"/>
                          <a:sym typeface="Arial"/>
                        </a:rPr>
                        <a:t>Pola + BR (N=39)</a:t>
                      </a:r>
                      <a:endParaRPr sz="1200" b="1" u="none" strike="noStrike" cap="none">
                        <a:solidFill>
                          <a:schemeClr val="lt1"/>
                        </a:solidFill>
                        <a:latin typeface="Arial"/>
                        <a:ea typeface="Arial"/>
                        <a:cs typeface="Arial"/>
                        <a:sym typeface="Arial"/>
                      </a:endParaRPr>
                    </a:p>
                  </a:txBody>
                  <a:tcPr marL="120000" marR="120000" marT="38400" marB="3840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83467">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6 siklusu tamamladı</a:t>
                      </a:r>
                      <a:r>
                        <a:rPr lang="en" sz="1200" b="1" u="none" strike="noStrike" cap="none" dirty="0"/>
                        <a:t>, n (%)</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9 (23.1)</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18 (46.2)</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67">
                <a:tc>
                  <a:txBody>
                    <a:bodyPr/>
                    <a:lstStyle/>
                    <a:p>
                      <a:pPr marL="0" marR="0" lvl="0" indent="0" algn="l" rtl="0">
                        <a:lnSpc>
                          <a:spcPct val="100000"/>
                        </a:lnSpc>
                        <a:spcBef>
                          <a:spcPts val="0"/>
                        </a:spcBef>
                        <a:spcAft>
                          <a:spcPts val="0"/>
                        </a:spcAft>
                        <a:buClr>
                          <a:srgbClr val="000000"/>
                        </a:buClr>
                        <a:buSzPts val="900"/>
                        <a:buFont typeface="Arial"/>
                        <a:buNone/>
                      </a:pPr>
                      <a:r>
                        <a:rPr lang="en" sz="1200" b="1" u="none" strike="noStrike" cap="none" dirty="0"/>
                        <a:t>Med</a:t>
                      </a:r>
                      <a:r>
                        <a:rPr lang="tr-TR" sz="1200" b="1" u="none" strike="noStrike" cap="none" dirty="0"/>
                        <a:t>y</a:t>
                      </a:r>
                      <a:r>
                        <a:rPr lang="en" sz="1200" b="1" u="none" strike="noStrike" cap="none" dirty="0"/>
                        <a:t>an </a:t>
                      </a:r>
                      <a:r>
                        <a:rPr lang="tr-TR" sz="1200" b="1" u="none" strike="noStrike" cap="none" dirty="0"/>
                        <a:t>siklus</a:t>
                      </a:r>
                      <a:r>
                        <a:rPr lang="tr-TR" sz="1200" b="1" u="none" strike="noStrike" cap="none" baseline="0" dirty="0"/>
                        <a:t> sayısı</a:t>
                      </a:r>
                      <a:r>
                        <a:rPr lang="en" sz="1200" b="1" u="none" strike="noStrike" cap="none" dirty="0"/>
                        <a:t>, n (</a:t>
                      </a:r>
                      <a:r>
                        <a:rPr lang="tr-TR" sz="1200" b="1" u="none" strike="noStrike" cap="none" dirty="0"/>
                        <a:t>aralık</a:t>
                      </a:r>
                      <a:r>
                        <a:rPr lang="en" sz="1200" b="1" u="none" strike="noStrike" cap="none" dirty="0"/>
                        <a:t>)</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3 (1–6)</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5 (1–6)</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67">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baseline="0" dirty="0"/>
                        <a:t>Dozun tamamlanma oranı, medyan</a:t>
                      </a:r>
                      <a:r>
                        <a:rPr lang="en" sz="1200" b="1" u="none" strike="noStrike" cap="none" baseline="30000" dirty="0"/>
                        <a:t>a</a:t>
                      </a:r>
                      <a:r>
                        <a:rPr lang="en" sz="1200" b="1" u="none" strike="noStrike" cap="none" dirty="0"/>
                        <a:t> (%)</a:t>
                      </a:r>
                      <a:endParaRPr sz="19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ctr" rtl="0">
                        <a:lnSpc>
                          <a:spcPct val="100000"/>
                        </a:lnSpc>
                        <a:spcBef>
                          <a:spcPts val="0"/>
                        </a:spcBef>
                        <a:spcAft>
                          <a:spcPts val="0"/>
                        </a:spcAft>
                        <a:buClr>
                          <a:srgbClr val="000000"/>
                        </a:buClr>
                        <a:buSzPts val="900"/>
                        <a:buFont typeface="Arial"/>
                        <a:buNone/>
                      </a:pP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tr-TR"/>
                    </a:p>
                  </a:txBody>
                  <a:tcPr/>
                </a:tc>
                <a:extLst>
                  <a:ext uri="{0D108BD9-81ED-4DB2-BD59-A6C34878D82A}">
                    <a16:rowId xmlns:a16="http://schemas.microsoft.com/office/drawing/2014/main" val="10003"/>
                  </a:ext>
                </a:extLst>
              </a:tr>
              <a:tr h="283467">
                <a:tc>
                  <a:txBody>
                    <a:bodyPr/>
                    <a:lstStyle/>
                    <a:p>
                      <a:pPr marL="179999" marR="0" lvl="1" indent="0" algn="l" rtl="0">
                        <a:lnSpc>
                          <a:spcPct val="100000"/>
                        </a:lnSpc>
                        <a:spcBef>
                          <a:spcPts val="0"/>
                        </a:spcBef>
                        <a:spcAft>
                          <a:spcPts val="0"/>
                        </a:spcAft>
                        <a:buClr>
                          <a:schemeClr val="dk1"/>
                        </a:buClr>
                        <a:buSzPts val="900"/>
                        <a:buFont typeface="Arial"/>
                        <a:buNone/>
                      </a:pPr>
                      <a:r>
                        <a:rPr lang="en" sz="1200" b="0" u="none" strike="noStrike" cap="none"/>
                        <a:t>Pola</a:t>
                      </a:r>
                      <a:endParaRPr sz="19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t>-</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t>93 (58–109)</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67">
                <a:tc>
                  <a:txBody>
                    <a:bodyPr/>
                    <a:lstStyle/>
                    <a:p>
                      <a:pPr marL="179999" marR="0" lvl="1" indent="0" algn="l" rtl="0">
                        <a:lnSpc>
                          <a:spcPct val="100000"/>
                        </a:lnSpc>
                        <a:spcBef>
                          <a:spcPts val="0"/>
                        </a:spcBef>
                        <a:spcAft>
                          <a:spcPts val="0"/>
                        </a:spcAft>
                        <a:buClr>
                          <a:srgbClr val="000000"/>
                        </a:buClr>
                        <a:buSzPts val="900"/>
                        <a:buFont typeface="Arial"/>
                        <a:buNone/>
                      </a:pPr>
                      <a:r>
                        <a:rPr lang="en" sz="1200" b="0" u="none" strike="noStrike" cap="none"/>
                        <a:t>Bendamustine</a:t>
                      </a:r>
                      <a:endParaRPr sz="1200" b="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t>93 (63–102)</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a:t>91 (84–98)</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67">
                <a:tc>
                  <a:txBody>
                    <a:bodyPr/>
                    <a:lstStyle/>
                    <a:p>
                      <a:pPr marL="179999" marR="0" lvl="1" indent="0" algn="l" rtl="0">
                        <a:lnSpc>
                          <a:spcPct val="100000"/>
                        </a:lnSpc>
                        <a:spcBef>
                          <a:spcPts val="0"/>
                        </a:spcBef>
                        <a:spcAft>
                          <a:spcPts val="0"/>
                        </a:spcAft>
                        <a:buClr>
                          <a:srgbClr val="000000"/>
                        </a:buClr>
                        <a:buSzPts val="900"/>
                        <a:buFont typeface="Arial"/>
                        <a:buNone/>
                      </a:pPr>
                      <a:r>
                        <a:rPr lang="en" sz="1200" b="0" u="none" strike="noStrike" cap="none"/>
                        <a:t>Rituximab</a:t>
                      </a:r>
                      <a:endParaRPr sz="1200" b="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93 (45–101)</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91 (70–103)</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67">
                <a:tc>
                  <a:txBody>
                    <a:bodyPr/>
                    <a:lstStyle/>
                    <a:p>
                      <a:pPr marL="0" marR="0" lvl="0" indent="0" algn="l" rtl="0">
                        <a:lnSpc>
                          <a:spcPct val="100000"/>
                        </a:lnSpc>
                        <a:spcBef>
                          <a:spcPts val="0"/>
                        </a:spcBef>
                        <a:spcAft>
                          <a:spcPts val="0"/>
                        </a:spcAft>
                        <a:buClr>
                          <a:srgbClr val="000000"/>
                        </a:buClr>
                        <a:buSzPts val="900"/>
                        <a:buFont typeface="Arial"/>
                        <a:buNone/>
                      </a:pPr>
                      <a:r>
                        <a:rPr lang="tr-TR" sz="1200" b="1" u="none" strike="noStrike" cap="none" dirty="0"/>
                        <a:t>Çalışmayı bırakma</a:t>
                      </a:r>
                      <a:r>
                        <a:rPr lang="en" sz="1200" b="1" u="none" strike="noStrike" cap="none" dirty="0"/>
                        <a:t>, n (%)</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u="none" strike="noStrike" cap="none" dirty="0"/>
                        <a:t>30</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tr-TR" sz="1200" u="none" strike="noStrike" cap="none" dirty="0"/>
                        <a:t>21</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83467">
                <a:tc>
                  <a:txBody>
                    <a:bodyPr/>
                    <a:lstStyle/>
                    <a:p>
                      <a:pPr marL="179999" marR="0" lvl="1" indent="0" algn="l" rtl="0">
                        <a:lnSpc>
                          <a:spcPct val="100000"/>
                        </a:lnSpc>
                        <a:spcBef>
                          <a:spcPts val="0"/>
                        </a:spcBef>
                        <a:spcAft>
                          <a:spcPts val="0"/>
                        </a:spcAft>
                        <a:buClr>
                          <a:schemeClr val="dk1"/>
                        </a:buClr>
                        <a:buSzPts val="900"/>
                        <a:buFont typeface="Arial"/>
                        <a:buNone/>
                      </a:pPr>
                      <a:r>
                        <a:rPr lang="tr-TR" sz="1200" b="0" u="none" strike="noStrike" cap="none" dirty="0"/>
                        <a:t>Progresyon</a:t>
                      </a:r>
                      <a:endParaRPr sz="1200" b="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dirty="0"/>
                        <a:t>21 (53.8)</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dirty="0"/>
                        <a:t>6 (15.4)</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83467">
                <a:tc>
                  <a:txBody>
                    <a:bodyPr/>
                    <a:lstStyle/>
                    <a:p>
                      <a:pPr marL="179999" marR="0" lvl="1" indent="0" algn="l" rtl="0">
                        <a:lnSpc>
                          <a:spcPct val="100000"/>
                        </a:lnSpc>
                        <a:spcBef>
                          <a:spcPts val="0"/>
                        </a:spcBef>
                        <a:spcAft>
                          <a:spcPts val="0"/>
                        </a:spcAft>
                        <a:buClr>
                          <a:srgbClr val="000000"/>
                        </a:buClr>
                        <a:buSzPts val="900"/>
                        <a:buFont typeface="Arial"/>
                        <a:buNone/>
                      </a:pPr>
                      <a:r>
                        <a:rPr lang="tr-TR" sz="1200" b="0" u="none" strike="noStrike" cap="none" dirty="0"/>
                        <a:t>Etkisizlik</a:t>
                      </a:r>
                      <a:endParaRPr sz="1200" b="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1 (2.6)</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1 (2.6)</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83467">
                <a:tc>
                  <a:txBody>
                    <a:bodyPr/>
                    <a:lstStyle/>
                    <a:p>
                      <a:pPr marL="179999" marR="0" lvl="1" indent="0" algn="l" rtl="0">
                        <a:lnSpc>
                          <a:spcPct val="100000"/>
                        </a:lnSpc>
                        <a:spcBef>
                          <a:spcPts val="0"/>
                        </a:spcBef>
                        <a:spcAft>
                          <a:spcPts val="0"/>
                        </a:spcAft>
                        <a:buClr>
                          <a:srgbClr val="000000"/>
                        </a:buClr>
                        <a:buSzPts val="900"/>
                        <a:buFont typeface="Arial"/>
                        <a:buNone/>
                      </a:pPr>
                      <a:r>
                        <a:rPr lang="en" sz="1200" b="0" u="none" strike="noStrike" cap="none" dirty="0"/>
                        <a:t>A</a:t>
                      </a:r>
                      <a:r>
                        <a:rPr lang="tr-TR" sz="1200" b="0" u="none" strike="noStrike" cap="none" dirty="0"/>
                        <a:t>dvers</a:t>
                      </a:r>
                      <a:r>
                        <a:rPr lang="tr-TR" sz="1200" b="0" u="none" strike="noStrike" cap="none" baseline="0" dirty="0"/>
                        <a:t> olay</a:t>
                      </a:r>
                      <a:endParaRPr sz="1200" b="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4 (10.3)</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b="1" u="none" strike="noStrike" cap="none" dirty="0"/>
                        <a:t>13 (33.6)</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83467">
                <a:tc>
                  <a:txBody>
                    <a:bodyPr/>
                    <a:lstStyle/>
                    <a:p>
                      <a:pPr marL="179999" marR="0" lvl="1" indent="0" algn="l" rtl="0">
                        <a:lnSpc>
                          <a:spcPct val="100000"/>
                        </a:lnSpc>
                        <a:spcBef>
                          <a:spcPts val="0"/>
                        </a:spcBef>
                        <a:spcAft>
                          <a:spcPts val="0"/>
                        </a:spcAft>
                        <a:buClr>
                          <a:srgbClr val="000000"/>
                        </a:buClr>
                        <a:buSzPts val="900"/>
                        <a:buFont typeface="Arial"/>
                        <a:buNone/>
                      </a:pPr>
                      <a:r>
                        <a:rPr lang="tr-TR" sz="1200" b="0" u="none" strike="noStrike" cap="none" dirty="0"/>
                        <a:t>Diğer</a:t>
                      </a:r>
                      <a:endParaRPr sz="1200" b="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 sz="1200" u="none" strike="noStrike" cap="none" dirty="0"/>
                        <a:t>4 (10.3)</a:t>
                      </a:r>
                      <a:endParaRPr sz="19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1 (2.6)</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83467">
                <a:tc>
                  <a:txBody>
                    <a:bodyPr/>
                    <a:lstStyle/>
                    <a:p>
                      <a:pPr marL="0" marR="0" lvl="1" indent="0" algn="l" rtl="0">
                        <a:lnSpc>
                          <a:spcPct val="100000"/>
                        </a:lnSpc>
                        <a:spcBef>
                          <a:spcPts val="0"/>
                        </a:spcBef>
                        <a:spcAft>
                          <a:spcPts val="0"/>
                        </a:spcAft>
                        <a:buClr>
                          <a:srgbClr val="000000"/>
                        </a:buClr>
                        <a:buSzPts val="900"/>
                        <a:buFont typeface="Arial"/>
                        <a:buNone/>
                      </a:pPr>
                      <a:r>
                        <a:rPr lang="en" sz="1200" b="1" u="none" strike="noStrike" cap="none" dirty="0"/>
                        <a:t>Pola </a:t>
                      </a:r>
                      <a:r>
                        <a:rPr lang="tr-TR" sz="1200" b="1" u="none" strike="noStrike" cap="none" dirty="0"/>
                        <a:t>doz azaltma</a:t>
                      </a:r>
                      <a:r>
                        <a:rPr lang="en" sz="1200" b="1" u="none" strike="noStrike" cap="none" dirty="0"/>
                        <a:t>, n (%)</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2 (5.1)</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83467">
                <a:tc>
                  <a:txBody>
                    <a:bodyPr/>
                    <a:lstStyle/>
                    <a:p>
                      <a:pPr marL="0" marR="0" lvl="1" indent="0" algn="l" rtl="0">
                        <a:lnSpc>
                          <a:spcPct val="100000"/>
                        </a:lnSpc>
                        <a:spcBef>
                          <a:spcPts val="0"/>
                        </a:spcBef>
                        <a:spcAft>
                          <a:spcPts val="0"/>
                        </a:spcAft>
                        <a:buClr>
                          <a:srgbClr val="000000"/>
                        </a:buClr>
                        <a:buSzPts val="900"/>
                        <a:buFont typeface="Arial"/>
                        <a:buNone/>
                      </a:pPr>
                      <a:r>
                        <a:rPr lang="en" sz="1200" b="1" u="none" strike="noStrike" cap="none" dirty="0"/>
                        <a:t>Bendamustine </a:t>
                      </a:r>
                      <a:r>
                        <a:rPr lang="tr-TR" sz="1200" b="1" u="none" strike="noStrike" cap="none" dirty="0"/>
                        <a:t>doz azaltma</a:t>
                      </a:r>
                      <a:r>
                        <a:rPr lang="en" sz="1200" b="1" u="none" strike="noStrike" cap="none" dirty="0"/>
                        <a:t>, n (%)</a:t>
                      </a:r>
                      <a:endParaRPr sz="1200" b="1"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4 (10.3)</a:t>
                      </a:r>
                      <a:endParaRPr sz="1200" u="none" strike="noStrike" cap="none"/>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5 (12.8)</a:t>
                      </a:r>
                      <a:endParaRPr sz="1200" u="none" strike="noStrike" cap="none" dirty="0"/>
                    </a:p>
                  </a:txBody>
                  <a:tcPr marL="120000" marR="1200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631374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p:nvPr/>
        </p:nvSpPr>
        <p:spPr>
          <a:xfrm>
            <a:off x="508033" y="1560000"/>
            <a:ext cx="5952000" cy="4270000"/>
          </a:xfrm>
          <a:prstGeom prst="rect">
            <a:avLst/>
          </a:prstGeom>
          <a:no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800"/>
            </a:pPr>
            <a:endParaRPr sz="2400" i="1" dirty="0">
              <a:solidFill>
                <a:srgbClr val="FFFFFF"/>
              </a:solidFill>
              <a:latin typeface="Arial"/>
              <a:ea typeface="Arial"/>
              <a:cs typeface="Arial"/>
              <a:sym typeface="Arial"/>
            </a:endParaRPr>
          </a:p>
        </p:txBody>
      </p:sp>
      <p:sp>
        <p:nvSpPr>
          <p:cNvPr id="315" name="Google Shape;315;p44"/>
          <p:cNvSpPr/>
          <p:nvPr/>
        </p:nvSpPr>
        <p:spPr>
          <a:xfrm>
            <a:off x="508000" y="1217133"/>
            <a:ext cx="5952000" cy="4608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FFFFFF"/>
              </a:buClr>
              <a:buSzPts val="1200"/>
            </a:pPr>
            <a:r>
              <a:rPr lang="tr-TR" sz="1600" b="1" dirty="0">
                <a:solidFill>
                  <a:srgbClr val="FFFFFF"/>
                </a:solidFill>
                <a:latin typeface="Arial"/>
                <a:ea typeface="Arial"/>
                <a:cs typeface="Arial"/>
                <a:sym typeface="Arial"/>
              </a:rPr>
              <a:t>R/R DLBCL hastalarındaki OS (N=736)</a:t>
            </a:r>
            <a:r>
              <a:rPr lang="tr-TR" sz="1600" b="1" baseline="30000" dirty="0">
                <a:solidFill>
                  <a:srgbClr val="FFFFFF"/>
                </a:solidFill>
                <a:latin typeface="Arial"/>
                <a:ea typeface="Arial"/>
                <a:cs typeface="Arial"/>
                <a:sym typeface="Arial"/>
              </a:rPr>
              <a:t>1</a:t>
            </a:r>
          </a:p>
        </p:txBody>
      </p:sp>
      <p:sp>
        <p:nvSpPr>
          <p:cNvPr id="316" name="Google Shape;316;p44"/>
          <p:cNvSpPr txBox="1">
            <a:spLocks noGrp="1"/>
          </p:cNvSpPr>
          <p:nvPr>
            <p:ph type="body" idx="1"/>
          </p:nvPr>
        </p:nvSpPr>
        <p:spPr>
          <a:xfrm>
            <a:off x="507999" y="6302267"/>
            <a:ext cx="5597200" cy="283200"/>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CAR, kimerik antijen reseptörü; DLBCL, diffüz büyük B hücreli lenfoma; HD-ASCT, yüksek doz tedavi ve otolog kök hücre transplantasyonu; OS, genel sağkalım; R-CHOP, rituximab artı siklofosfamid, doksorubisin, vinkristin ve prednizon.</a:t>
            </a:r>
          </a:p>
        </p:txBody>
      </p:sp>
      <p:sp>
        <p:nvSpPr>
          <p:cNvPr id="317" name="Google Shape;317;p44"/>
          <p:cNvSpPr txBox="1"/>
          <p:nvPr/>
        </p:nvSpPr>
        <p:spPr>
          <a:xfrm>
            <a:off x="5933872" y="6005108"/>
            <a:ext cx="6258128" cy="843035"/>
          </a:xfrm>
          <a:prstGeom prst="rect">
            <a:avLst/>
          </a:prstGeom>
          <a:noFill/>
          <a:ln>
            <a:noFill/>
          </a:ln>
        </p:spPr>
        <p:txBody>
          <a:bodyPr spcFirstLastPara="1" wrap="square" lIns="0" tIns="0" rIns="0" bIns="0" anchor="b" anchorCtr="0">
            <a:noAutofit/>
          </a:bodyPr>
          <a:lstStyle/>
          <a:p>
            <a:pPr marL="609585" algn="r">
              <a:buSzPts val="700"/>
            </a:pPr>
            <a:r>
              <a:rPr lang="tr-TR" sz="667" dirty="0">
                <a:latin typeface="+mj-lt"/>
                <a:sym typeface="Arial"/>
              </a:rPr>
              <a:t>1. Harrysson S, et al. </a:t>
            </a:r>
            <a:r>
              <a:rPr lang="en-US" sz="667" dirty="0">
                <a:latin typeface="+mj-lt"/>
              </a:rPr>
              <a:t>Outcomes of relapsed/refractory diffuse large B-cell lymphoma and influence of chimeric antigen receptor T trial eligibility criteria in second line-A population-based study of 736 patients</a:t>
            </a:r>
            <a:r>
              <a:rPr lang="tr-TR" sz="667" dirty="0">
                <a:latin typeface="+mj-lt"/>
              </a:rPr>
              <a:t>. </a:t>
            </a:r>
            <a:r>
              <a:rPr lang="tr-TR" sz="667" dirty="0">
                <a:latin typeface="+mj-lt"/>
                <a:sym typeface="Arial"/>
              </a:rPr>
              <a:t>Br J Haematol 2022;198:267–77. </a:t>
            </a:r>
            <a:r>
              <a:rPr lang="en" sz="667" dirty="0">
                <a:latin typeface="+mj-lt"/>
                <a:sym typeface="Arial"/>
              </a:rPr>
              <a:t/>
            </a:r>
            <a:br>
              <a:rPr lang="en" sz="667" dirty="0">
                <a:latin typeface="+mj-lt"/>
                <a:sym typeface="Arial"/>
              </a:rPr>
            </a:br>
            <a:r>
              <a:rPr lang="tr-TR" sz="667" dirty="0">
                <a:latin typeface="+mj-lt"/>
                <a:sym typeface="Arial"/>
              </a:rPr>
              <a:t>2. </a:t>
            </a:r>
            <a:r>
              <a:rPr lang="tr-TR" sz="667" dirty="0">
                <a:latin typeface="+mj-lt"/>
              </a:rPr>
              <a:t>Sehn L &amp; Salles G. Diffuse Large B-Cell Lymphoma. NEJM 2021;384:842‒58</a:t>
            </a:r>
            <a:r>
              <a:rPr lang="tr-TR" sz="667" dirty="0">
                <a:latin typeface="+mj-lt"/>
                <a:sym typeface="Arial"/>
              </a:rPr>
              <a:t>. </a:t>
            </a:r>
            <a:r>
              <a:rPr lang="en" sz="667" dirty="0">
                <a:latin typeface="+mj-lt"/>
                <a:sym typeface="Arial"/>
              </a:rPr>
              <a:t/>
            </a:r>
            <a:br>
              <a:rPr lang="en" sz="667" dirty="0">
                <a:latin typeface="+mj-lt"/>
                <a:sym typeface="Arial"/>
              </a:rPr>
            </a:br>
            <a:r>
              <a:rPr lang="tr-TR" sz="667" dirty="0">
                <a:latin typeface="+mj-lt"/>
                <a:sym typeface="Arial"/>
              </a:rPr>
              <a:t>3. </a:t>
            </a:r>
            <a:r>
              <a:rPr lang="tr-TR" sz="667" dirty="0">
                <a:latin typeface="+mj-lt"/>
              </a:rPr>
              <a:t>Ayers EC, et al. "Real World Outcomes in Patients With Relapsed/Refractory Diffuse Large B-Cell Lymphoma Treated With Selinexor." Clinical Lymphoma, Myeloma &amp; Leukemia, 2020;20(10):661–667</a:t>
            </a:r>
            <a:r>
              <a:rPr lang="tr-TR" sz="667" dirty="0">
                <a:latin typeface="+mj-lt"/>
                <a:sym typeface="Arial"/>
              </a:rPr>
              <a:t>.</a:t>
            </a:r>
            <a:r>
              <a:rPr lang="en" sz="667" dirty="0">
                <a:latin typeface="+mj-lt"/>
                <a:sym typeface="Arial"/>
              </a:rPr>
              <a:t/>
            </a:r>
            <a:br>
              <a:rPr lang="en" sz="667" dirty="0">
                <a:latin typeface="+mj-lt"/>
                <a:sym typeface="Arial"/>
              </a:rPr>
            </a:br>
            <a:r>
              <a:rPr lang="tr-TR" sz="667" dirty="0">
                <a:latin typeface="+mj-lt"/>
                <a:sym typeface="Arial"/>
              </a:rPr>
              <a:t>4. </a:t>
            </a:r>
            <a:r>
              <a:rPr lang="tr-TR" sz="667" dirty="0">
                <a:latin typeface="+mj-lt"/>
              </a:rPr>
              <a:t>Fujiwara, Y.; Kato, T.; Hasegawa, F.; Sunahara, M.; Tsurumaki, Y. "The Past, Present, and Future of Clinically Applied Chimeric Antigen Receptor-T-Cell Therapy." Pharmaceuticals 2022, 15(2), 207.</a:t>
            </a:r>
            <a:r>
              <a:rPr lang="en" sz="667" dirty="0">
                <a:latin typeface="+mj-lt"/>
                <a:sym typeface="Arial"/>
              </a:rPr>
              <a:t/>
            </a:r>
            <a:br>
              <a:rPr lang="en" sz="667" dirty="0">
                <a:latin typeface="+mj-lt"/>
                <a:sym typeface="Arial"/>
              </a:rPr>
            </a:br>
            <a:r>
              <a:rPr lang="tr-TR" sz="667" dirty="0">
                <a:latin typeface="+mj-lt"/>
                <a:sym typeface="Arial"/>
              </a:rPr>
              <a:t>5. </a:t>
            </a:r>
            <a:r>
              <a:rPr lang="tr-TR" sz="667" dirty="0">
                <a:latin typeface="+mj-lt"/>
              </a:rPr>
              <a:t>Roschewski, M., Staudt, L.M., Wilson, W.H. "Burkitt's Lymphoma." New England Journal of Medicine, 2022;387(12):1111-1122.</a:t>
            </a:r>
            <a:endParaRPr lang="tr-TR" sz="667" dirty="0">
              <a:latin typeface="+mj-lt"/>
              <a:sym typeface="Arial"/>
            </a:endParaRPr>
          </a:p>
        </p:txBody>
      </p:sp>
      <p:sp>
        <p:nvSpPr>
          <p:cNvPr id="318" name="Google Shape;318;p44"/>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R/R DLBCL hastaları için sonuçlar kötüdür</a:t>
            </a:r>
          </a:p>
        </p:txBody>
      </p:sp>
      <p:sp>
        <p:nvSpPr>
          <p:cNvPr id="319" name="Google Shape;319;p44"/>
          <p:cNvSpPr/>
          <p:nvPr/>
        </p:nvSpPr>
        <p:spPr>
          <a:xfrm>
            <a:off x="1129733" y="1944400"/>
            <a:ext cx="355600" cy="36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321" name="Google Shape;321;p44"/>
          <p:cNvSpPr txBox="1"/>
          <p:nvPr/>
        </p:nvSpPr>
        <p:spPr>
          <a:xfrm>
            <a:off x="6663034" y="1013422"/>
            <a:ext cx="4908423" cy="4358589"/>
          </a:xfrm>
          <a:prstGeom prst="rect">
            <a:avLst/>
          </a:prstGeom>
          <a:noFill/>
          <a:ln>
            <a:noFill/>
          </a:ln>
        </p:spPr>
        <p:txBody>
          <a:bodyPr spcFirstLastPara="1" wrap="square" lIns="121900" tIns="121900" rIns="121900" bIns="121900" anchor="t" anchorCtr="0">
            <a:spAutoFit/>
          </a:bodyPr>
          <a:lstStyle/>
          <a:p>
            <a:pPr marL="366174" indent="-323840">
              <a:buClr>
                <a:schemeClr val="lt2"/>
              </a:buClr>
              <a:buSzPts val="1300"/>
              <a:buFont typeface="Arial"/>
              <a:buChar char="•"/>
            </a:pPr>
            <a:r>
              <a:rPr lang="tr-TR" sz="1467" dirty="0">
                <a:latin typeface="Arial"/>
                <a:ea typeface="Arial"/>
                <a:cs typeface="Arial"/>
                <a:sym typeface="Arial"/>
              </a:rPr>
              <a:t>2007-2018 döneminde İsveç'te tedavi edilen 736 R/R DLBCL hastasının oluşturduğu popülasyona dayanan büyük ölçekli bir kohortun yakın tarihli bir analizinde</a:t>
            </a:r>
            <a:r>
              <a:rPr lang="tr-TR" sz="1467" baseline="30000" dirty="0">
                <a:latin typeface="Arial"/>
                <a:ea typeface="Arial"/>
                <a:cs typeface="Arial"/>
                <a:sym typeface="Arial"/>
              </a:rPr>
              <a:t>1</a:t>
            </a:r>
          </a:p>
          <a:p>
            <a:pPr marL="838179" lvl="1" indent="-414856">
              <a:buClr>
                <a:schemeClr val="lt2"/>
              </a:buClr>
              <a:buSzPts val="1300"/>
              <a:buFont typeface="Arial"/>
              <a:buChar char="–"/>
            </a:pPr>
            <a:r>
              <a:rPr lang="tr-TR" sz="1467" dirty="0">
                <a:latin typeface="Arial"/>
                <a:ea typeface="Arial"/>
                <a:cs typeface="Arial"/>
                <a:sym typeface="Arial"/>
              </a:rPr>
              <a:t>Genel sonuçların kötü ve </a:t>
            </a:r>
            <a:r>
              <a:rPr lang="tr-TR" sz="1467" b="1" dirty="0">
                <a:latin typeface="Arial"/>
                <a:ea typeface="Arial"/>
                <a:cs typeface="Arial"/>
                <a:sym typeface="Arial"/>
              </a:rPr>
              <a:t>medyan OS'nin 6,6 </a:t>
            </a:r>
            <a:r>
              <a:rPr lang="tr-TR" sz="1467" dirty="0">
                <a:latin typeface="Arial"/>
                <a:ea typeface="Arial"/>
                <a:cs typeface="Arial"/>
                <a:sym typeface="Arial"/>
              </a:rPr>
              <a:t>ay olduğu saptanmıştır</a:t>
            </a:r>
            <a:r>
              <a:rPr lang="tr-TR" sz="1467" baseline="30000" dirty="0">
                <a:latin typeface="Arial"/>
                <a:ea typeface="Arial"/>
                <a:cs typeface="Arial"/>
                <a:sym typeface="Arial"/>
              </a:rPr>
              <a:t>1</a:t>
            </a:r>
          </a:p>
          <a:p>
            <a:pPr marL="380990" indent="-338658">
              <a:spcBef>
                <a:spcPts val="800"/>
              </a:spcBef>
              <a:buClr>
                <a:schemeClr val="lt2"/>
              </a:buClr>
              <a:buSzPts val="1300"/>
              <a:buFont typeface="Arial"/>
              <a:buChar char="•"/>
            </a:pPr>
            <a:r>
              <a:rPr lang="tr-TR" sz="1467" dirty="0">
                <a:latin typeface="Arial"/>
                <a:ea typeface="Arial"/>
                <a:cs typeface="Arial"/>
                <a:sym typeface="Arial"/>
              </a:rPr>
              <a:t>R-CHOP'den sonra tedavinin başarısız olduğu hastalarda, özellikle de aşağıda belirtilen hastalarda kötü sonuçlar gözlenmektedir:</a:t>
            </a:r>
          </a:p>
          <a:p>
            <a:pPr marL="838179" lvl="1" indent="-397923">
              <a:spcBef>
                <a:spcPts val="533"/>
              </a:spcBef>
              <a:buClr>
                <a:schemeClr val="lt2"/>
              </a:buClr>
              <a:buSzPts val="1100"/>
              <a:buFont typeface="Arial"/>
              <a:buChar char="–"/>
            </a:pPr>
            <a:r>
              <a:rPr lang="tr-TR" sz="1467" b="1" dirty="0">
                <a:latin typeface="Arial"/>
                <a:ea typeface="Arial"/>
                <a:cs typeface="Arial"/>
                <a:sym typeface="Arial"/>
              </a:rPr>
              <a:t>Refrakter</a:t>
            </a:r>
            <a:r>
              <a:rPr lang="tr-TR" sz="1467" dirty="0">
                <a:latin typeface="Arial"/>
                <a:ea typeface="Arial"/>
                <a:cs typeface="Arial"/>
                <a:sym typeface="Arial"/>
              </a:rPr>
              <a:t> hastalığı olan olgular</a:t>
            </a:r>
            <a:r>
              <a:rPr lang="tr-TR" sz="1467" baseline="30000" dirty="0">
                <a:latin typeface="Arial"/>
                <a:ea typeface="Arial"/>
                <a:cs typeface="Arial"/>
                <a:sym typeface="Arial"/>
              </a:rPr>
              <a:t>2</a:t>
            </a:r>
          </a:p>
          <a:p>
            <a:pPr marL="838179" lvl="1" indent="-397923">
              <a:spcBef>
                <a:spcPts val="1333"/>
              </a:spcBef>
              <a:buClr>
                <a:schemeClr val="lt2"/>
              </a:buClr>
              <a:buSzPts val="1100"/>
              <a:buFont typeface="Arial"/>
              <a:buChar char="–"/>
            </a:pPr>
            <a:r>
              <a:rPr lang="tr-TR" sz="1467" b="1" dirty="0">
                <a:latin typeface="Arial"/>
                <a:ea typeface="Arial"/>
                <a:cs typeface="Arial"/>
                <a:sym typeface="Arial"/>
              </a:rPr>
              <a:t>HD-ASCT adayı olmayan </a:t>
            </a:r>
            <a:r>
              <a:rPr lang="tr-TR" sz="1467" dirty="0">
                <a:latin typeface="Arial"/>
                <a:ea typeface="Arial"/>
                <a:cs typeface="Arial"/>
                <a:sym typeface="Arial"/>
              </a:rPr>
              <a:t>veya HD-ASCT'den sonra </a:t>
            </a:r>
            <a:r>
              <a:rPr lang="tr-TR" sz="1467" b="1" dirty="0">
                <a:latin typeface="Arial"/>
                <a:ea typeface="Arial"/>
                <a:cs typeface="Arial"/>
                <a:sym typeface="Arial"/>
              </a:rPr>
              <a:t>relaps</a:t>
            </a:r>
            <a:r>
              <a:rPr lang="tr-TR" sz="1467" dirty="0">
                <a:latin typeface="Arial"/>
                <a:ea typeface="Arial"/>
                <a:cs typeface="Arial"/>
                <a:sym typeface="Arial"/>
              </a:rPr>
              <a:t> gelişen hastalar</a:t>
            </a:r>
            <a:r>
              <a:rPr lang="tr-TR" sz="1467" baseline="30000" dirty="0">
                <a:latin typeface="Arial"/>
                <a:ea typeface="Arial"/>
                <a:cs typeface="Arial"/>
                <a:sym typeface="Arial"/>
              </a:rPr>
              <a:t>3</a:t>
            </a:r>
          </a:p>
          <a:p>
            <a:pPr marL="380990" indent="-338658">
              <a:spcBef>
                <a:spcPts val="1333"/>
              </a:spcBef>
              <a:buClr>
                <a:schemeClr val="lt2"/>
              </a:buClr>
              <a:buSzPts val="1300"/>
              <a:buFont typeface="Arial"/>
              <a:buChar char="•"/>
            </a:pPr>
            <a:r>
              <a:rPr lang="tr-TR" sz="1467" dirty="0">
                <a:latin typeface="Arial"/>
                <a:ea typeface="Arial"/>
                <a:cs typeface="Arial"/>
                <a:sym typeface="Arial"/>
              </a:rPr>
              <a:t>CAR T hücre tedavisi, R/R DLBCL hastaları için </a:t>
            </a:r>
            <a:r>
              <a:rPr lang="en" sz="1467" dirty="0">
                <a:latin typeface="Arial"/>
                <a:ea typeface="Arial"/>
                <a:cs typeface="Arial"/>
                <a:sym typeface="Arial"/>
              </a:rPr>
              <a:t/>
            </a:r>
            <a:br>
              <a:rPr lang="en" sz="1467" dirty="0">
                <a:latin typeface="Arial"/>
                <a:ea typeface="Arial"/>
                <a:cs typeface="Arial"/>
                <a:sym typeface="Arial"/>
              </a:rPr>
            </a:br>
            <a:r>
              <a:rPr lang="tr-TR" sz="1467" dirty="0">
                <a:latin typeface="Arial"/>
                <a:ea typeface="Arial"/>
                <a:cs typeface="Arial"/>
                <a:sym typeface="Arial"/>
              </a:rPr>
              <a:t>bir seçenektir, ancak potansiyel olarak şiddetli toksisiteler ve lojistik güçlükler nedeniyle kullanımı sınırlı olabilmektedir</a:t>
            </a:r>
            <a:r>
              <a:rPr lang="tr-TR" sz="1467" baseline="30000" dirty="0">
                <a:latin typeface="Arial"/>
                <a:ea typeface="Arial"/>
                <a:cs typeface="Arial"/>
                <a:sym typeface="Arial"/>
              </a:rPr>
              <a:t>4,5</a:t>
            </a:r>
            <a:endParaRPr sz="1467" dirty="0">
              <a:solidFill>
                <a:schemeClr val="dk1"/>
              </a:solidFill>
              <a:latin typeface="Arial"/>
              <a:ea typeface="Arial"/>
              <a:cs typeface="Arial"/>
              <a:sym typeface="Arial"/>
            </a:endParaRPr>
          </a:p>
        </p:txBody>
      </p:sp>
      <p:pic>
        <p:nvPicPr>
          <p:cNvPr id="11" name="Resim 10"/>
          <p:cNvPicPr>
            <a:picLocks noChangeAspect="1"/>
          </p:cNvPicPr>
          <p:nvPr/>
        </p:nvPicPr>
        <p:blipFill>
          <a:blip r:embed="rId3"/>
          <a:stretch>
            <a:fillRect/>
          </a:stretch>
        </p:blipFill>
        <p:spPr>
          <a:xfrm>
            <a:off x="1373632" y="1702816"/>
            <a:ext cx="4250944" cy="4039616"/>
          </a:xfrm>
          <a:prstGeom prst="rect">
            <a:avLst/>
          </a:prstGeom>
        </p:spPr>
      </p:pic>
      <p:sp>
        <p:nvSpPr>
          <p:cNvPr id="12" name="Dikdörtgen 11"/>
          <p:cNvSpPr/>
          <p:nvPr/>
        </p:nvSpPr>
        <p:spPr>
          <a:xfrm>
            <a:off x="1613408" y="2706624"/>
            <a:ext cx="219456" cy="1434592"/>
          </a:xfrm>
          <a:prstGeom prst="rect">
            <a:avLst/>
          </a:prstGeom>
          <a:noFill/>
        </p:spPr>
        <p:txBody>
          <a:bodyPr vert="vert270" wrap="none" lIns="0" tIns="0" rIns="0" bIns="0">
            <a:noAutofit/>
          </a:bodyPr>
          <a:lstStyle/>
          <a:p>
            <a:pPr algn="ctr"/>
            <a:r>
              <a:rPr lang="tr-TR" sz="1200" dirty="0">
                <a:solidFill>
                  <a:srgbClr val="37313B"/>
                </a:solidFill>
                <a:latin typeface="Arial"/>
              </a:rPr>
              <a:t>Sağkalım olasılığı</a:t>
            </a:r>
          </a:p>
        </p:txBody>
      </p:sp>
      <p:sp>
        <p:nvSpPr>
          <p:cNvPr id="13" name="Dikdörtgen 12"/>
          <p:cNvSpPr/>
          <p:nvPr/>
        </p:nvSpPr>
        <p:spPr>
          <a:xfrm>
            <a:off x="2995168" y="1759712"/>
            <a:ext cx="1219200" cy="215392"/>
          </a:xfrm>
          <a:prstGeom prst="rect">
            <a:avLst/>
          </a:prstGeom>
          <a:noFill/>
        </p:spPr>
        <p:txBody>
          <a:bodyPr wrap="none" lIns="0" tIns="0" rIns="0" bIns="0">
            <a:noAutofit/>
          </a:bodyPr>
          <a:lstStyle/>
          <a:p>
            <a:pPr algn="ctr"/>
            <a:r>
              <a:rPr lang="tr-TR" sz="1333" dirty="0">
                <a:solidFill>
                  <a:srgbClr val="37313B"/>
                </a:solidFill>
                <a:latin typeface="Arial"/>
              </a:rPr>
              <a:t>Relaps sırasındaki yaş</a:t>
            </a:r>
          </a:p>
        </p:txBody>
      </p:sp>
      <p:sp>
        <p:nvSpPr>
          <p:cNvPr id="14" name="Dikdörtgen 13"/>
          <p:cNvSpPr/>
          <p:nvPr/>
        </p:nvSpPr>
        <p:spPr>
          <a:xfrm>
            <a:off x="4718304" y="2629408"/>
            <a:ext cx="203200" cy="191008"/>
          </a:xfrm>
          <a:prstGeom prst="rect">
            <a:avLst/>
          </a:prstGeom>
          <a:noFill/>
        </p:spPr>
        <p:txBody>
          <a:bodyPr wrap="none" lIns="0" tIns="0" rIns="0" bIns="0">
            <a:noAutofit/>
          </a:bodyPr>
          <a:lstStyle/>
          <a:p>
            <a:r>
              <a:rPr lang="tr-TR" sz="933" dirty="0">
                <a:solidFill>
                  <a:srgbClr val="37313B"/>
                </a:solidFill>
                <a:latin typeface="Arial"/>
              </a:rPr>
              <a:t>Tümü</a:t>
            </a:r>
          </a:p>
        </p:txBody>
      </p:sp>
      <p:sp>
        <p:nvSpPr>
          <p:cNvPr id="15" name="Dikdörtgen 14"/>
          <p:cNvSpPr/>
          <p:nvPr/>
        </p:nvSpPr>
        <p:spPr>
          <a:xfrm>
            <a:off x="2625344" y="5084064"/>
            <a:ext cx="1954784" cy="231648"/>
          </a:xfrm>
          <a:prstGeom prst="rect">
            <a:avLst/>
          </a:prstGeom>
          <a:noFill/>
        </p:spPr>
        <p:txBody>
          <a:bodyPr wrap="none" lIns="0" tIns="0" rIns="0" bIns="0">
            <a:noAutofit/>
          </a:bodyPr>
          <a:lstStyle/>
          <a:p>
            <a:pPr algn="ctr"/>
            <a:r>
              <a:rPr lang="tr-TR" sz="1200" dirty="0">
                <a:solidFill>
                  <a:srgbClr val="37313B"/>
                </a:solidFill>
                <a:latin typeface="Arial"/>
              </a:rPr>
              <a:t>Relapstan itibaren geçen süre (yıl)</a:t>
            </a:r>
          </a:p>
        </p:txBody>
      </p:sp>
      <p:sp>
        <p:nvSpPr>
          <p:cNvPr id="16" name="Dikdörtgen 15"/>
          <p:cNvSpPr/>
          <p:nvPr/>
        </p:nvSpPr>
        <p:spPr>
          <a:xfrm>
            <a:off x="1816608" y="4645152"/>
            <a:ext cx="174752" cy="394208"/>
          </a:xfrm>
          <a:prstGeom prst="rect">
            <a:avLst/>
          </a:prstGeom>
          <a:noFill/>
        </p:spPr>
        <p:txBody>
          <a:bodyPr vert="vert270" wrap="none" lIns="0" tIns="0" rIns="0" bIns="0">
            <a:noAutofit/>
          </a:bodyPr>
          <a:lstStyle/>
          <a:p>
            <a:pPr algn="ctr"/>
            <a:r>
              <a:rPr lang="tr-TR" sz="1200" dirty="0">
                <a:solidFill>
                  <a:srgbClr val="37313B"/>
                </a:solidFill>
                <a:latin typeface="Arial"/>
              </a:rPr>
              <a:t>0,00</a:t>
            </a:r>
          </a:p>
        </p:txBody>
      </p:sp>
      <p:sp>
        <p:nvSpPr>
          <p:cNvPr id="17" name="Dikdörtgen 16"/>
          <p:cNvSpPr/>
          <p:nvPr/>
        </p:nvSpPr>
        <p:spPr>
          <a:xfrm>
            <a:off x="1840992" y="3942080"/>
            <a:ext cx="154432" cy="402336"/>
          </a:xfrm>
          <a:prstGeom prst="rect">
            <a:avLst/>
          </a:prstGeom>
          <a:noFill/>
        </p:spPr>
        <p:txBody>
          <a:bodyPr vert="vert270" wrap="none" lIns="0" tIns="0" rIns="0" bIns="0">
            <a:noAutofit/>
          </a:bodyPr>
          <a:lstStyle/>
          <a:p>
            <a:pPr algn="ctr"/>
            <a:r>
              <a:rPr lang="tr-TR" sz="1200" dirty="0">
                <a:solidFill>
                  <a:srgbClr val="37313B"/>
                </a:solidFill>
                <a:latin typeface="Arial"/>
              </a:rPr>
              <a:t>0,25</a:t>
            </a:r>
          </a:p>
        </p:txBody>
      </p:sp>
      <p:sp>
        <p:nvSpPr>
          <p:cNvPr id="18" name="Dikdörtgen 17"/>
          <p:cNvSpPr/>
          <p:nvPr/>
        </p:nvSpPr>
        <p:spPr>
          <a:xfrm>
            <a:off x="1840992" y="3243072"/>
            <a:ext cx="154432" cy="386080"/>
          </a:xfrm>
          <a:prstGeom prst="rect">
            <a:avLst/>
          </a:prstGeom>
          <a:noFill/>
        </p:spPr>
        <p:txBody>
          <a:bodyPr vert="vert270" wrap="none" lIns="0" tIns="0" rIns="0" bIns="0">
            <a:noAutofit/>
          </a:bodyPr>
          <a:lstStyle/>
          <a:p>
            <a:pPr algn="ctr"/>
            <a:r>
              <a:rPr lang="tr-TR" sz="1200" dirty="0">
                <a:solidFill>
                  <a:srgbClr val="37313B"/>
                </a:solidFill>
                <a:latin typeface="Arial"/>
              </a:rPr>
              <a:t>0,50</a:t>
            </a:r>
          </a:p>
        </p:txBody>
      </p:sp>
      <p:sp>
        <p:nvSpPr>
          <p:cNvPr id="19" name="Dikdörtgen 18"/>
          <p:cNvSpPr/>
          <p:nvPr/>
        </p:nvSpPr>
        <p:spPr>
          <a:xfrm>
            <a:off x="1840992" y="2540000"/>
            <a:ext cx="146304" cy="373888"/>
          </a:xfrm>
          <a:prstGeom prst="rect">
            <a:avLst/>
          </a:prstGeom>
          <a:noFill/>
        </p:spPr>
        <p:txBody>
          <a:bodyPr vert="vert270" wrap="none" lIns="0" tIns="0" rIns="0" bIns="0">
            <a:noAutofit/>
          </a:bodyPr>
          <a:lstStyle/>
          <a:p>
            <a:pPr algn="ctr"/>
            <a:r>
              <a:rPr lang="tr-TR" sz="1200" dirty="0">
                <a:solidFill>
                  <a:srgbClr val="37313B"/>
                </a:solidFill>
                <a:latin typeface="Arial"/>
              </a:rPr>
              <a:t>0,75</a:t>
            </a:r>
          </a:p>
        </p:txBody>
      </p:sp>
      <p:sp>
        <p:nvSpPr>
          <p:cNvPr id="20" name="Dikdörtgen 19"/>
          <p:cNvSpPr/>
          <p:nvPr/>
        </p:nvSpPr>
        <p:spPr>
          <a:xfrm>
            <a:off x="1820672" y="1824736"/>
            <a:ext cx="170688" cy="361696"/>
          </a:xfrm>
          <a:prstGeom prst="rect">
            <a:avLst/>
          </a:prstGeom>
          <a:noFill/>
        </p:spPr>
        <p:txBody>
          <a:bodyPr vert="vert270" wrap="none" lIns="0" tIns="0" rIns="0" bIns="0">
            <a:noAutofit/>
          </a:bodyPr>
          <a:lstStyle/>
          <a:p>
            <a:pPr algn="ctr"/>
            <a:r>
              <a:rPr lang="tr-TR" sz="1200" dirty="0">
                <a:solidFill>
                  <a:srgbClr val="37313B"/>
                </a:solidFill>
                <a:latin typeface="Arial"/>
              </a:rPr>
              <a:t>1,00</a:t>
            </a:r>
          </a:p>
        </p:txBody>
      </p:sp>
    </p:spTree>
    <p:extLst>
      <p:ext uri="{BB962C8B-B14F-4D97-AF65-F5344CB8AC3E}">
        <p14:creationId xmlns:p14="http://schemas.microsoft.com/office/powerpoint/2010/main" val="24623011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8"/>
          <p:cNvSpPr txBox="1">
            <a:spLocks noGrp="1"/>
          </p:cNvSpPr>
          <p:nvPr>
            <p:ph type="title"/>
          </p:nvPr>
        </p:nvSpPr>
        <p:spPr>
          <a:xfrm>
            <a:off x="508001" y="836036"/>
            <a:ext cx="11055200" cy="829200"/>
          </a:xfrm>
          <a:prstGeom prst="rect">
            <a:avLst/>
          </a:prstGeom>
          <a:noFill/>
          <a:ln>
            <a:noFill/>
          </a:ln>
        </p:spPr>
        <p:txBody>
          <a:bodyPr spcFirstLastPara="1" wrap="square" lIns="0" tIns="60933" rIns="121900" bIns="60933" anchor="ctr" anchorCtr="0">
            <a:noAutofit/>
          </a:bodyPr>
          <a:lstStyle/>
          <a:p>
            <a:r>
              <a:rPr lang="tr-TR" sz="2933" dirty="0"/>
              <a:t>P</a:t>
            </a:r>
            <a:r>
              <a:rPr lang="en" sz="2933" dirty="0"/>
              <a:t>ola + BR </a:t>
            </a:r>
            <a:r>
              <a:rPr lang="tr-TR" sz="2933" dirty="0"/>
              <a:t>grubunda</a:t>
            </a:r>
            <a:r>
              <a:rPr lang="en" sz="2933" dirty="0"/>
              <a:t> </a:t>
            </a:r>
            <a:r>
              <a:rPr lang="tr-TR" sz="2933" dirty="0"/>
              <a:t>cevap oranı anlamlı oranda artış gösterdi. </a:t>
            </a:r>
            <a:endParaRPr sz="2933" dirty="0"/>
          </a:p>
        </p:txBody>
      </p:sp>
      <p:sp>
        <p:nvSpPr>
          <p:cNvPr id="218" name="Google Shape;218;p78"/>
          <p:cNvSpPr txBox="1">
            <a:spLocks noGrp="1"/>
          </p:cNvSpPr>
          <p:nvPr>
            <p:ph type="body" idx="4"/>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DLBCL-Etkililik</a:t>
            </a:r>
          </a:p>
        </p:txBody>
      </p:sp>
      <p:sp>
        <p:nvSpPr>
          <p:cNvPr id="219" name="Google Shape;219;p78"/>
          <p:cNvSpPr txBox="1"/>
          <p:nvPr/>
        </p:nvSpPr>
        <p:spPr>
          <a:xfrm>
            <a:off x="2087651" y="5953059"/>
            <a:ext cx="5022000" cy="646400"/>
          </a:xfrm>
          <a:prstGeom prst="rect">
            <a:avLst/>
          </a:prstGeom>
          <a:noFill/>
          <a:ln>
            <a:noFill/>
          </a:ln>
        </p:spPr>
        <p:txBody>
          <a:bodyPr spcFirstLastPara="1" wrap="square" lIns="121900" tIns="60933" rIns="121900" bIns="60933" anchor="t" anchorCtr="0">
            <a:noAutofit/>
          </a:bodyPr>
          <a:lstStyle/>
          <a:p>
            <a:pPr>
              <a:buClr>
                <a:schemeClr val="dk1"/>
              </a:buClr>
              <a:buSzPts val="700"/>
            </a:pPr>
            <a:endParaRPr sz="933">
              <a:solidFill>
                <a:srgbClr val="5F5F5F"/>
              </a:solidFill>
              <a:latin typeface="Arial"/>
              <a:ea typeface="Arial"/>
              <a:cs typeface="Arial"/>
              <a:sym typeface="Arial"/>
            </a:endParaRPr>
          </a:p>
        </p:txBody>
      </p:sp>
      <p:sp>
        <p:nvSpPr>
          <p:cNvPr id="221" name="Google Shape;221;p78"/>
          <p:cNvSpPr txBox="1">
            <a:spLocks noGrp="1"/>
          </p:cNvSpPr>
          <p:nvPr>
            <p:ph type="body" idx="2"/>
          </p:nvPr>
        </p:nvSpPr>
        <p:spPr>
          <a:xfrm>
            <a:off x="508000" y="5914800"/>
            <a:ext cx="6794400" cy="430800"/>
          </a:xfrm>
          <a:prstGeom prst="rect">
            <a:avLst/>
          </a:prstGeom>
          <a:noFill/>
          <a:ln>
            <a:noFill/>
          </a:ln>
        </p:spPr>
        <p:txBody>
          <a:bodyPr spcFirstLastPara="1" wrap="square" lIns="0" tIns="0" rIns="0" bIns="0" anchor="b" anchorCtr="0">
            <a:noAutofit/>
          </a:bodyPr>
          <a:lstStyle/>
          <a:p>
            <a:pPr marL="0" indent="0"/>
            <a:r>
              <a:rPr lang="en"/>
              <a:t>Data cut off: April 30, 2018.</a:t>
            </a:r>
            <a:endParaRPr/>
          </a:p>
          <a:p>
            <a:pPr marL="0" indent="0"/>
            <a:r>
              <a:rPr lang="en"/>
              <a:t>*Measured by PET-CT using modified Lugano Response Criteria.</a:t>
            </a:r>
            <a:endParaRPr/>
          </a:p>
          <a:p>
            <a:pPr marL="0" indent="0"/>
            <a:r>
              <a:rPr lang="en"/>
              <a:t>BOR, best objective response; OR, objective response; PET-CT, positron emission tomography-computed-tomography.</a:t>
            </a:r>
            <a:endParaRPr/>
          </a:p>
        </p:txBody>
      </p:sp>
      <p:sp>
        <p:nvSpPr>
          <p:cNvPr id="222" name="Google Shape;222;p78"/>
          <p:cNvSpPr txBox="1"/>
          <p:nvPr/>
        </p:nvSpPr>
        <p:spPr>
          <a:xfrm>
            <a:off x="3919081" y="2158620"/>
            <a:ext cx="1648400" cy="533600"/>
          </a:xfrm>
          <a:prstGeom prst="rect">
            <a:avLst/>
          </a:prstGeom>
          <a:noFill/>
          <a:ln>
            <a:noFill/>
          </a:ln>
        </p:spPr>
        <p:txBody>
          <a:bodyPr spcFirstLastPara="1" wrap="square" lIns="121900" tIns="60933" rIns="121900" bIns="60933" anchor="t" anchorCtr="0">
            <a:noAutofit/>
          </a:bodyPr>
          <a:lstStyle/>
          <a:p>
            <a:pPr algn="ctr">
              <a:buClr>
                <a:srgbClr val="000000"/>
              </a:buClr>
              <a:buSzPts val="1000"/>
            </a:pPr>
            <a:r>
              <a:rPr lang="en" sz="1333" b="1">
                <a:solidFill>
                  <a:srgbClr val="112966"/>
                </a:solidFill>
                <a:latin typeface="Arial"/>
                <a:ea typeface="Arial"/>
                <a:cs typeface="Arial"/>
                <a:sym typeface="Arial"/>
              </a:rPr>
              <a:t>Primary endpoint</a:t>
            </a:r>
            <a:br>
              <a:rPr lang="en" sz="1333" b="1">
                <a:solidFill>
                  <a:srgbClr val="112966"/>
                </a:solidFill>
                <a:latin typeface="Arial"/>
                <a:ea typeface="Arial"/>
                <a:cs typeface="Arial"/>
                <a:sym typeface="Arial"/>
              </a:rPr>
            </a:br>
            <a:r>
              <a:rPr lang="en" sz="1333" b="1">
                <a:solidFill>
                  <a:srgbClr val="112966"/>
                </a:solidFill>
                <a:latin typeface="Arial"/>
                <a:ea typeface="Arial"/>
                <a:cs typeface="Arial"/>
                <a:sym typeface="Arial"/>
              </a:rPr>
              <a:t>CR by PET-CT</a:t>
            </a:r>
            <a:endParaRPr sz="1333" b="1">
              <a:solidFill>
                <a:srgbClr val="112966"/>
              </a:solidFill>
              <a:latin typeface="Arial"/>
              <a:ea typeface="Arial"/>
              <a:cs typeface="Arial"/>
              <a:sym typeface="Arial"/>
            </a:endParaRPr>
          </a:p>
        </p:txBody>
      </p:sp>
      <p:grpSp>
        <p:nvGrpSpPr>
          <p:cNvPr id="223" name="Google Shape;223;p78"/>
          <p:cNvGrpSpPr/>
          <p:nvPr/>
        </p:nvGrpSpPr>
        <p:grpSpPr>
          <a:xfrm>
            <a:off x="543182" y="1879029"/>
            <a:ext cx="11105645" cy="4014304"/>
            <a:chOff x="411018" y="753334"/>
            <a:chExt cx="8329234" cy="3158548"/>
          </a:xfrm>
        </p:grpSpPr>
        <p:pic>
          <p:nvPicPr>
            <p:cNvPr id="224" name="Google Shape;224;p78"/>
            <p:cNvPicPr preferRelativeResize="0"/>
            <p:nvPr/>
          </p:nvPicPr>
          <p:blipFill rotWithShape="1">
            <a:blip r:embed="rId3">
              <a:alphaModFix/>
            </a:blip>
            <a:srcRect/>
            <a:stretch/>
          </p:blipFill>
          <p:spPr>
            <a:xfrm>
              <a:off x="4890052" y="1351682"/>
              <a:ext cx="3850200" cy="2560200"/>
            </a:xfrm>
            <a:prstGeom prst="rect">
              <a:avLst/>
            </a:prstGeom>
            <a:noFill/>
            <a:ln>
              <a:noFill/>
            </a:ln>
          </p:spPr>
        </p:pic>
        <p:pic>
          <p:nvPicPr>
            <p:cNvPr id="225" name="Google Shape;225;p78"/>
            <p:cNvPicPr preferRelativeResize="0"/>
            <p:nvPr/>
          </p:nvPicPr>
          <p:blipFill rotWithShape="1">
            <a:blip r:embed="rId4">
              <a:alphaModFix/>
            </a:blip>
            <a:srcRect/>
            <a:stretch/>
          </p:blipFill>
          <p:spPr>
            <a:xfrm>
              <a:off x="744245" y="1344764"/>
              <a:ext cx="3656100" cy="2560200"/>
            </a:xfrm>
            <a:prstGeom prst="rect">
              <a:avLst/>
            </a:prstGeom>
            <a:noFill/>
            <a:ln>
              <a:noFill/>
            </a:ln>
          </p:spPr>
        </p:pic>
        <p:sp>
          <p:nvSpPr>
            <p:cNvPr id="226" name="Google Shape;226;p78"/>
            <p:cNvSpPr txBox="1"/>
            <p:nvPr/>
          </p:nvSpPr>
          <p:spPr>
            <a:xfrm>
              <a:off x="3123915" y="1312356"/>
              <a:ext cx="697500" cy="274500"/>
            </a:xfrm>
            <a:prstGeom prst="rect">
              <a:avLst/>
            </a:prstGeom>
            <a:noFill/>
            <a:ln>
              <a:noFill/>
            </a:ln>
          </p:spPr>
          <p:txBody>
            <a:bodyPr spcFirstLastPara="1" wrap="square" lIns="121900" tIns="60933" rIns="121900" bIns="60933" anchor="t" anchorCtr="0">
              <a:noAutofit/>
            </a:bodyPr>
            <a:lstStyle/>
            <a:p>
              <a:pPr>
                <a:buClr>
                  <a:srgbClr val="000000"/>
                </a:buClr>
                <a:buSzPts val="1100"/>
              </a:pPr>
              <a:r>
                <a:rPr lang="en" sz="1467">
                  <a:solidFill>
                    <a:srgbClr val="5F5F5F"/>
                  </a:solidFill>
                  <a:latin typeface="Arial"/>
                  <a:ea typeface="Arial"/>
                  <a:cs typeface="Arial"/>
                  <a:sym typeface="Arial"/>
                </a:rPr>
                <a:t>p=0.026</a:t>
              </a:r>
              <a:endParaRPr sz="1467">
                <a:solidFill>
                  <a:srgbClr val="5F5F5F"/>
                </a:solidFill>
                <a:latin typeface="Arial"/>
                <a:ea typeface="Arial"/>
                <a:cs typeface="Arial"/>
                <a:sym typeface="Arial"/>
              </a:endParaRPr>
            </a:p>
          </p:txBody>
        </p:sp>
        <p:sp>
          <p:nvSpPr>
            <p:cNvPr id="227" name="Google Shape;227;p78"/>
            <p:cNvSpPr txBox="1"/>
            <p:nvPr/>
          </p:nvSpPr>
          <p:spPr>
            <a:xfrm rot="-5400000">
              <a:off x="-470382" y="2378578"/>
              <a:ext cx="2024400" cy="261600"/>
            </a:xfrm>
            <a:prstGeom prst="rect">
              <a:avLst/>
            </a:prstGeom>
            <a:noFill/>
            <a:ln>
              <a:noFill/>
            </a:ln>
          </p:spPr>
          <p:txBody>
            <a:bodyPr spcFirstLastPara="1" wrap="square" lIns="121900" tIns="60933" rIns="121900" bIns="60933" anchor="t" anchorCtr="0">
              <a:noAutofit/>
            </a:bodyPr>
            <a:lstStyle/>
            <a:p>
              <a:pPr algn="ctr">
                <a:buClr>
                  <a:srgbClr val="000000"/>
                </a:buClr>
                <a:buSzPts val="1100"/>
              </a:pPr>
              <a:r>
                <a:rPr lang="en" sz="1467" b="1">
                  <a:solidFill>
                    <a:srgbClr val="5F5F5F"/>
                  </a:solidFill>
                  <a:latin typeface="Arial"/>
                  <a:ea typeface="Arial"/>
                  <a:cs typeface="Arial"/>
                  <a:sym typeface="Arial"/>
                </a:rPr>
                <a:t>Patients (%)</a:t>
              </a:r>
              <a:endParaRPr sz="1467" b="1">
                <a:solidFill>
                  <a:srgbClr val="5F5F5F"/>
                </a:solidFill>
                <a:latin typeface="Arial"/>
                <a:ea typeface="Arial"/>
                <a:cs typeface="Arial"/>
                <a:sym typeface="Arial"/>
              </a:endParaRPr>
            </a:p>
          </p:txBody>
        </p:sp>
        <p:grpSp>
          <p:nvGrpSpPr>
            <p:cNvPr id="228" name="Google Shape;228;p78"/>
            <p:cNvGrpSpPr/>
            <p:nvPr/>
          </p:nvGrpSpPr>
          <p:grpSpPr>
            <a:xfrm>
              <a:off x="3186738" y="1573950"/>
              <a:ext cx="579990" cy="982138"/>
              <a:chOff x="3212494" y="1847916"/>
              <a:chExt cx="522749" cy="900301"/>
            </a:xfrm>
          </p:grpSpPr>
          <p:cxnSp>
            <p:nvCxnSpPr>
              <p:cNvPr id="229" name="Google Shape;229;p78"/>
              <p:cNvCxnSpPr/>
              <p:nvPr/>
            </p:nvCxnSpPr>
            <p:spPr>
              <a:xfrm>
                <a:off x="3735243" y="1847917"/>
                <a:ext cx="0" cy="70500"/>
              </a:xfrm>
              <a:prstGeom prst="straightConnector1">
                <a:avLst/>
              </a:prstGeom>
              <a:noFill/>
              <a:ln w="12700" cap="flat" cmpd="sng">
                <a:solidFill>
                  <a:srgbClr val="A5A5A5"/>
                </a:solidFill>
                <a:prstDash val="solid"/>
                <a:round/>
                <a:headEnd type="none" w="sm" len="sm"/>
                <a:tailEnd type="none" w="sm" len="sm"/>
              </a:ln>
            </p:spPr>
          </p:cxnSp>
          <p:cxnSp>
            <p:nvCxnSpPr>
              <p:cNvPr id="230" name="Google Shape;230;p78"/>
              <p:cNvCxnSpPr/>
              <p:nvPr/>
            </p:nvCxnSpPr>
            <p:spPr>
              <a:xfrm rot="10800000">
                <a:off x="3215943" y="1847916"/>
                <a:ext cx="519300" cy="0"/>
              </a:xfrm>
              <a:prstGeom prst="straightConnector1">
                <a:avLst/>
              </a:prstGeom>
              <a:noFill/>
              <a:ln w="12700" cap="sq" cmpd="sng">
                <a:solidFill>
                  <a:srgbClr val="A5A5A5"/>
                </a:solidFill>
                <a:prstDash val="solid"/>
                <a:round/>
                <a:headEnd type="none" w="sm" len="sm"/>
                <a:tailEnd type="none" w="sm" len="sm"/>
              </a:ln>
            </p:spPr>
          </p:cxnSp>
          <p:cxnSp>
            <p:nvCxnSpPr>
              <p:cNvPr id="231" name="Google Shape;231;p78"/>
              <p:cNvCxnSpPr/>
              <p:nvPr/>
            </p:nvCxnSpPr>
            <p:spPr>
              <a:xfrm>
                <a:off x="3212494" y="1847917"/>
                <a:ext cx="0" cy="900300"/>
              </a:xfrm>
              <a:prstGeom prst="straightConnector1">
                <a:avLst/>
              </a:prstGeom>
              <a:noFill/>
              <a:ln w="12700" cap="flat" cmpd="sng">
                <a:solidFill>
                  <a:srgbClr val="A5A5A5"/>
                </a:solidFill>
                <a:prstDash val="solid"/>
                <a:round/>
                <a:headEnd type="none" w="sm" len="sm"/>
                <a:tailEnd type="none" w="sm" len="sm"/>
              </a:ln>
            </p:spPr>
          </p:cxnSp>
        </p:grpSp>
        <p:sp>
          <p:nvSpPr>
            <p:cNvPr id="232" name="Google Shape;232;p78"/>
            <p:cNvSpPr txBox="1"/>
            <p:nvPr/>
          </p:nvSpPr>
          <p:spPr>
            <a:xfrm rot="-5400000">
              <a:off x="3746250" y="2378577"/>
              <a:ext cx="2024400" cy="261600"/>
            </a:xfrm>
            <a:prstGeom prst="rect">
              <a:avLst/>
            </a:prstGeom>
            <a:noFill/>
            <a:ln>
              <a:noFill/>
            </a:ln>
          </p:spPr>
          <p:txBody>
            <a:bodyPr spcFirstLastPara="1" wrap="square" lIns="121900" tIns="60933" rIns="121900" bIns="60933" anchor="t" anchorCtr="0">
              <a:noAutofit/>
            </a:bodyPr>
            <a:lstStyle/>
            <a:p>
              <a:pPr algn="ctr">
                <a:buClr>
                  <a:srgbClr val="000000"/>
                </a:buClr>
                <a:buSzPts val="1100"/>
              </a:pPr>
              <a:r>
                <a:rPr lang="en" sz="1467" b="1">
                  <a:solidFill>
                    <a:srgbClr val="5F5F5F"/>
                  </a:solidFill>
                  <a:latin typeface="Arial"/>
                  <a:ea typeface="Arial"/>
                  <a:cs typeface="Arial"/>
                  <a:sym typeface="Arial"/>
                </a:rPr>
                <a:t>Patients (%)</a:t>
              </a:r>
              <a:endParaRPr sz="1467" b="1">
                <a:solidFill>
                  <a:srgbClr val="5F5F5F"/>
                </a:solidFill>
                <a:latin typeface="Arial"/>
                <a:ea typeface="Arial"/>
                <a:cs typeface="Arial"/>
                <a:sym typeface="Arial"/>
              </a:endParaRPr>
            </a:p>
          </p:txBody>
        </p:sp>
        <p:sp>
          <p:nvSpPr>
            <p:cNvPr id="233" name="Google Shape;233;p78"/>
            <p:cNvSpPr txBox="1"/>
            <p:nvPr/>
          </p:nvSpPr>
          <p:spPr>
            <a:xfrm>
              <a:off x="7657031" y="1311268"/>
              <a:ext cx="824400" cy="274500"/>
            </a:xfrm>
            <a:prstGeom prst="rect">
              <a:avLst/>
            </a:prstGeom>
            <a:noFill/>
            <a:ln>
              <a:noFill/>
            </a:ln>
          </p:spPr>
          <p:txBody>
            <a:bodyPr spcFirstLastPara="1" wrap="square" lIns="121900" tIns="60933" rIns="121900" bIns="60933" anchor="ctr" anchorCtr="0">
              <a:noAutofit/>
            </a:bodyPr>
            <a:lstStyle/>
            <a:p>
              <a:pPr>
                <a:buClr>
                  <a:srgbClr val="000000"/>
                </a:buClr>
                <a:buSzPts val="1100"/>
              </a:pPr>
              <a:r>
                <a:rPr lang="en" sz="1467">
                  <a:solidFill>
                    <a:srgbClr val="5F5F5F"/>
                  </a:solidFill>
                  <a:latin typeface="Arial"/>
                  <a:ea typeface="Arial"/>
                  <a:cs typeface="Arial"/>
                  <a:sym typeface="Arial"/>
                </a:rPr>
                <a:t>Pola + BR</a:t>
              </a:r>
              <a:endParaRPr sz="1467">
                <a:solidFill>
                  <a:srgbClr val="5F5F5F"/>
                </a:solidFill>
                <a:latin typeface="Arial"/>
                <a:ea typeface="Arial"/>
                <a:cs typeface="Arial"/>
                <a:sym typeface="Arial"/>
              </a:endParaRPr>
            </a:p>
          </p:txBody>
        </p:sp>
        <p:sp>
          <p:nvSpPr>
            <p:cNvPr id="234" name="Google Shape;234;p78"/>
            <p:cNvSpPr/>
            <p:nvPr/>
          </p:nvSpPr>
          <p:spPr>
            <a:xfrm>
              <a:off x="7619197" y="1415291"/>
              <a:ext cx="66300" cy="66300"/>
            </a:xfrm>
            <a:prstGeom prst="rect">
              <a:avLst/>
            </a:prstGeom>
            <a:solidFill>
              <a:schemeClr val="lt2"/>
            </a:solidFill>
            <a:ln w="9525" cap="flat" cmpd="sng">
              <a:solidFill>
                <a:srgbClr val="303030"/>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100"/>
              </a:pPr>
              <a:endParaRPr sz="1467">
                <a:solidFill>
                  <a:srgbClr val="5F5F5F"/>
                </a:solidFill>
                <a:latin typeface="Arial"/>
                <a:ea typeface="Arial"/>
                <a:cs typeface="Arial"/>
                <a:sym typeface="Arial"/>
              </a:endParaRPr>
            </a:p>
          </p:txBody>
        </p:sp>
        <p:sp>
          <p:nvSpPr>
            <p:cNvPr id="235" name="Google Shape;235;p78"/>
            <p:cNvSpPr txBox="1"/>
            <p:nvPr/>
          </p:nvSpPr>
          <p:spPr>
            <a:xfrm>
              <a:off x="7657031" y="1137432"/>
              <a:ext cx="381900" cy="274500"/>
            </a:xfrm>
            <a:prstGeom prst="rect">
              <a:avLst/>
            </a:prstGeom>
            <a:noFill/>
            <a:ln>
              <a:noFill/>
            </a:ln>
          </p:spPr>
          <p:txBody>
            <a:bodyPr spcFirstLastPara="1" wrap="square" lIns="121900" tIns="60933" rIns="121900" bIns="60933" anchor="ctr" anchorCtr="0">
              <a:noAutofit/>
            </a:bodyPr>
            <a:lstStyle/>
            <a:p>
              <a:pPr>
                <a:buClr>
                  <a:srgbClr val="000000"/>
                </a:buClr>
                <a:buSzPts val="1100"/>
              </a:pPr>
              <a:r>
                <a:rPr lang="en" sz="1467">
                  <a:solidFill>
                    <a:srgbClr val="5F5F5F"/>
                  </a:solidFill>
                  <a:latin typeface="Arial"/>
                  <a:ea typeface="Arial"/>
                  <a:cs typeface="Arial"/>
                  <a:sym typeface="Arial"/>
                </a:rPr>
                <a:t>BR</a:t>
              </a:r>
              <a:endParaRPr sz="1467">
                <a:solidFill>
                  <a:srgbClr val="5F5F5F"/>
                </a:solidFill>
                <a:latin typeface="Arial"/>
                <a:ea typeface="Arial"/>
                <a:cs typeface="Arial"/>
                <a:sym typeface="Arial"/>
              </a:endParaRPr>
            </a:p>
          </p:txBody>
        </p:sp>
        <p:sp>
          <p:nvSpPr>
            <p:cNvPr id="236" name="Google Shape;236;p78"/>
            <p:cNvSpPr/>
            <p:nvPr/>
          </p:nvSpPr>
          <p:spPr>
            <a:xfrm>
              <a:off x="7619197" y="1241457"/>
              <a:ext cx="66300" cy="66300"/>
            </a:xfrm>
            <a:prstGeom prst="rect">
              <a:avLst/>
            </a:prstGeom>
            <a:solidFill>
              <a:schemeClr val="accent1"/>
            </a:solidFill>
            <a:ln w="9525" cap="flat" cmpd="sng">
              <a:solidFill>
                <a:srgbClr val="303030"/>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100"/>
              </a:pPr>
              <a:endParaRPr sz="1467">
                <a:solidFill>
                  <a:srgbClr val="5F5F5F"/>
                </a:solidFill>
                <a:latin typeface="Arial"/>
                <a:ea typeface="Arial"/>
                <a:cs typeface="Arial"/>
                <a:sym typeface="Arial"/>
              </a:endParaRPr>
            </a:p>
          </p:txBody>
        </p:sp>
        <p:sp>
          <p:nvSpPr>
            <p:cNvPr id="237" name="Google Shape;237;p78"/>
            <p:cNvSpPr/>
            <p:nvPr/>
          </p:nvSpPr>
          <p:spPr>
            <a:xfrm>
              <a:off x="991946" y="753334"/>
              <a:ext cx="3168600" cy="261600"/>
            </a:xfrm>
            <a:prstGeom prst="roundRect">
              <a:avLst>
                <a:gd name="adj" fmla="val 50000"/>
              </a:avLst>
            </a:prstGeom>
            <a:solidFill>
              <a:schemeClr val="accent1"/>
            </a:solidFill>
            <a:ln>
              <a:noFill/>
            </a:ln>
          </p:spPr>
          <p:txBody>
            <a:bodyPr spcFirstLastPara="1" wrap="square" lIns="0" tIns="60933" rIns="0" bIns="60933" anchor="ctr" anchorCtr="0">
              <a:noAutofit/>
            </a:bodyPr>
            <a:lstStyle/>
            <a:p>
              <a:pPr algn="ctr">
                <a:buClr>
                  <a:srgbClr val="000000"/>
                </a:buClr>
                <a:buSzPts val="1000"/>
              </a:pPr>
              <a:r>
                <a:rPr lang="en" sz="1333" dirty="0">
                  <a:solidFill>
                    <a:srgbClr val="FFFFFF"/>
                  </a:solidFill>
                  <a:latin typeface="Arial"/>
                  <a:ea typeface="Arial"/>
                  <a:cs typeface="Arial"/>
                  <a:sym typeface="Arial"/>
                </a:rPr>
                <a:t>EOT</a:t>
              </a:r>
              <a:r>
                <a:rPr lang="tr-TR" sz="1333" dirty="0">
                  <a:solidFill>
                    <a:srgbClr val="FFFFFF"/>
                  </a:solidFill>
                  <a:latin typeface="Arial"/>
                  <a:ea typeface="Arial"/>
                  <a:cs typeface="Arial"/>
                  <a:sym typeface="Arial"/>
                </a:rPr>
                <a:t>’de cevap</a:t>
              </a:r>
              <a:r>
                <a:rPr lang="en" sz="1333" dirty="0">
                  <a:solidFill>
                    <a:srgbClr val="FFFFFF"/>
                  </a:solidFill>
                  <a:latin typeface="Arial"/>
                  <a:ea typeface="Arial"/>
                  <a:cs typeface="Arial"/>
                  <a:sym typeface="Arial"/>
                </a:rPr>
                <a:t> (IRC)*</a:t>
              </a:r>
              <a:endParaRPr sz="1333" baseline="30000" dirty="0">
                <a:solidFill>
                  <a:srgbClr val="FFFFFF"/>
                </a:solidFill>
                <a:latin typeface="Arial"/>
                <a:ea typeface="Arial"/>
                <a:cs typeface="Arial"/>
                <a:sym typeface="Arial"/>
              </a:endParaRPr>
            </a:p>
          </p:txBody>
        </p:sp>
        <p:sp>
          <p:nvSpPr>
            <p:cNvPr id="238" name="Google Shape;238;p78"/>
            <p:cNvSpPr/>
            <p:nvPr/>
          </p:nvSpPr>
          <p:spPr>
            <a:xfrm>
              <a:off x="5152518" y="753334"/>
              <a:ext cx="3168600" cy="261600"/>
            </a:xfrm>
            <a:prstGeom prst="roundRect">
              <a:avLst>
                <a:gd name="adj" fmla="val 50000"/>
              </a:avLst>
            </a:prstGeom>
            <a:solidFill>
              <a:schemeClr val="accent1"/>
            </a:solidFill>
            <a:ln>
              <a:noFill/>
            </a:ln>
          </p:spPr>
          <p:txBody>
            <a:bodyPr spcFirstLastPara="1" wrap="square" lIns="0" tIns="60933" rIns="0" bIns="60933" anchor="ctr" anchorCtr="0">
              <a:noAutofit/>
            </a:bodyPr>
            <a:lstStyle/>
            <a:p>
              <a:pPr algn="ctr">
                <a:buClr>
                  <a:srgbClr val="000000"/>
                </a:buClr>
                <a:buSzPts val="1000"/>
              </a:pPr>
              <a:r>
                <a:rPr lang="en" sz="1333" dirty="0">
                  <a:solidFill>
                    <a:srgbClr val="FFFFFF"/>
                  </a:solidFill>
                  <a:latin typeface="Arial"/>
                  <a:ea typeface="Arial"/>
                  <a:cs typeface="Arial"/>
                  <a:sym typeface="Arial"/>
                </a:rPr>
                <a:t>BOR </a:t>
              </a:r>
              <a:r>
                <a:rPr lang="tr-TR" sz="1333" dirty="0">
                  <a:solidFill>
                    <a:srgbClr val="FFFFFF"/>
                  </a:solidFill>
                </a:rPr>
                <a:t>ve</a:t>
              </a:r>
              <a:r>
                <a:rPr lang="en" sz="1333" dirty="0">
                  <a:solidFill>
                    <a:srgbClr val="FFFFFF"/>
                  </a:solidFill>
                  <a:latin typeface="Arial"/>
                  <a:ea typeface="Arial"/>
                  <a:cs typeface="Arial"/>
                  <a:sym typeface="Arial"/>
                </a:rPr>
                <a:t> CR (INV)</a:t>
              </a:r>
              <a:endParaRPr sz="1333" baseline="30000" dirty="0">
                <a:solidFill>
                  <a:srgbClr val="FFFFFF"/>
                </a:solidFill>
                <a:latin typeface="Arial"/>
                <a:ea typeface="Arial"/>
                <a:cs typeface="Arial"/>
                <a:sym typeface="Arial"/>
              </a:endParaRPr>
            </a:p>
          </p:txBody>
        </p:sp>
        <p:cxnSp>
          <p:nvCxnSpPr>
            <p:cNvPr id="239" name="Google Shape;239;p78"/>
            <p:cNvCxnSpPr/>
            <p:nvPr/>
          </p:nvCxnSpPr>
          <p:spPr>
            <a:xfrm>
              <a:off x="2187001" y="1335156"/>
              <a:ext cx="0" cy="91500"/>
            </a:xfrm>
            <a:prstGeom prst="straightConnector1">
              <a:avLst/>
            </a:prstGeom>
            <a:noFill/>
            <a:ln w="12700" cap="flat" cmpd="sng">
              <a:solidFill>
                <a:srgbClr val="A5A5A5"/>
              </a:solidFill>
              <a:prstDash val="solid"/>
              <a:round/>
              <a:headEnd type="none" w="sm" len="sm"/>
              <a:tailEnd type="none" w="sm" len="sm"/>
            </a:ln>
          </p:spPr>
        </p:cxnSp>
        <p:cxnSp>
          <p:nvCxnSpPr>
            <p:cNvPr id="240" name="Google Shape;240;p78"/>
            <p:cNvCxnSpPr/>
            <p:nvPr/>
          </p:nvCxnSpPr>
          <p:spPr>
            <a:xfrm flipH="1">
              <a:off x="1589299" y="1335156"/>
              <a:ext cx="3300" cy="1217400"/>
            </a:xfrm>
            <a:prstGeom prst="straightConnector1">
              <a:avLst/>
            </a:prstGeom>
            <a:noFill/>
            <a:ln w="12700" cap="flat" cmpd="sng">
              <a:solidFill>
                <a:srgbClr val="A5A5A5"/>
              </a:solidFill>
              <a:prstDash val="solid"/>
              <a:round/>
              <a:headEnd type="none" w="sm" len="sm"/>
              <a:tailEnd type="none" w="sm" len="sm"/>
            </a:ln>
          </p:spPr>
        </p:cxnSp>
        <p:cxnSp>
          <p:nvCxnSpPr>
            <p:cNvPr id="241" name="Google Shape;241;p78"/>
            <p:cNvCxnSpPr/>
            <p:nvPr/>
          </p:nvCxnSpPr>
          <p:spPr>
            <a:xfrm rot="10800000">
              <a:off x="1593001" y="1335156"/>
              <a:ext cx="594000" cy="0"/>
            </a:xfrm>
            <a:prstGeom prst="straightConnector1">
              <a:avLst/>
            </a:prstGeom>
            <a:noFill/>
            <a:ln w="12700" cap="sq" cmpd="sng">
              <a:solidFill>
                <a:srgbClr val="A5A5A5"/>
              </a:solidFill>
              <a:prstDash val="solid"/>
              <a:round/>
              <a:headEnd type="none" w="sm" len="sm"/>
              <a:tailEnd type="none" w="sm" len="sm"/>
            </a:ln>
          </p:spPr>
        </p:cxnSp>
        <p:sp>
          <p:nvSpPr>
            <p:cNvPr id="242" name="Google Shape;242;p78"/>
            <p:cNvSpPr txBox="1"/>
            <p:nvPr/>
          </p:nvSpPr>
          <p:spPr>
            <a:xfrm>
              <a:off x="1526588" y="1083330"/>
              <a:ext cx="697500" cy="274500"/>
            </a:xfrm>
            <a:prstGeom prst="rect">
              <a:avLst/>
            </a:prstGeom>
            <a:noFill/>
            <a:ln>
              <a:noFill/>
            </a:ln>
          </p:spPr>
          <p:txBody>
            <a:bodyPr spcFirstLastPara="1" wrap="square" lIns="121900" tIns="60933" rIns="121900" bIns="60933" anchor="t" anchorCtr="0">
              <a:noAutofit/>
            </a:bodyPr>
            <a:lstStyle/>
            <a:p>
              <a:pPr>
                <a:buClr>
                  <a:srgbClr val="000000"/>
                </a:buClr>
                <a:buSzPts val="1100"/>
              </a:pPr>
              <a:r>
                <a:rPr lang="en" sz="1467">
                  <a:solidFill>
                    <a:srgbClr val="5F5F5F"/>
                  </a:solidFill>
                  <a:latin typeface="Arial"/>
                  <a:ea typeface="Arial"/>
                  <a:cs typeface="Arial"/>
                  <a:sym typeface="Arial"/>
                </a:rPr>
                <a:t>p=0.008</a:t>
              </a:r>
              <a:endParaRPr sz="1467">
                <a:solidFill>
                  <a:srgbClr val="5F5F5F"/>
                </a:solidFill>
                <a:latin typeface="Arial"/>
                <a:ea typeface="Arial"/>
                <a:cs typeface="Arial"/>
                <a:sym typeface="Arial"/>
              </a:endParaRPr>
            </a:p>
          </p:txBody>
        </p:sp>
      </p:grpSp>
      <p:sp>
        <p:nvSpPr>
          <p:cNvPr id="29" name="Google Shape;209;p77"/>
          <p:cNvSpPr txBox="1">
            <a:spLocks noGrp="1"/>
          </p:cNvSpPr>
          <p:nvPr>
            <p:ph type="body" idx="3"/>
          </p:nvPr>
        </p:nvSpPr>
        <p:spPr>
          <a:xfrm>
            <a:off x="3261946" y="6541477"/>
            <a:ext cx="8301553" cy="219808"/>
          </a:xfrm>
          <a:prstGeom prst="rect">
            <a:avLst/>
          </a:prstGeom>
          <a:noFill/>
          <a:ln>
            <a:noFill/>
          </a:ln>
        </p:spPr>
        <p:txBody>
          <a:bodyPr spcFirstLastPara="1" wrap="square" lIns="0" tIns="0" rIns="0" bIns="0" anchor="b" anchorCtr="0">
            <a:noAutofit/>
          </a:bodyPr>
          <a:lstStyle/>
          <a:p>
            <a:pPr marL="0" indent="0"/>
            <a:r>
              <a:rPr lang="tr-TR"/>
              <a:t>Sehn LH, Martelli M, Trněný M, et al. Polatuzumab vedotin in relapsed or refractory diffuse large B-cell lymphoma. J Clin Oncol. 2020;38(2):155-165</a:t>
            </a:r>
            <a:endParaRPr dirty="0"/>
          </a:p>
        </p:txBody>
      </p:sp>
    </p:spTree>
    <p:extLst>
      <p:ext uri="{BB962C8B-B14F-4D97-AF65-F5344CB8AC3E}">
        <p14:creationId xmlns:p14="http://schemas.microsoft.com/office/powerpoint/2010/main" val="16711864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9"/>
          <p:cNvSpPr txBox="1">
            <a:spLocks noGrp="1"/>
          </p:cNvSpPr>
          <p:nvPr>
            <p:ph type="title"/>
          </p:nvPr>
        </p:nvSpPr>
        <p:spPr>
          <a:xfrm>
            <a:off x="508003" y="825971"/>
            <a:ext cx="10293200" cy="829200"/>
          </a:xfrm>
          <a:prstGeom prst="rect">
            <a:avLst/>
          </a:prstGeom>
          <a:noFill/>
          <a:ln>
            <a:noFill/>
          </a:ln>
        </p:spPr>
        <p:txBody>
          <a:bodyPr spcFirstLastPara="1" wrap="square" lIns="0" tIns="60933" rIns="121900" bIns="60933" anchor="ctr" anchorCtr="0">
            <a:noAutofit/>
          </a:bodyPr>
          <a:lstStyle/>
          <a:p>
            <a:pPr lvl="0"/>
            <a:r>
              <a:rPr lang="en" sz="2880" dirty="0"/>
              <a:t>PET/CT</a:t>
            </a:r>
            <a:r>
              <a:rPr lang="tr-TR" sz="2880" dirty="0"/>
              <a:t> değerlendirmesinde </a:t>
            </a:r>
            <a:r>
              <a:rPr lang="tr-TR" sz="2880" dirty="0">
                <a:solidFill>
                  <a:schemeClr val="accent2"/>
                </a:solidFill>
              </a:rPr>
              <a:t>alt hücre tipine </a:t>
            </a:r>
            <a:r>
              <a:rPr lang="tr-TR" sz="2880" dirty="0"/>
              <a:t>göre </a:t>
            </a:r>
            <a:r>
              <a:rPr lang="en" sz="2880" dirty="0"/>
              <a:t>OR</a:t>
            </a:r>
            <a:r>
              <a:rPr lang="tr-TR" sz="2880" dirty="0"/>
              <a:t>*</a:t>
            </a:r>
            <a:endParaRPr dirty="0"/>
          </a:p>
        </p:txBody>
      </p:sp>
      <p:sp>
        <p:nvSpPr>
          <p:cNvPr id="249" name="Google Shape;249;p79"/>
          <p:cNvSpPr txBox="1">
            <a:spLocks noGrp="1"/>
          </p:cNvSpPr>
          <p:nvPr>
            <p:ph type="body" idx="2"/>
          </p:nvPr>
        </p:nvSpPr>
        <p:spPr>
          <a:xfrm>
            <a:off x="508001" y="5872561"/>
            <a:ext cx="7291203" cy="430800"/>
          </a:xfrm>
          <a:prstGeom prst="rect">
            <a:avLst/>
          </a:prstGeom>
          <a:noFill/>
          <a:ln>
            <a:noFill/>
          </a:ln>
        </p:spPr>
        <p:txBody>
          <a:bodyPr spcFirstLastPara="1" wrap="square" lIns="0" tIns="0" rIns="0" bIns="0" anchor="b" anchorCtr="0">
            <a:noAutofit/>
          </a:bodyPr>
          <a:lstStyle/>
          <a:p>
            <a:pPr marL="0" indent="0"/>
            <a:r>
              <a:rPr lang="tr-TR" dirty="0"/>
              <a:t>*Verisi olan 37 hastanın sonuçları.. </a:t>
            </a:r>
            <a:r>
              <a:rPr lang="en" dirty="0"/>
              <a:t>Data cut-off: May 3, 2017.</a:t>
            </a:r>
            <a:endParaRPr dirty="0"/>
          </a:p>
          <a:p>
            <a:pPr marL="0" indent="0"/>
            <a:r>
              <a:rPr lang="en" dirty="0"/>
              <a:t>CT, computed tomography; PRA, primary response assessment. </a:t>
            </a:r>
            <a:endParaRPr dirty="0"/>
          </a:p>
        </p:txBody>
      </p:sp>
      <p:sp>
        <p:nvSpPr>
          <p:cNvPr id="250" name="Google Shape;250;p79"/>
          <p:cNvSpPr txBox="1">
            <a:spLocks noGrp="1"/>
          </p:cNvSpPr>
          <p:nvPr>
            <p:ph type="body" idx="3"/>
          </p:nvPr>
        </p:nvSpPr>
        <p:spPr>
          <a:xfrm>
            <a:off x="298938" y="6470464"/>
            <a:ext cx="11264429" cy="341795"/>
          </a:xfrm>
          <a:prstGeom prst="rect">
            <a:avLst/>
          </a:prstGeom>
          <a:noFill/>
          <a:ln>
            <a:noFill/>
          </a:ln>
        </p:spPr>
        <p:txBody>
          <a:bodyPr spcFirstLastPara="1" wrap="square" lIns="0" tIns="0" rIns="0" bIns="0" anchor="b" anchorCtr="0">
            <a:noAutofit/>
          </a:bodyPr>
          <a:lstStyle/>
          <a:p>
            <a:pPr marL="0" indent="0" algn="l"/>
            <a:r>
              <a:rPr lang="tr-TR" dirty="0"/>
              <a:t>Sehn LH, Scott DW, Trněný M, et al. Polatuzumab vedotin combined with bendamustine and rituximab in relapsed/refractory diffuse large B-cell lymphoma: preliminary results from a phase Ib/II study. Presented at: 59th American Society of Hematology Annual Meeting and Exposition; December 9–12, 2017; Atlanta, GA. Abstract 2821</a:t>
            </a:r>
            <a:endParaRPr dirty="0"/>
          </a:p>
        </p:txBody>
      </p:sp>
      <p:sp>
        <p:nvSpPr>
          <p:cNvPr id="251" name="Google Shape;251;p79"/>
          <p:cNvSpPr txBox="1">
            <a:spLocks noGrp="1"/>
          </p:cNvSpPr>
          <p:nvPr>
            <p:ph type="body" idx="4"/>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 Etkililik</a:t>
            </a:r>
          </a:p>
        </p:txBody>
      </p:sp>
      <p:sp>
        <p:nvSpPr>
          <p:cNvPr id="252" name="Google Shape;252;p79"/>
          <p:cNvSpPr/>
          <p:nvPr/>
        </p:nvSpPr>
        <p:spPr>
          <a:xfrm>
            <a:off x="508004" y="5328757"/>
            <a:ext cx="11178000" cy="450800"/>
          </a:xfrm>
          <a:prstGeom prst="rect">
            <a:avLst/>
          </a:prstGeom>
          <a:solidFill>
            <a:schemeClr val="lt2"/>
          </a:solidFill>
          <a:ln>
            <a:noFill/>
          </a:ln>
        </p:spPr>
        <p:txBody>
          <a:bodyPr spcFirstLastPara="1" wrap="square" lIns="121900" tIns="60933" rIns="121900" bIns="60933" anchor="ctr" anchorCtr="0">
            <a:noAutofit/>
          </a:bodyPr>
          <a:lstStyle/>
          <a:p>
            <a:pPr marL="228584" indent="-228584">
              <a:buClr>
                <a:srgbClr val="FFFFFF"/>
              </a:buClr>
              <a:buSzPts val="1100"/>
              <a:buFont typeface="Arial"/>
              <a:buChar char="•"/>
            </a:pPr>
            <a:r>
              <a:rPr lang="tr-TR" sz="1467" dirty="0">
                <a:solidFill>
                  <a:schemeClr val="accent2"/>
                </a:solidFill>
                <a:latin typeface="Arial"/>
                <a:ea typeface="Arial"/>
                <a:cs typeface="Arial"/>
                <a:sym typeface="Arial"/>
              </a:rPr>
              <a:t>İlk veriler </a:t>
            </a:r>
            <a:r>
              <a:rPr lang="en" sz="1467" dirty="0">
                <a:solidFill>
                  <a:schemeClr val="accent2"/>
                </a:solidFill>
                <a:latin typeface="Arial"/>
                <a:ea typeface="Arial"/>
                <a:cs typeface="Arial"/>
                <a:sym typeface="Arial"/>
              </a:rPr>
              <a:t>pola + BR </a:t>
            </a:r>
            <a:r>
              <a:rPr lang="tr-TR" sz="1467" dirty="0">
                <a:solidFill>
                  <a:schemeClr val="accent2"/>
                </a:solidFill>
                <a:latin typeface="Arial"/>
                <a:ea typeface="Arial"/>
                <a:cs typeface="Arial"/>
                <a:sym typeface="Arial"/>
              </a:rPr>
              <a:t>rejiminin her iki alt hücre tipinde B</a:t>
            </a:r>
            <a:r>
              <a:rPr lang="en" sz="1467" dirty="0">
                <a:solidFill>
                  <a:schemeClr val="accent2"/>
                </a:solidFill>
                <a:latin typeface="Arial"/>
                <a:ea typeface="Arial"/>
                <a:cs typeface="Arial"/>
                <a:sym typeface="Arial"/>
              </a:rPr>
              <a:t>R</a:t>
            </a:r>
            <a:r>
              <a:rPr lang="tr-TR" sz="1467" dirty="0">
                <a:solidFill>
                  <a:schemeClr val="accent2"/>
                </a:solidFill>
                <a:latin typeface="Arial"/>
                <a:ea typeface="Arial"/>
                <a:cs typeface="Arial"/>
                <a:sym typeface="Arial"/>
              </a:rPr>
              <a:t> gurubuna kıyasla tedavi sonuçlarını geliştirdiğini göstermiştir. </a:t>
            </a:r>
            <a:endParaRPr sz="1867" dirty="0">
              <a:solidFill>
                <a:schemeClr val="accent2"/>
              </a:solidFill>
              <a:latin typeface="Arial"/>
              <a:ea typeface="Arial"/>
              <a:cs typeface="Arial"/>
              <a:sym typeface="Arial"/>
            </a:endParaRPr>
          </a:p>
        </p:txBody>
      </p:sp>
      <p:sp>
        <p:nvSpPr>
          <p:cNvPr id="253" name="Google Shape;253;p79"/>
          <p:cNvSpPr txBox="1"/>
          <p:nvPr/>
        </p:nvSpPr>
        <p:spPr>
          <a:xfrm>
            <a:off x="3367009" y="2208725"/>
            <a:ext cx="5232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100</a:t>
            </a:r>
            <a:endParaRPr sz="1333">
              <a:solidFill>
                <a:srgbClr val="5F5F5F"/>
              </a:solidFill>
              <a:latin typeface="Arial"/>
              <a:ea typeface="Arial"/>
              <a:cs typeface="Arial"/>
              <a:sym typeface="Arial"/>
            </a:endParaRPr>
          </a:p>
        </p:txBody>
      </p:sp>
      <p:sp>
        <p:nvSpPr>
          <p:cNvPr id="254" name="Google Shape;254;p79"/>
          <p:cNvSpPr txBox="1"/>
          <p:nvPr/>
        </p:nvSpPr>
        <p:spPr>
          <a:xfrm>
            <a:off x="3487209" y="2690216"/>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80</a:t>
            </a:r>
            <a:endParaRPr sz="1333">
              <a:solidFill>
                <a:srgbClr val="5F5F5F"/>
              </a:solidFill>
              <a:latin typeface="Arial"/>
              <a:ea typeface="Arial"/>
              <a:cs typeface="Arial"/>
              <a:sym typeface="Arial"/>
            </a:endParaRPr>
          </a:p>
        </p:txBody>
      </p:sp>
      <p:sp>
        <p:nvSpPr>
          <p:cNvPr id="255" name="Google Shape;255;p79"/>
          <p:cNvSpPr txBox="1"/>
          <p:nvPr/>
        </p:nvSpPr>
        <p:spPr>
          <a:xfrm>
            <a:off x="3487209" y="3171707"/>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60</a:t>
            </a:r>
            <a:endParaRPr sz="1333">
              <a:solidFill>
                <a:srgbClr val="5F5F5F"/>
              </a:solidFill>
              <a:latin typeface="Arial"/>
              <a:ea typeface="Arial"/>
              <a:cs typeface="Arial"/>
              <a:sym typeface="Arial"/>
            </a:endParaRPr>
          </a:p>
        </p:txBody>
      </p:sp>
      <p:sp>
        <p:nvSpPr>
          <p:cNvPr id="256" name="Google Shape;256;p79"/>
          <p:cNvSpPr txBox="1"/>
          <p:nvPr/>
        </p:nvSpPr>
        <p:spPr>
          <a:xfrm>
            <a:off x="3487209" y="3653197"/>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40</a:t>
            </a:r>
            <a:endParaRPr sz="1333">
              <a:solidFill>
                <a:srgbClr val="5F5F5F"/>
              </a:solidFill>
              <a:latin typeface="Arial"/>
              <a:ea typeface="Arial"/>
              <a:cs typeface="Arial"/>
              <a:sym typeface="Arial"/>
            </a:endParaRPr>
          </a:p>
        </p:txBody>
      </p:sp>
      <p:sp>
        <p:nvSpPr>
          <p:cNvPr id="257" name="Google Shape;257;p79"/>
          <p:cNvSpPr txBox="1"/>
          <p:nvPr/>
        </p:nvSpPr>
        <p:spPr>
          <a:xfrm>
            <a:off x="3487209" y="4134688"/>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258" name="Google Shape;258;p79"/>
          <p:cNvSpPr txBox="1"/>
          <p:nvPr/>
        </p:nvSpPr>
        <p:spPr>
          <a:xfrm>
            <a:off x="3738215" y="4616179"/>
            <a:ext cx="1520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0</a:t>
            </a:r>
            <a:endParaRPr sz="1867">
              <a:solidFill>
                <a:srgbClr val="000000"/>
              </a:solidFill>
              <a:latin typeface="Arial"/>
              <a:ea typeface="Arial"/>
              <a:cs typeface="Arial"/>
              <a:sym typeface="Arial"/>
            </a:endParaRPr>
          </a:p>
        </p:txBody>
      </p:sp>
      <p:sp>
        <p:nvSpPr>
          <p:cNvPr id="259" name="Google Shape;259;p79"/>
          <p:cNvSpPr txBox="1"/>
          <p:nvPr/>
        </p:nvSpPr>
        <p:spPr>
          <a:xfrm rot="-5400000">
            <a:off x="2147024" y="3363257"/>
            <a:ext cx="2411600" cy="324800"/>
          </a:xfrm>
          <a:prstGeom prst="rect">
            <a:avLst/>
          </a:prstGeom>
          <a:noFill/>
          <a:ln>
            <a:noFill/>
          </a:ln>
        </p:spPr>
        <p:txBody>
          <a:bodyPr spcFirstLastPara="1" wrap="square" lIns="0" tIns="16067" rIns="0" bIns="0" anchor="b" anchorCtr="0">
            <a:noAutofit/>
          </a:bodyPr>
          <a:lstStyle/>
          <a:p>
            <a:pPr marL="16933" algn="ctr">
              <a:buClr>
                <a:srgbClr val="000000"/>
              </a:buClr>
              <a:buSzPts val="1000"/>
            </a:pPr>
            <a:r>
              <a:rPr lang="en" sz="1333" b="1" dirty="0">
                <a:solidFill>
                  <a:srgbClr val="5F5F5F"/>
                </a:solidFill>
                <a:latin typeface="Arial"/>
                <a:ea typeface="Arial"/>
                <a:cs typeface="Arial"/>
                <a:sym typeface="Arial"/>
              </a:rPr>
              <a:t>OR</a:t>
            </a:r>
            <a:r>
              <a:rPr lang="tr-TR" sz="1333" b="1" dirty="0">
                <a:solidFill>
                  <a:srgbClr val="5F5F5F"/>
                </a:solidFill>
                <a:latin typeface="Arial"/>
                <a:ea typeface="Arial"/>
                <a:cs typeface="Arial"/>
                <a:sym typeface="Arial"/>
              </a:rPr>
              <a:t>’e ulaşan hasta oranı</a:t>
            </a:r>
            <a:r>
              <a:rPr lang="en" sz="1333" b="1" dirty="0">
                <a:solidFill>
                  <a:srgbClr val="5F5F5F"/>
                </a:solidFill>
                <a:latin typeface="Arial"/>
                <a:ea typeface="Arial"/>
                <a:cs typeface="Arial"/>
                <a:sym typeface="Arial"/>
              </a:rPr>
              <a:t> (%)</a:t>
            </a:r>
            <a:endParaRPr sz="1867" b="1" dirty="0">
              <a:solidFill>
                <a:srgbClr val="000000"/>
              </a:solidFill>
              <a:latin typeface="Arial"/>
              <a:ea typeface="Arial"/>
              <a:cs typeface="Arial"/>
              <a:sym typeface="Arial"/>
            </a:endParaRPr>
          </a:p>
        </p:txBody>
      </p:sp>
      <p:sp>
        <p:nvSpPr>
          <p:cNvPr id="260" name="Google Shape;260;p79"/>
          <p:cNvSpPr txBox="1"/>
          <p:nvPr/>
        </p:nvSpPr>
        <p:spPr>
          <a:xfrm>
            <a:off x="4749805" y="4823875"/>
            <a:ext cx="4028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ABC</a:t>
            </a:r>
            <a:endParaRPr sz="1333">
              <a:solidFill>
                <a:srgbClr val="5F5F5F"/>
              </a:solidFill>
              <a:latin typeface="Arial"/>
              <a:ea typeface="Arial"/>
              <a:cs typeface="Arial"/>
              <a:sym typeface="Arial"/>
            </a:endParaRPr>
          </a:p>
        </p:txBody>
      </p:sp>
      <p:sp>
        <p:nvSpPr>
          <p:cNvPr id="261" name="Google Shape;261;p79"/>
          <p:cNvSpPr txBox="1"/>
          <p:nvPr/>
        </p:nvSpPr>
        <p:spPr>
          <a:xfrm>
            <a:off x="6548219" y="4823875"/>
            <a:ext cx="4028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GCB</a:t>
            </a:r>
            <a:endParaRPr sz="1333">
              <a:solidFill>
                <a:srgbClr val="5F5F5F"/>
              </a:solidFill>
              <a:latin typeface="Arial"/>
              <a:ea typeface="Arial"/>
              <a:cs typeface="Arial"/>
              <a:sym typeface="Arial"/>
            </a:endParaRPr>
          </a:p>
        </p:txBody>
      </p:sp>
      <p:sp>
        <p:nvSpPr>
          <p:cNvPr id="262" name="Google Shape;262;p79"/>
          <p:cNvSpPr/>
          <p:nvPr/>
        </p:nvSpPr>
        <p:spPr>
          <a:xfrm>
            <a:off x="4349751" y="3108325"/>
            <a:ext cx="597600" cy="1619600"/>
          </a:xfrm>
          <a:prstGeom prst="rect">
            <a:avLst/>
          </a:prstGeom>
          <a:solidFill>
            <a:schemeClr val="accent1"/>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263" name="Google Shape;263;p79"/>
          <p:cNvSpPr/>
          <p:nvPr/>
        </p:nvSpPr>
        <p:spPr>
          <a:xfrm>
            <a:off x="6153676" y="4250103"/>
            <a:ext cx="597600" cy="478000"/>
          </a:xfrm>
          <a:prstGeom prst="rect">
            <a:avLst/>
          </a:prstGeom>
          <a:solidFill>
            <a:schemeClr val="accent1"/>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264" name="Google Shape;264;p79"/>
          <p:cNvSpPr/>
          <p:nvPr/>
        </p:nvSpPr>
        <p:spPr>
          <a:xfrm>
            <a:off x="6751504" y="3287512"/>
            <a:ext cx="597600" cy="1440000"/>
          </a:xfrm>
          <a:prstGeom prst="rect">
            <a:avLst/>
          </a:prstGeom>
          <a:solidFill>
            <a:schemeClr val="lt2"/>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265" name="Google Shape;265;p79"/>
          <p:cNvSpPr/>
          <p:nvPr/>
        </p:nvSpPr>
        <p:spPr>
          <a:xfrm>
            <a:off x="4946765" y="2530473"/>
            <a:ext cx="597600" cy="2197600"/>
          </a:xfrm>
          <a:prstGeom prst="rect">
            <a:avLst/>
          </a:prstGeom>
          <a:solidFill>
            <a:schemeClr val="lt2"/>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266" name="Google Shape;266;p79"/>
          <p:cNvSpPr txBox="1"/>
          <p:nvPr/>
        </p:nvSpPr>
        <p:spPr>
          <a:xfrm>
            <a:off x="4447044" y="2882492"/>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333">
                <a:solidFill>
                  <a:srgbClr val="5F5F5F"/>
                </a:solidFill>
                <a:latin typeface="Arial"/>
                <a:ea typeface="Arial"/>
                <a:cs typeface="Arial"/>
                <a:sym typeface="Arial"/>
              </a:rPr>
              <a:t>67%</a:t>
            </a:r>
            <a:endParaRPr sz="1333">
              <a:solidFill>
                <a:srgbClr val="5F5F5F"/>
              </a:solidFill>
              <a:latin typeface="Arial"/>
              <a:ea typeface="Arial"/>
              <a:cs typeface="Arial"/>
              <a:sym typeface="Arial"/>
            </a:endParaRPr>
          </a:p>
        </p:txBody>
      </p:sp>
      <p:sp>
        <p:nvSpPr>
          <p:cNvPr id="267" name="Google Shape;267;p79"/>
          <p:cNvSpPr txBox="1"/>
          <p:nvPr/>
        </p:nvSpPr>
        <p:spPr>
          <a:xfrm>
            <a:off x="5044059" y="2293961"/>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333">
                <a:solidFill>
                  <a:srgbClr val="5F5F5F"/>
                </a:solidFill>
                <a:latin typeface="Arial"/>
                <a:ea typeface="Arial"/>
                <a:cs typeface="Arial"/>
                <a:sym typeface="Arial"/>
              </a:rPr>
              <a:t>91%</a:t>
            </a:r>
            <a:endParaRPr sz="1333">
              <a:solidFill>
                <a:srgbClr val="5F5F5F"/>
              </a:solidFill>
              <a:latin typeface="Arial"/>
              <a:ea typeface="Arial"/>
              <a:cs typeface="Arial"/>
              <a:sym typeface="Arial"/>
            </a:endParaRPr>
          </a:p>
        </p:txBody>
      </p:sp>
      <p:sp>
        <p:nvSpPr>
          <p:cNvPr id="268" name="Google Shape;268;p79"/>
          <p:cNvSpPr txBox="1"/>
          <p:nvPr/>
        </p:nvSpPr>
        <p:spPr>
          <a:xfrm>
            <a:off x="6250969" y="4004733"/>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269" name="Google Shape;269;p79"/>
          <p:cNvSpPr txBox="1"/>
          <p:nvPr/>
        </p:nvSpPr>
        <p:spPr>
          <a:xfrm>
            <a:off x="6848797" y="3045100"/>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333">
                <a:solidFill>
                  <a:srgbClr val="5F5F5F"/>
                </a:solidFill>
                <a:latin typeface="Arial"/>
                <a:ea typeface="Arial"/>
                <a:cs typeface="Arial"/>
                <a:sym typeface="Arial"/>
              </a:rPr>
              <a:t>60%</a:t>
            </a:r>
            <a:endParaRPr sz="1333">
              <a:solidFill>
                <a:srgbClr val="5F5F5F"/>
              </a:solidFill>
              <a:latin typeface="Arial"/>
              <a:ea typeface="Arial"/>
              <a:cs typeface="Arial"/>
              <a:sym typeface="Arial"/>
            </a:endParaRPr>
          </a:p>
        </p:txBody>
      </p:sp>
      <p:sp>
        <p:nvSpPr>
          <p:cNvPr id="270" name="Google Shape;270;p79"/>
          <p:cNvSpPr txBox="1"/>
          <p:nvPr/>
        </p:nvSpPr>
        <p:spPr>
          <a:xfrm>
            <a:off x="4447025" y="3128429"/>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200">
                <a:solidFill>
                  <a:schemeClr val="lt1"/>
                </a:solidFill>
                <a:latin typeface="Arial"/>
                <a:ea typeface="Arial"/>
                <a:cs typeface="Arial"/>
                <a:sym typeface="Arial"/>
              </a:rPr>
              <a:t>6/9</a:t>
            </a:r>
            <a:endParaRPr sz="1200">
              <a:solidFill>
                <a:schemeClr val="lt1"/>
              </a:solidFill>
              <a:latin typeface="Arial"/>
              <a:ea typeface="Arial"/>
              <a:cs typeface="Arial"/>
              <a:sym typeface="Arial"/>
            </a:endParaRPr>
          </a:p>
        </p:txBody>
      </p:sp>
      <p:grpSp>
        <p:nvGrpSpPr>
          <p:cNvPr id="271" name="Google Shape;271;p79"/>
          <p:cNvGrpSpPr/>
          <p:nvPr/>
        </p:nvGrpSpPr>
        <p:grpSpPr>
          <a:xfrm>
            <a:off x="3972607" y="2319867"/>
            <a:ext cx="3675115" cy="2489259"/>
            <a:chOff x="2979455" y="1739900"/>
            <a:chExt cx="2756336" cy="1866944"/>
          </a:xfrm>
        </p:grpSpPr>
        <p:sp>
          <p:nvSpPr>
            <p:cNvPr id="272" name="Google Shape;272;p79"/>
            <p:cNvSpPr/>
            <p:nvPr/>
          </p:nvSpPr>
          <p:spPr>
            <a:xfrm>
              <a:off x="2979455" y="2104655"/>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3" name="Google Shape;273;p79"/>
            <p:cNvSpPr/>
            <p:nvPr/>
          </p:nvSpPr>
          <p:spPr>
            <a:xfrm>
              <a:off x="2979455" y="2465634"/>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4" name="Google Shape;274;p79"/>
            <p:cNvSpPr/>
            <p:nvPr/>
          </p:nvSpPr>
          <p:spPr>
            <a:xfrm>
              <a:off x="2979455" y="2826604"/>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5" name="Google Shape;275;p79"/>
            <p:cNvSpPr/>
            <p:nvPr/>
          </p:nvSpPr>
          <p:spPr>
            <a:xfrm>
              <a:off x="2979455" y="3187577"/>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6" name="Google Shape;276;p79"/>
            <p:cNvSpPr/>
            <p:nvPr/>
          </p:nvSpPr>
          <p:spPr>
            <a:xfrm>
              <a:off x="5735791" y="3548646"/>
              <a:ext cx="0" cy="58198"/>
            </a:xfrm>
            <a:custGeom>
              <a:avLst/>
              <a:gdLst/>
              <a:ahLst/>
              <a:cxnLst/>
              <a:rect l="l" t="t" r="r" b="b"/>
              <a:pathLst>
                <a:path w="120000" h="41275" extrusionOk="0">
                  <a:moveTo>
                    <a:pt x="0" y="0"/>
                  </a:moveTo>
                  <a:lnTo>
                    <a:pt x="0" y="41275"/>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7" name="Google Shape;277;p79"/>
            <p:cNvSpPr/>
            <p:nvPr/>
          </p:nvSpPr>
          <p:spPr>
            <a:xfrm>
              <a:off x="2979455" y="3548952"/>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8" name="Google Shape;278;p79"/>
            <p:cNvSpPr/>
            <p:nvPr/>
          </p:nvSpPr>
          <p:spPr>
            <a:xfrm>
              <a:off x="3036225" y="3548646"/>
              <a:ext cx="0" cy="58198"/>
            </a:xfrm>
            <a:custGeom>
              <a:avLst/>
              <a:gdLst/>
              <a:ahLst/>
              <a:cxnLst/>
              <a:rect l="l" t="t" r="r" b="b"/>
              <a:pathLst>
                <a:path w="120000" h="41275" extrusionOk="0">
                  <a:moveTo>
                    <a:pt x="0" y="0"/>
                  </a:moveTo>
                  <a:lnTo>
                    <a:pt x="0" y="41275"/>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79" name="Google Shape;279;p79"/>
            <p:cNvSpPr/>
            <p:nvPr/>
          </p:nvSpPr>
          <p:spPr>
            <a:xfrm>
              <a:off x="2979455" y="1740116"/>
              <a:ext cx="57579" cy="0"/>
            </a:xfrm>
            <a:custGeom>
              <a:avLst/>
              <a:gdLst/>
              <a:ahLst/>
              <a:cxnLst/>
              <a:rect l="l" t="t" r="r" b="b"/>
              <a:pathLst>
                <a:path w="41275" h="120000" extrusionOk="0">
                  <a:moveTo>
                    <a:pt x="41275" y="0"/>
                  </a:moveTo>
                  <a:lnTo>
                    <a:pt x="0" y="0"/>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80" name="Google Shape;280;p79"/>
            <p:cNvSpPr/>
            <p:nvPr/>
          </p:nvSpPr>
          <p:spPr>
            <a:xfrm>
              <a:off x="3036225" y="1739900"/>
              <a:ext cx="2696543" cy="1806204"/>
            </a:xfrm>
            <a:custGeom>
              <a:avLst/>
              <a:gdLst/>
              <a:ahLst/>
              <a:cxnLst/>
              <a:rect l="l" t="t" r="r" b="b"/>
              <a:pathLst>
                <a:path w="3656329" h="1995805" extrusionOk="0">
                  <a:moveTo>
                    <a:pt x="0" y="0"/>
                  </a:moveTo>
                  <a:lnTo>
                    <a:pt x="0" y="1995754"/>
                  </a:lnTo>
                  <a:lnTo>
                    <a:pt x="3655796" y="1995754"/>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281" name="Google Shape;281;p79"/>
            <p:cNvSpPr/>
            <p:nvPr/>
          </p:nvSpPr>
          <p:spPr>
            <a:xfrm>
              <a:off x="4386008" y="3548646"/>
              <a:ext cx="0" cy="58198"/>
            </a:xfrm>
            <a:custGeom>
              <a:avLst/>
              <a:gdLst/>
              <a:ahLst/>
              <a:cxnLst/>
              <a:rect l="l" t="t" r="r" b="b"/>
              <a:pathLst>
                <a:path w="120000" h="41275" extrusionOk="0">
                  <a:moveTo>
                    <a:pt x="0" y="0"/>
                  </a:moveTo>
                  <a:lnTo>
                    <a:pt x="0" y="41275"/>
                  </a:lnTo>
                </a:path>
              </a:pathLst>
            </a:custGeom>
            <a:noFill/>
            <a:ln w="19050" cap="sq" cmpd="sng">
              <a:solidFill>
                <a:srgbClr val="5F5F5F"/>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282" name="Google Shape;282;p79"/>
          <p:cNvGrpSpPr/>
          <p:nvPr/>
        </p:nvGrpSpPr>
        <p:grpSpPr>
          <a:xfrm>
            <a:off x="7958779" y="2145748"/>
            <a:ext cx="1149645" cy="569723"/>
            <a:chOff x="6935883" y="1609311"/>
            <a:chExt cx="862234" cy="427292"/>
          </a:xfrm>
        </p:grpSpPr>
        <p:sp>
          <p:nvSpPr>
            <p:cNvPr id="283" name="Google Shape;283;p79"/>
            <p:cNvSpPr txBox="1"/>
            <p:nvPr/>
          </p:nvSpPr>
          <p:spPr>
            <a:xfrm>
              <a:off x="6973717" y="1775003"/>
              <a:ext cx="824400" cy="261600"/>
            </a:xfrm>
            <a:prstGeom prst="rect">
              <a:avLst/>
            </a:prstGeom>
            <a:noFill/>
            <a:ln>
              <a:noFill/>
            </a:ln>
          </p:spPr>
          <p:txBody>
            <a:bodyPr spcFirstLastPara="1" wrap="square" lIns="121900" tIns="60933" rIns="121900" bIns="60933" anchor="ctr" anchorCtr="0">
              <a:noAutofit/>
            </a:bodyPr>
            <a:lstStyle/>
            <a:p>
              <a:pPr>
                <a:buClr>
                  <a:srgbClr val="000000"/>
                </a:buClr>
                <a:buSzPts val="1000"/>
              </a:pPr>
              <a:r>
                <a:rPr lang="en" sz="1333">
                  <a:solidFill>
                    <a:srgbClr val="5F5F5F"/>
                  </a:solidFill>
                  <a:latin typeface="Arial"/>
                  <a:ea typeface="Arial"/>
                  <a:cs typeface="Arial"/>
                  <a:sym typeface="Arial"/>
                </a:rPr>
                <a:t>Pola + BR</a:t>
              </a:r>
              <a:endParaRPr sz="1333">
                <a:solidFill>
                  <a:srgbClr val="5F5F5F"/>
                </a:solidFill>
                <a:latin typeface="Arial"/>
                <a:ea typeface="Arial"/>
                <a:cs typeface="Arial"/>
                <a:sym typeface="Arial"/>
              </a:endParaRPr>
            </a:p>
          </p:txBody>
        </p:sp>
        <p:sp>
          <p:nvSpPr>
            <p:cNvPr id="284" name="Google Shape;284;p79"/>
            <p:cNvSpPr/>
            <p:nvPr/>
          </p:nvSpPr>
          <p:spPr>
            <a:xfrm>
              <a:off x="6935883" y="1874152"/>
              <a:ext cx="72000" cy="72000"/>
            </a:xfrm>
            <a:prstGeom prst="rect">
              <a:avLst/>
            </a:prstGeom>
            <a:solidFill>
              <a:schemeClr val="lt2"/>
            </a:solidFill>
            <a:ln>
              <a:noFill/>
            </a:ln>
          </p:spPr>
          <p:txBody>
            <a:bodyPr spcFirstLastPara="1" wrap="square" lIns="121900" tIns="60933" rIns="121900" bIns="60933" anchor="ctr" anchorCtr="0">
              <a:noAutofit/>
            </a:bodyPr>
            <a:lstStyle/>
            <a:p>
              <a:pPr algn="ctr">
                <a:buClr>
                  <a:srgbClr val="000000"/>
                </a:buClr>
                <a:buSzPts val="1000"/>
              </a:pPr>
              <a:endParaRPr sz="1333">
                <a:solidFill>
                  <a:srgbClr val="5F5F5F"/>
                </a:solidFill>
                <a:latin typeface="Arial"/>
                <a:ea typeface="Arial"/>
                <a:cs typeface="Arial"/>
                <a:sym typeface="Arial"/>
              </a:endParaRPr>
            </a:p>
          </p:txBody>
        </p:sp>
        <p:sp>
          <p:nvSpPr>
            <p:cNvPr id="285" name="Google Shape;285;p79"/>
            <p:cNvSpPr txBox="1"/>
            <p:nvPr/>
          </p:nvSpPr>
          <p:spPr>
            <a:xfrm>
              <a:off x="6973717" y="1609311"/>
              <a:ext cx="381900" cy="261600"/>
            </a:xfrm>
            <a:prstGeom prst="rect">
              <a:avLst/>
            </a:prstGeom>
            <a:noFill/>
            <a:ln>
              <a:noFill/>
            </a:ln>
          </p:spPr>
          <p:txBody>
            <a:bodyPr spcFirstLastPara="1" wrap="square" lIns="121900" tIns="60933" rIns="121900" bIns="60933" anchor="ctr" anchorCtr="0">
              <a:noAutofit/>
            </a:bodyPr>
            <a:lstStyle/>
            <a:p>
              <a:pPr>
                <a:buClr>
                  <a:srgbClr val="000000"/>
                </a:buClr>
                <a:buSzPts val="1000"/>
              </a:pPr>
              <a:r>
                <a:rPr lang="en" sz="1333">
                  <a:solidFill>
                    <a:srgbClr val="5F5F5F"/>
                  </a:solidFill>
                  <a:latin typeface="Arial"/>
                  <a:ea typeface="Arial"/>
                  <a:cs typeface="Arial"/>
                  <a:sym typeface="Arial"/>
                </a:rPr>
                <a:t>BR</a:t>
              </a:r>
              <a:endParaRPr sz="1333">
                <a:solidFill>
                  <a:srgbClr val="5F5F5F"/>
                </a:solidFill>
                <a:latin typeface="Arial"/>
                <a:ea typeface="Arial"/>
                <a:cs typeface="Arial"/>
                <a:sym typeface="Arial"/>
              </a:endParaRPr>
            </a:p>
          </p:txBody>
        </p:sp>
        <p:sp>
          <p:nvSpPr>
            <p:cNvPr id="286" name="Google Shape;286;p79"/>
            <p:cNvSpPr/>
            <p:nvPr/>
          </p:nvSpPr>
          <p:spPr>
            <a:xfrm>
              <a:off x="6935883" y="1708462"/>
              <a:ext cx="72000" cy="72000"/>
            </a:xfrm>
            <a:prstGeom prst="rect">
              <a:avLst/>
            </a:prstGeom>
            <a:solidFill>
              <a:schemeClr val="accent1"/>
            </a:solidFill>
            <a:ln>
              <a:noFill/>
            </a:ln>
          </p:spPr>
          <p:txBody>
            <a:bodyPr spcFirstLastPara="1" wrap="square" lIns="121900" tIns="60933" rIns="121900" bIns="60933" anchor="ctr" anchorCtr="0">
              <a:noAutofit/>
            </a:bodyPr>
            <a:lstStyle/>
            <a:p>
              <a:pPr algn="ctr">
                <a:buClr>
                  <a:srgbClr val="000000"/>
                </a:buClr>
                <a:buSzPts val="1000"/>
              </a:pPr>
              <a:endParaRPr sz="1333">
                <a:solidFill>
                  <a:srgbClr val="5F5F5F"/>
                </a:solidFill>
                <a:latin typeface="Arial"/>
                <a:ea typeface="Arial"/>
                <a:cs typeface="Arial"/>
                <a:sym typeface="Arial"/>
              </a:endParaRPr>
            </a:p>
          </p:txBody>
        </p:sp>
      </p:grpSp>
      <p:sp>
        <p:nvSpPr>
          <p:cNvPr id="287" name="Google Shape;287;p79"/>
          <p:cNvSpPr txBox="1"/>
          <p:nvPr/>
        </p:nvSpPr>
        <p:spPr>
          <a:xfrm>
            <a:off x="5044159" y="2530480"/>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200">
                <a:solidFill>
                  <a:schemeClr val="lt1"/>
                </a:solidFill>
                <a:latin typeface="Arial"/>
                <a:ea typeface="Arial"/>
                <a:cs typeface="Arial"/>
                <a:sym typeface="Arial"/>
              </a:rPr>
              <a:t>10/11</a:t>
            </a:r>
            <a:endParaRPr sz="1200">
              <a:solidFill>
                <a:schemeClr val="lt1"/>
              </a:solidFill>
              <a:latin typeface="Arial"/>
              <a:ea typeface="Arial"/>
              <a:cs typeface="Arial"/>
              <a:sym typeface="Arial"/>
            </a:endParaRPr>
          </a:p>
        </p:txBody>
      </p:sp>
      <p:sp>
        <p:nvSpPr>
          <p:cNvPr id="288" name="Google Shape;288;p79"/>
          <p:cNvSpPr txBox="1"/>
          <p:nvPr/>
        </p:nvSpPr>
        <p:spPr>
          <a:xfrm>
            <a:off x="6251059" y="4250113"/>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200">
                <a:solidFill>
                  <a:schemeClr val="lt1"/>
                </a:solidFill>
                <a:latin typeface="Arial"/>
                <a:ea typeface="Arial"/>
                <a:cs typeface="Arial"/>
                <a:sym typeface="Arial"/>
              </a:rPr>
              <a:t>1/5</a:t>
            </a:r>
            <a:endParaRPr sz="1200">
              <a:solidFill>
                <a:schemeClr val="lt1"/>
              </a:solidFill>
              <a:latin typeface="Arial"/>
              <a:ea typeface="Arial"/>
              <a:cs typeface="Arial"/>
              <a:sym typeface="Arial"/>
            </a:endParaRPr>
          </a:p>
        </p:txBody>
      </p:sp>
      <p:sp>
        <p:nvSpPr>
          <p:cNvPr id="289" name="Google Shape;289;p79"/>
          <p:cNvSpPr txBox="1"/>
          <p:nvPr/>
        </p:nvSpPr>
        <p:spPr>
          <a:xfrm>
            <a:off x="6848792" y="3317813"/>
            <a:ext cx="402800" cy="222400"/>
          </a:xfrm>
          <a:prstGeom prst="rect">
            <a:avLst/>
          </a:prstGeom>
          <a:noFill/>
          <a:ln>
            <a:noFill/>
          </a:ln>
        </p:spPr>
        <p:txBody>
          <a:bodyPr spcFirstLastPara="1" wrap="square" lIns="0" tIns="16933" rIns="0" bIns="0" anchor="t" anchorCtr="0">
            <a:noAutofit/>
          </a:bodyPr>
          <a:lstStyle/>
          <a:p>
            <a:pPr algn="ctr">
              <a:buClr>
                <a:srgbClr val="000000"/>
              </a:buClr>
              <a:buSzPts val="1000"/>
            </a:pPr>
            <a:r>
              <a:rPr lang="en" sz="1200">
                <a:solidFill>
                  <a:schemeClr val="lt1"/>
                </a:solidFill>
                <a:latin typeface="Arial"/>
                <a:ea typeface="Arial"/>
                <a:cs typeface="Arial"/>
                <a:sym typeface="Arial"/>
              </a:rPr>
              <a:t>6/10</a:t>
            </a:r>
            <a:endParaRPr sz="1200">
              <a:solidFill>
                <a:schemeClr val="lt1"/>
              </a:solidFill>
              <a:latin typeface="Arial"/>
              <a:ea typeface="Arial"/>
              <a:cs typeface="Arial"/>
              <a:sym typeface="Arial"/>
            </a:endParaRPr>
          </a:p>
        </p:txBody>
      </p:sp>
    </p:spTree>
    <p:extLst>
      <p:ext uri="{BB962C8B-B14F-4D97-AF65-F5344CB8AC3E}">
        <p14:creationId xmlns:p14="http://schemas.microsoft.com/office/powerpoint/2010/main" val="6130447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0"/>
          <p:cNvSpPr txBox="1">
            <a:spLocks noGrp="1"/>
          </p:cNvSpPr>
          <p:nvPr>
            <p:ph type="title"/>
          </p:nvPr>
        </p:nvSpPr>
        <p:spPr>
          <a:xfrm>
            <a:off x="505885" y="844379"/>
            <a:ext cx="10293200" cy="829200"/>
          </a:xfrm>
          <a:prstGeom prst="rect">
            <a:avLst/>
          </a:prstGeom>
          <a:noFill/>
          <a:ln>
            <a:noFill/>
          </a:ln>
        </p:spPr>
        <p:txBody>
          <a:bodyPr spcFirstLastPara="1" wrap="square" lIns="0" tIns="60933" rIns="121900" bIns="60933" anchor="ctr" anchorCtr="0">
            <a:noAutofit/>
          </a:bodyPr>
          <a:lstStyle/>
          <a:p>
            <a:r>
              <a:rPr lang="tr-TR" sz="2880" dirty="0">
                <a:solidFill>
                  <a:schemeClr val="accent2"/>
                </a:solidFill>
              </a:rPr>
              <a:t>INV tarafından değerlendirilen </a:t>
            </a:r>
            <a:r>
              <a:rPr lang="en" sz="2880" dirty="0">
                <a:solidFill>
                  <a:schemeClr val="accent2"/>
                </a:solidFill>
              </a:rPr>
              <a:t>PFS</a:t>
            </a:r>
            <a:r>
              <a:rPr lang="tr-TR" sz="2880" dirty="0">
                <a:solidFill>
                  <a:schemeClr val="accent2"/>
                </a:solidFill>
              </a:rPr>
              <a:t> </a:t>
            </a:r>
            <a:r>
              <a:rPr lang="en" sz="2880" dirty="0">
                <a:solidFill>
                  <a:schemeClr val="accent2"/>
                </a:solidFill>
              </a:rPr>
              <a:t>pol</a:t>
            </a:r>
            <a:r>
              <a:rPr lang="tr-TR" sz="2880" dirty="0">
                <a:solidFill>
                  <a:schemeClr val="accent2"/>
                </a:solidFill>
              </a:rPr>
              <a:t>a-</a:t>
            </a:r>
            <a:r>
              <a:rPr lang="en" sz="2880" dirty="0">
                <a:solidFill>
                  <a:schemeClr val="accent2"/>
                </a:solidFill>
              </a:rPr>
              <a:t>BR</a:t>
            </a:r>
            <a:r>
              <a:rPr lang="tr-TR" sz="2880" dirty="0">
                <a:solidFill>
                  <a:schemeClr val="accent2"/>
                </a:solidFill>
              </a:rPr>
              <a:t> hasta grubunda anlamlı derecede uzamıştır. </a:t>
            </a:r>
            <a:endParaRPr sz="2880" dirty="0">
              <a:solidFill>
                <a:schemeClr val="accent2"/>
              </a:solidFill>
            </a:endParaRPr>
          </a:p>
        </p:txBody>
      </p:sp>
      <p:sp>
        <p:nvSpPr>
          <p:cNvPr id="296" name="Google Shape;296;p80"/>
          <p:cNvSpPr txBox="1">
            <a:spLocks noGrp="1"/>
          </p:cNvSpPr>
          <p:nvPr>
            <p:ph type="body" idx="1"/>
          </p:nvPr>
        </p:nvSpPr>
        <p:spPr>
          <a:xfrm>
            <a:off x="508003" y="6016305"/>
            <a:ext cx="1471600" cy="287200"/>
          </a:xfrm>
          <a:prstGeom prst="rect">
            <a:avLst/>
          </a:prstGeom>
          <a:noFill/>
          <a:ln>
            <a:noFill/>
          </a:ln>
        </p:spPr>
        <p:txBody>
          <a:bodyPr spcFirstLastPara="1" wrap="square" lIns="0" tIns="0" rIns="0" bIns="0" anchor="b" anchorCtr="0">
            <a:noAutofit/>
          </a:bodyPr>
          <a:lstStyle/>
          <a:p>
            <a:pPr marL="0" indent="0"/>
            <a:r>
              <a:rPr lang="en"/>
              <a:t>Data cut-off: April 30, 2018.</a:t>
            </a:r>
            <a:endParaRPr/>
          </a:p>
          <a:p>
            <a:pPr marL="0" indent="0"/>
            <a:r>
              <a:rPr lang="en"/>
              <a:t>HR, hazard ratio.</a:t>
            </a:r>
            <a:endParaRPr/>
          </a:p>
        </p:txBody>
      </p:sp>
      <p:sp>
        <p:nvSpPr>
          <p:cNvPr id="297" name="Google Shape;297;p80"/>
          <p:cNvSpPr txBox="1">
            <a:spLocks noGrp="1"/>
          </p:cNvSpPr>
          <p:nvPr>
            <p:ph type="body" idx="2"/>
          </p:nvPr>
        </p:nvSpPr>
        <p:spPr>
          <a:xfrm>
            <a:off x="4749640" y="6491654"/>
            <a:ext cx="7226899" cy="248059"/>
          </a:xfrm>
          <a:prstGeom prst="rect">
            <a:avLst/>
          </a:prstGeom>
          <a:noFill/>
          <a:ln>
            <a:noFill/>
          </a:ln>
        </p:spPr>
        <p:txBody>
          <a:bodyPr spcFirstLastPara="1" wrap="square" lIns="0" tIns="0" rIns="0" bIns="0" anchor="b" anchorCtr="0">
            <a:noAutofit/>
          </a:bodyPr>
          <a:lstStyle/>
          <a:p>
            <a:pPr marL="0" indent="0"/>
            <a:r>
              <a:rPr lang="tr-TR" dirty="0"/>
              <a:t>Sehn LH, Martelli M, Trněný M, et al. Polatuzumab vedotin in relapsed or refractory diffuse large B-cell lymphoma. J Clin Oncol. 2020;38(2):155-165</a:t>
            </a:r>
            <a:endParaRPr dirty="0"/>
          </a:p>
        </p:txBody>
      </p:sp>
      <p:sp>
        <p:nvSpPr>
          <p:cNvPr id="298" name="Google Shape;298;p80"/>
          <p:cNvSpPr txBox="1">
            <a:spLocks noGrp="1"/>
          </p:cNvSpPr>
          <p:nvPr>
            <p:ph type="body" idx="3"/>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 Etkililik</a:t>
            </a:r>
          </a:p>
        </p:txBody>
      </p:sp>
      <p:sp>
        <p:nvSpPr>
          <p:cNvPr id="299" name="Google Shape;299;p80"/>
          <p:cNvSpPr/>
          <p:nvPr/>
        </p:nvSpPr>
        <p:spPr>
          <a:xfrm>
            <a:off x="8891067" y="2802300"/>
            <a:ext cx="2795200" cy="1044400"/>
          </a:xfrm>
          <a:prstGeom prst="roundRect">
            <a:avLst>
              <a:gd name="adj" fmla="val 16667"/>
            </a:avLst>
          </a:prstGeom>
          <a:solidFill>
            <a:schemeClr val="lt2"/>
          </a:solidFill>
          <a:ln>
            <a:noFill/>
          </a:ln>
        </p:spPr>
        <p:txBody>
          <a:bodyPr spcFirstLastPara="1" wrap="square" lIns="121900" tIns="60933" rIns="121900" bIns="60933" anchor="t" anchorCtr="0">
            <a:noAutofit/>
          </a:bodyPr>
          <a:lstStyle/>
          <a:p>
            <a:pPr algn="ctr">
              <a:buClr>
                <a:srgbClr val="000000"/>
              </a:buClr>
              <a:buSzPts val="1000"/>
            </a:pPr>
            <a:r>
              <a:rPr lang="en" sz="1333" dirty="0">
                <a:solidFill>
                  <a:schemeClr val="accent2"/>
                </a:solidFill>
                <a:latin typeface="Arial"/>
                <a:ea typeface="Arial"/>
                <a:cs typeface="Arial"/>
                <a:sym typeface="Arial"/>
              </a:rPr>
              <a:t>Pola + BR vs BR: </a:t>
            </a:r>
            <a:br>
              <a:rPr lang="en" sz="1333" dirty="0">
                <a:solidFill>
                  <a:schemeClr val="accent2"/>
                </a:solidFill>
                <a:latin typeface="Arial"/>
                <a:ea typeface="Arial"/>
                <a:cs typeface="Arial"/>
                <a:sym typeface="Arial"/>
              </a:rPr>
            </a:br>
            <a:r>
              <a:rPr lang="en" sz="1333" dirty="0">
                <a:solidFill>
                  <a:schemeClr val="accent2"/>
                </a:solidFill>
                <a:latin typeface="Arial"/>
                <a:ea typeface="Arial"/>
                <a:cs typeface="Arial"/>
                <a:sym typeface="Arial"/>
              </a:rPr>
              <a:t>Median PFS </a:t>
            </a:r>
            <a:r>
              <a:rPr lang="en" sz="1333" b="1" dirty="0">
                <a:solidFill>
                  <a:schemeClr val="accent2"/>
                </a:solidFill>
                <a:latin typeface="Arial"/>
                <a:ea typeface="Arial"/>
                <a:cs typeface="Arial"/>
                <a:sym typeface="Arial"/>
              </a:rPr>
              <a:t>7.6 vs 2.0 </a:t>
            </a:r>
            <a:r>
              <a:rPr lang="en" sz="1333" dirty="0">
                <a:solidFill>
                  <a:schemeClr val="accent2"/>
                </a:solidFill>
                <a:latin typeface="Arial"/>
                <a:ea typeface="Arial"/>
                <a:cs typeface="Arial"/>
                <a:sym typeface="Arial"/>
              </a:rPr>
              <a:t>months</a:t>
            </a:r>
            <a:br>
              <a:rPr lang="en" sz="1333" dirty="0">
                <a:solidFill>
                  <a:schemeClr val="accent2"/>
                </a:solidFill>
                <a:latin typeface="Arial"/>
                <a:ea typeface="Arial"/>
                <a:cs typeface="Arial"/>
                <a:sym typeface="Arial"/>
              </a:rPr>
            </a:br>
            <a:r>
              <a:rPr lang="en" sz="1333" b="1" dirty="0">
                <a:solidFill>
                  <a:schemeClr val="accent2"/>
                </a:solidFill>
                <a:latin typeface="Arial"/>
                <a:ea typeface="Arial"/>
                <a:cs typeface="Arial"/>
                <a:sym typeface="Arial"/>
              </a:rPr>
              <a:t>HR, 0.34 </a:t>
            </a:r>
            <a:r>
              <a:rPr lang="en" sz="1333" dirty="0">
                <a:solidFill>
                  <a:schemeClr val="accent2"/>
                </a:solidFill>
                <a:latin typeface="Arial"/>
                <a:ea typeface="Arial"/>
                <a:cs typeface="Arial"/>
                <a:sym typeface="Arial"/>
              </a:rPr>
              <a:t>(95% CI: 0.20–0.57)</a:t>
            </a:r>
            <a:endParaRPr sz="1867" dirty="0">
              <a:solidFill>
                <a:schemeClr val="accent2"/>
              </a:solidFill>
              <a:latin typeface="Arial"/>
              <a:ea typeface="Arial"/>
              <a:cs typeface="Arial"/>
              <a:sym typeface="Arial"/>
            </a:endParaRPr>
          </a:p>
          <a:p>
            <a:pPr algn="ctr">
              <a:buClr>
                <a:srgbClr val="000000"/>
              </a:buClr>
              <a:buSzPts val="1000"/>
            </a:pPr>
            <a:r>
              <a:rPr lang="tr-TR" sz="1333" dirty="0">
                <a:solidFill>
                  <a:schemeClr val="accent2"/>
                </a:solidFill>
              </a:rPr>
              <a:t>p</a:t>
            </a:r>
            <a:r>
              <a:rPr lang="en" sz="1333" dirty="0">
                <a:solidFill>
                  <a:schemeClr val="accent2"/>
                </a:solidFill>
                <a:latin typeface="Arial"/>
                <a:ea typeface="Arial"/>
                <a:cs typeface="Arial"/>
                <a:sym typeface="Arial"/>
              </a:rPr>
              <a:t> </a:t>
            </a:r>
            <a:r>
              <a:rPr lang="en" sz="1333" i="1" dirty="0">
                <a:solidFill>
                  <a:schemeClr val="accent2"/>
                </a:solidFill>
                <a:latin typeface="Arial"/>
                <a:ea typeface="Arial"/>
                <a:cs typeface="Arial"/>
                <a:sym typeface="Arial"/>
              </a:rPr>
              <a:t>&lt;</a:t>
            </a:r>
            <a:r>
              <a:rPr lang="en" sz="1333" dirty="0">
                <a:solidFill>
                  <a:schemeClr val="accent2"/>
                </a:solidFill>
                <a:latin typeface="Arial"/>
                <a:ea typeface="Arial"/>
                <a:cs typeface="Arial"/>
                <a:sym typeface="Arial"/>
              </a:rPr>
              <a:t>0.0001 </a:t>
            </a:r>
            <a:endParaRPr sz="1867" dirty="0">
              <a:solidFill>
                <a:schemeClr val="accent2"/>
              </a:solidFill>
              <a:latin typeface="Arial"/>
              <a:ea typeface="Arial"/>
              <a:cs typeface="Arial"/>
              <a:sym typeface="Arial"/>
            </a:endParaRPr>
          </a:p>
        </p:txBody>
      </p:sp>
      <p:sp>
        <p:nvSpPr>
          <p:cNvPr id="300" name="Google Shape;300;p80"/>
          <p:cNvSpPr/>
          <p:nvPr/>
        </p:nvSpPr>
        <p:spPr>
          <a:xfrm>
            <a:off x="4126275" y="1748368"/>
            <a:ext cx="4224800" cy="332400"/>
          </a:xfrm>
          <a:prstGeom prst="roundRect">
            <a:avLst>
              <a:gd name="adj" fmla="val 50000"/>
            </a:avLst>
          </a:prstGeom>
          <a:solidFill>
            <a:schemeClr val="lt2"/>
          </a:solidFill>
          <a:ln>
            <a:noFill/>
          </a:ln>
        </p:spPr>
        <p:txBody>
          <a:bodyPr spcFirstLastPara="1" wrap="square" lIns="0" tIns="60933" rIns="0" bIns="60933" anchor="ctr" anchorCtr="0">
            <a:noAutofit/>
          </a:bodyPr>
          <a:lstStyle/>
          <a:p>
            <a:pPr algn="ctr">
              <a:buClr>
                <a:srgbClr val="000000"/>
              </a:buClr>
              <a:buSzPts val="1051"/>
            </a:pPr>
            <a:r>
              <a:rPr lang="en" sz="1401">
                <a:solidFill>
                  <a:schemeClr val="accent2"/>
                </a:solidFill>
                <a:latin typeface="Arial"/>
                <a:ea typeface="Arial"/>
                <a:cs typeface="Arial"/>
                <a:sym typeface="Arial"/>
              </a:rPr>
              <a:t>PFS (INV)</a:t>
            </a:r>
            <a:endParaRPr sz="1867">
              <a:solidFill>
                <a:schemeClr val="accent2"/>
              </a:solidFill>
              <a:latin typeface="Arial"/>
              <a:ea typeface="Arial"/>
              <a:cs typeface="Arial"/>
              <a:sym typeface="Arial"/>
            </a:endParaRPr>
          </a:p>
        </p:txBody>
      </p:sp>
      <p:grpSp>
        <p:nvGrpSpPr>
          <p:cNvPr id="301" name="Google Shape;301;p80"/>
          <p:cNvGrpSpPr/>
          <p:nvPr/>
        </p:nvGrpSpPr>
        <p:grpSpPr>
          <a:xfrm>
            <a:off x="3354200" y="2292769"/>
            <a:ext cx="5362561" cy="2719951"/>
            <a:chOff x="2479525" y="1315968"/>
            <a:chExt cx="2629050" cy="2039963"/>
          </a:xfrm>
        </p:grpSpPr>
        <p:grpSp>
          <p:nvGrpSpPr>
            <p:cNvPr id="302" name="Google Shape;302;p80"/>
            <p:cNvGrpSpPr/>
            <p:nvPr/>
          </p:nvGrpSpPr>
          <p:grpSpPr>
            <a:xfrm>
              <a:off x="2517776" y="1344543"/>
              <a:ext cx="2282825" cy="1949425"/>
              <a:chOff x="2517775" y="1493838"/>
              <a:chExt cx="2282825" cy="1949425"/>
            </a:xfrm>
          </p:grpSpPr>
          <p:sp>
            <p:nvSpPr>
              <p:cNvPr id="303" name="Google Shape;303;p80"/>
              <p:cNvSpPr/>
              <p:nvPr/>
            </p:nvSpPr>
            <p:spPr>
              <a:xfrm>
                <a:off x="2517775" y="1493838"/>
                <a:ext cx="2254250" cy="1920875"/>
              </a:xfrm>
              <a:custGeom>
                <a:avLst/>
                <a:gdLst/>
                <a:ahLst/>
                <a:cxnLst/>
                <a:rect l="l" t="t" r="r" b="b"/>
                <a:pathLst>
                  <a:path w="1420" h="1210" extrusionOk="0">
                    <a:moveTo>
                      <a:pt x="1420" y="1210"/>
                    </a:moveTo>
                    <a:lnTo>
                      <a:pt x="1350" y="1210"/>
                    </a:lnTo>
                    <a:lnTo>
                      <a:pt x="1350" y="1160"/>
                    </a:lnTo>
                    <a:lnTo>
                      <a:pt x="964" y="1160"/>
                    </a:lnTo>
                    <a:lnTo>
                      <a:pt x="964" y="1123"/>
                    </a:lnTo>
                    <a:lnTo>
                      <a:pt x="644" y="1123"/>
                    </a:lnTo>
                    <a:lnTo>
                      <a:pt x="644" y="1089"/>
                    </a:lnTo>
                    <a:lnTo>
                      <a:pt x="636" y="1089"/>
                    </a:lnTo>
                    <a:lnTo>
                      <a:pt x="636" y="1053"/>
                    </a:lnTo>
                    <a:lnTo>
                      <a:pt x="374" y="1053"/>
                    </a:lnTo>
                    <a:lnTo>
                      <a:pt x="374" y="1019"/>
                    </a:lnTo>
                    <a:lnTo>
                      <a:pt x="322" y="1019"/>
                    </a:lnTo>
                    <a:lnTo>
                      <a:pt x="322" y="948"/>
                    </a:lnTo>
                    <a:lnTo>
                      <a:pt x="284" y="948"/>
                    </a:lnTo>
                    <a:lnTo>
                      <a:pt x="284" y="912"/>
                    </a:lnTo>
                    <a:lnTo>
                      <a:pt x="256" y="912"/>
                    </a:lnTo>
                    <a:lnTo>
                      <a:pt x="256" y="878"/>
                    </a:lnTo>
                    <a:lnTo>
                      <a:pt x="242" y="878"/>
                    </a:lnTo>
                    <a:lnTo>
                      <a:pt x="242" y="842"/>
                    </a:lnTo>
                    <a:lnTo>
                      <a:pt x="230" y="842"/>
                    </a:lnTo>
                    <a:lnTo>
                      <a:pt x="230" y="805"/>
                    </a:lnTo>
                    <a:lnTo>
                      <a:pt x="188" y="805"/>
                    </a:lnTo>
                    <a:lnTo>
                      <a:pt x="188" y="771"/>
                    </a:lnTo>
                    <a:lnTo>
                      <a:pt x="170" y="771"/>
                    </a:lnTo>
                    <a:lnTo>
                      <a:pt x="170" y="737"/>
                    </a:lnTo>
                    <a:lnTo>
                      <a:pt x="150" y="737"/>
                    </a:lnTo>
                    <a:lnTo>
                      <a:pt x="150" y="693"/>
                    </a:lnTo>
                    <a:lnTo>
                      <a:pt x="144" y="693"/>
                    </a:lnTo>
                    <a:lnTo>
                      <a:pt x="144" y="664"/>
                    </a:lnTo>
                    <a:lnTo>
                      <a:pt x="124" y="664"/>
                    </a:lnTo>
                    <a:lnTo>
                      <a:pt x="124" y="632"/>
                    </a:lnTo>
                    <a:lnTo>
                      <a:pt x="120" y="632"/>
                    </a:lnTo>
                    <a:lnTo>
                      <a:pt x="120" y="519"/>
                    </a:lnTo>
                    <a:lnTo>
                      <a:pt x="112" y="519"/>
                    </a:lnTo>
                    <a:lnTo>
                      <a:pt x="112" y="467"/>
                    </a:lnTo>
                    <a:lnTo>
                      <a:pt x="86" y="467"/>
                    </a:lnTo>
                    <a:lnTo>
                      <a:pt x="86" y="405"/>
                    </a:lnTo>
                    <a:lnTo>
                      <a:pt x="82" y="405"/>
                    </a:lnTo>
                    <a:lnTo>
                      <a:pt x="82" y="366"/>
                    </a:lnTo>
                    <a:lnTo>
                      <a:pt x="64" y="366"/>
                    </a:lnTo>
                    <a:lnTo>
                      <a:pt x="64" y="332"/>
                    </a:lnTo>
                    <a:lnTo>
                      <a:pt x="50" y="332"/>
                    </a:lnTo>
                    <a:lnTo>
                      <a:pt x="50" y="298"/>
                    </a:lnTo>
                    <a:lnTo>
                      <a:pt x="36" y="298"/>
                    </a:lnTo>
                    <a:lnTo>
                      <a:pt x="36" y="258"/>
                    </a:lnTo>
                    <a:lnTo>
                      <a:pt x="34" y="258"/>
                    </a:lnTo>
                    <a:lnTo>
                      <a:pt x="34" y="234"/>
                    </a:lnTo>
                    <a:lnTo>
                      <a:pt x="24" y="234"/>
                    </a:lnTo>
                    <a:lnTo>
                      <a:pt x="24" y="165"/>
                    </a:lnTo>
                    <a:lnTo>
                      <a:pt x="18" y="165"/>
                    </a:lnTo>
                    <a:lnTo>
                      <a:pt x="18" y="131"/>
                    </a:lnTo>
                    <a:lnTo>
                      <a:pt x="12" y="131"/>
                    </a:lnTo>
                    <a:lnTo>
                      <a:pt x="12" y="99"/>
                    </a:lnTo>
                    <a:lnTo>
                      <a:pt x="8" y="99"/>
                    </a:lnTo>
                    <a:lnTo>
                      <a:pt x="8" y="65"/>
                    </a:lnTo>
                    <a:lnTo>
                      <a:pt x="8" y="26"/>
                    </a:lnTo>
                    <a:lnTo>
                      <a:pt x="0" y="26"/>
                    </a:lnTo>
                    <a:lnTo>
                      <a:pt x="0" y="0"/>
                    </a:lnTo>
                  </a:path>
                </a:pathLst>
              </a:custGeom>
              <a:noFill/>
              <a:ln w="28575" cap="flat" cmpd="sng">
                <a:solidFill>
                  <a:schemeClr val="accent1"/>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nvGrpSpPr>
              <p:cNvPr id="304" name="Google Shape;304;p80"/>
              <p:cNvGrpSpPr/>
              <p:nvPr/>
            </p:nvGrpSpPr>
            <p:grpSpPr>
              <a:xfrm>
                <a:off x="4562475" y="3305176"/>
                <a:ext cx="238125" cy="138087"/>
                <a:chOff x="4562475" y="3305176"/>
                <a:chExt cx="238125" cy="138087"/>
              </a:xfrm>
            </p:grpSpPr>
            <p:cxnSp>
              <p:nvCxnSpPr>
                <p:cNvPr id="305" name="Google Shape;305;p80"/>
                <p:cNvCxnSpPr/>
                <p:nvPr/>
              </p:nvCxnSpPr>
              <p:spPr>
                <a:xfrm>
                  <a:off x="4772025" y="3382963"/>
                  <a:ext cx="0" cy="60300"/>
                </a:xfrm>
                <a:prstGeom prst="straightConnector1">
                  <a:avLst/>
                </a:prstGeom>
                <a:noFill/>
                <a:ln w="19050" cap="flat" cmpd="sng">
                  <a:solidFill>
                    <a:srgbClr val="8B8B8B"/>
                  </a:solidFill>
                  <a:prstDash val="solid"/>
                  <a:miter lim="800000"/>
                  <a:headEnd type="none" w="sm" len="sm"/>
                  <a:tailEnd type="none" w="sm" len="sm"/>
                </a:ln>
              </p:spPr>
            </p:cxnSp>
            <p:cxnSp>
              <p:nvCxnSpPr>
                <p:cNvPr id="306" name="Google Shape;306;p80"/>
                <p:cNvCxnSpPr/>
                <p:nvPr/>
              </p:nvCxnSpPr>
              <p:spPr>
                <a:xfrm>
                  <a:off x="4562475" y="3305176"/>
                  <a:ext cx="0" cy="61800"/>
                </a:xfrm>
                <a:prstGeom prst="straightConnector1">
                  <a:avLst/>
                </a:prstGeom>
                <a:noFill/>
                <a:ln w="19050" cap="flat" cmpd="sng">
                  <a:solidFill>
                    <a:srgbClr val="8B8B8B"/>
                  </a:solidFill>
                  <a:prstDash val="solid"/>
                  <a:miter lim="800000"/>
                  <a:headEnd type="none" w="sm" len="sm"/>
                  <a:tailEnd type="none" w="sm" len="sm"/>
                </a:ln>
              </p:spPr>
            </p:cxnSp>
            <p:cxnSp>
              <p:nvCxnSpPr>
                <p:cNvPr id="307" name="Google Shape;307;p80"/>
                <p:cNvCxnSpPr/>
                <p:nvPr/>
              </p:nvCxnSpPr>
              <p:spPr>
                <a:xfrm rot="10800000">
                  <a:off x="4740300" y="3414713"/>
                  <a:ext cx="60300" cy="0"/>
                </a:xfrm>
                <a:prstGeom prst="straightConnector1">
                  <a:avLst/>
                </a:prstGeom>
                <a:noFill/>
                <a:ln w="19050" cap="flat" cmpd="sng">
                  <a:solidFill>
                    <a:srgbClr val="8B8B8B"/>
                  </a:solidFill>
                  <a:prstDash val="solid"/>
                  <a:miter lim="800000"/>
                  <a:headEnd type="none" w="sm" len="sm"/>
                  <a:tailEnd type="none" w="sm" len="sm"/>
                </a:ln>
              </p:spPr>
            </p:cxnSp>
          </p:grpSp>
        </p:grpSp>
        <p:grpSp>
          <p:nvGrpSpPr>
            <p:cNvPr id="308" name="Google Shape;308;p80"/>
            <p:cNvGrpSpPr/>
            <p:nvPr/>
          </p:nvGrpSpPr>
          <p:grpSpPr>
            <a:xfrm>
              <a:off x="2479525" y="1315968"/>
              <a:ext cx="2629050" cy="1527150"/>
              <a:chOff x="2479525" y="1465263"/>
              <a:chExt cx="2629050" cy="1527150"/>
            </a:xfrm>
          </p:grpSpPr>
          <p:sp>
            <p:nvSpPr>
              <p:cNvPr id="309" name="Google Shape;309;p80"/>
              <p:cNvSpPr/>
              <p:nvPr/>
            </p:nvSpPr>
            <p:spPr>
              <a:xfrm>
                <a:off x="2508250" y="1493838"/>
                <a:ext cx="2568575" cy="1470025"/>
              </a:xfrm>
              <a:custGeom>
                <a:avLst/>
                <a:gdLst/>
                <a:ahLst/>
                <a:cxnLst/>
                <a:rect l="l" t="t" r="r" b="b"/>
                <a:pathLst>
                  <a:path w="1618" h="926" extrusionOk="0">
                    <a:moveTo>
                      <a:pt x="1618" y="926"/>
                    </a:moveTo>
                    <a:lnTo>
                      <a:pt x="1234" y="926"/>
                    </a:lnTo>
                    <a:lnTo>
                      <a:pt x="1234" y="888"/>
                    </a:lnTo>
                    <a:lnTo>
                      <a:pt x="1108" y="888"/>
                    </a:lnTo>
                    <a:lnTo>
                      <a:pt x="1108" y="846"/>
                    </a:lnTo>
                    <a:lnTo>
                      <a:pt x="1102" y="846"/>
                    </a:lnTo>
                    <a:lnTo>
                      <a:pt x="1102" y="813"/>
                    </a:lnTo>
                    <a:lnTo>
                      <a:pt x="818" y="813"/>
                    </a:lnTo>
                    <a:lnTo>
                      <a:pt x="818" y="777"/>
                    </a:lnTo>
                    <a:lnTo>
                      <a:pt x="748" y="777"/>
                    </a:lnTo>
                    <a:lnTo>
                      <a:pt x="748" y="745"/>
                    </a:lnTo>
                    <a:lnTo>
                      <a:pt x="716" y="745"/>
                    </a:lnTo>
                    <a:lnTo>
                      <a:pt x="716" y="709"/>
                    </a:lnTo>
                    <a:lnTo>
                      <a:pt x="676" y="709"/>
                    </a:lnTo>
                    <a:lnTo>
                      <a:pt x="676" y="674"/>
                    </a:lnTo>
                    <a:lnTo>
                      <a:pt x="498" y="674"/>
                    </a:lnTo>
                    <a:lnTo>
                      <a:pt x="498" y="630"/>
                    </a:lnTo>
                    <a:lnTo>
                      <a:pt x="490" y="630"/>
                    </a:lnTo>
                    <a:lnTo>
                      <a:pt x="490" y="606"/>
                    </a:lnTo>
                    <a:lnTo>
                      <a:pt x="476" y="606"/>
                    </a:lnTo>
                    <a:lnTo>
                      <a:pt x="476" y="570"/>
                    </a:lnTo>
                    <a:lnTo>
                      <a:pt x="430" y="570"/>
                    </a:lnTo>
                    <a:lnTo>
                      <a:pt x="430" y="536"/>
                    </a:lnTo>
                    <a:lnTo>
                      <a:pt x="408" y="536"/>
                    </a:lnTo>
                    <a:lnTo>
                      <a:pt x="408" y="501"/>
                    </a:lnTo>
                    <a:lnTo>
                      <a:pt x="386" y="501"/>
                    </a:lnTo>
                    <a:lnTo>
                      <a:pt x="386" y="433"/>
                    </a:lnTo>
                    <a:lnTo>
                      <a:pt x="318" y="433"/>
                    </a:lnTo>
                    <a:lnTo>
                      <a:pt x="318" y="401"/>
                    </a:lnTo>
                    <a:lnTo>
                      <a:pt x="256" y="401"/>
                    </a:lnTo>
                    <a:lnTo>
                      <a:pt x="256" y="364"/>
                    </a:lnTo>
                    <a:lnTo>
                      <a:pt x="220" y="364"/>
                    </a:lnTo>
                    <a:lnTo>
                      <a:pt x="220" y="332"/>
                    </a:lnTo>
                    <a:lnTo>
                      <a:pt x="162" y="332"/>
                    </a:lnTo>
                    <a:lnTo>
                      <a:pt x="162" y="298"/>
                    </a:lnTo>
                    <a:lnTo>
                      <a:pt x="156" y="298"/>
                    </a:lnTo>
                    <a:lnTo>
                      <a:pt x="156" y="270"/>
                    </a:lnTo>
                    <a:lnTo>
                      <a:pt x="144" y="270"/>
                    </a:lnTo>
                    <a:lnTo>
                      <a:pt x="144" y="199"/>
                    </a:lnTo>
                    <a:lnTo>
                      <a:pt x="120" y="199"/>
                    </a:lnTo>
                    <a:lnTo>
                      <a:pt x="120" y="133"/>
                    </a:lnTo>
                    <a:lnTo>
                      <a:pt x="88" y="133"/>
                    </a:lnTo>
                    <a:lnTo>
                      <a:pt x="88" y="65"/>
                    </a:lnTo>
                    <a:lnTo>
                      <a:pt x="70" y="65"/>
                    </a:lnTo>
                    <a:lnTo>
                      <a:pt x="70" y="32"/>
                    </a:lnTo>
                    <a:lnTo>
                      <a:pt x="62" y="32"/>
                    </a:lnTo>
                    <a:lnTo>
                      <a:pt x="62" y="0"/>
                    </a:lnTo>
                    <a:lnTo>
                      <a:pt x="0" y="0"/>
                    </a:lnTo>
                  </a:path>
                </a:pathLst>
              </a:custGeom>
              <a:noFill/>
              <a:ln w="28575" cap="flat" cmpd="sng">
                <a:solidFill>
                  <a:schemeClr val="lt2"/>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nvGrpSpPr>
              <p:cNvPr id="310" name="Google Shape;310;p80"/>
              <p:cNvGrpSpPr/>
              <p:nvPr/>
            </p:nvGrpSpPr>
            <p:grpSpPr>
              <a:xfrm>
                <a:off x="2479525" y="1465263"/>
                <a:ext cx="2629050" cy="1527150"/>
                <a:chOff x="2479525" y="1465263"/>
                <a:chExt cx="2629050" cy="1527150"/>
              </a:xfrm>
            </p:grpSpPr>
            <p:cxnSp>
              <p:nvCxnSpPr>
                <p:cNvPr id="311" name="Google Shape;311;p80"/>
                <p:cNvCxnSpPr/>
                <p:nvPr/>
              </p:nvCxnSpPr>
              <p:spPr>
                <a:xfrm>
                  <a:off x="4187825" y="2752726"/>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2" name="Google Shape;312;p80"/>
                <p:cNvCxnSpPr/>
                <p:nvPr/>
              </p:nvCxnSpPr>
              <p:spPr>
                <a:xfrm rot="10800000">
                  <a:off x="4159100" y="2781301"/>
                  <a:ext cx="57300" cy="0"/>
                </a:xfrm>
                <a:prstGeom prst="straightConnector1">
                  <a:avLst/>
                </a:prstGeom>
                <a:noFill/>
                <a:ln w="19050" cap="flat" cmpd="sng">
                  <a:solidFill>
                    <a:srgbClr val="46648B"/>
                  </a:solidFill>
                  <a:prstDash val="solid"/>
                  <a:miter lim="800000"/>
                  <a:headEnd type="none" w="sm" len="sm"/>
                  <a:tailEnd type="none" w="sm" len="sm"/>
                </a:ln>
              </p:spPr>
            </p:cxnSp>
            <p:cxnSp>
              <p:nvCxnSpPr>
                <p:cNvPr id="313" name="Google Shape;313;p80"/>
                <p:cNvCxnSpPr/>
                <p:nvPr/>
              </p:nvCxnSpPr>
              <p:spPr>
                <a:xfrm>
                  <a:off x="4619625"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4" name="Google Shape;314;p80"/>
                <p:cNvCxnSpPr/>
                <p:nvPr/>
              </p:nvCxnSpPr>
              <p:spPr>
                <a:xfrm>
                  <a:off x="4718050"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5" name="Google Shape;315;p80"/>
                <p:cNvCxnSpPr/>
                <p:nvPr/>
              </p:nvCxnSpPr>
              <p:spPr>
                <a:xfrm>
                  <a:off x="4791075"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6" name="Google Shape;316;p80"/>
                <p:cNvCxnSpPr/>
                <p:nvPr/>
              </p:nvCxnSpPr>
              <p:spPr>
                <a:xfrm>
                  <a:off x="4806950"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7" name="Google Shape;317;p80"/>
                <p:cNvCxnSpPr/>
                <p:nvPr/>
              </p:nvCxnSpPr>
              <p:spPr>
                <a:xfrm>
                  <a:off x="4832350"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8" name="Google Shape;318;p80"/>
                <p:cNvCxnSpPr/>
                <p:nvPr/>
              </p:nvCxnSpPr>
              <p:spPr>
                <a:xfrm>
                  <a:off x="4886325"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19" name="Google Shape;319;p80"/>
                <p:cNvCxnSpPr/>
                <p:nvPr/>
              </p:nvCxnSpPr>
              <p:spPr>
                <a:xfrm rot="10800000">
                  <a:off x="4590900" y="2963863"/>
                  <a:ext cx="57300" cy="0"/>
                </a:xfrm>
                <a:prstGeom prst="straightConnector1">
                  <a:avLst/>
                </a:prstGeom>
                <a:noFill/>
                <a:ln w="19050" cap="flat" cmpd="sng">
                  <a:solidFill>
                    <a:srgbClr val="46648B"/>
                  </a:solidFill>
                  <a:prstDash val="solid"/>
                  <a:miter lim="800000"/>
                  <a:headEnd type="none" w="sm" len="sm"/>
                  <a:tailEnd type="none" w="sm" len="sm"/>
                </a:ln>
              </p:spPr>
            </p:cxnSp>
            <p:cxnSp>
              <p:nvCxnSpPr>
                <p:cNvPr id="320" name="Google Shape;320;p80"/>
                <p:cNvCxnSpPr/>
                <p:nvPr/>
              </p:nvCxnSpPr>
              <p:spPr>
                <a:xfrm>
                  <a:off x="5076825" y="2932113"/>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21" name="Google Shape;321;p80"/>
                <p:cNvCxnSpPr/>
                <p:nvPr/>
              </p:nvCxnSpPr>
              <p:spPr>
                <a:xfrm rot="10800000">
                  <a:off x="5048275" y="2963863"/>
                  <a:ext cx="60300" cy="0"/>
                </a:xfrm>
                <a:prstGeom prst="straightConnector1">
                  <a:avLst/>
                </a:prstGeom>
                <a:noFill/>
                <a:ln w="19050" cap="flat" cmpd="sng">
                  <a:solidFill>
                    <a:srgbClr val="46648B"/>
                  </a:solidFill>
                  <a:prstDash val="solid"/>
                  <a:miter lim="800000"/>
                  <a:headEnd type="none" w="sm" len="sm"/>
                  <a:tailEnd type="none" w="sm" len="sm"/>
                </a:ln>
              </p:spPr>
            </p:cxnSp>
            <p:cxnSp>
              <p:nvCxnSpPr>
                <p:cNvPr id="322" name="Google Shape;322;p80"/>
                <p:cNvCxnSpPr/>
                <p:nvPr/>
              </p:nvCxnSpPr>
              <p:spPr>
                <a:xfrm>
                  <a:off x="2508250" y="1465263"/>
                  <a:ext cx="0" cy="57300"/>
                </a:xfrm>
                <a:prstGeom prst="straightConnector1">
                  <a:avLst/>
                </a:prstGeom>
                <a:noFill/>
                <a:ln w="19050" cap="flat" cmpd="sng">
                  <a:solidFill>
                    <a:srgbClr val="46648B"/>
                  </a:solidFill>
                  <a:prstDash val="solid"/>
                  <a:miter lim="800000"/>
                  <a:headEnd type="none" w="sm" len="sm"/>
                  <a:tailEnd type="none" w="sm" len="sm"/>
                </a:ln>
              </p:spPr>
            </p:cxnSp>
            <p:cxnSp>
              <p:nvCxnSpPr>
                <p:cNvPr id="323" name="Google Shape;323;p80"/>
                <p:cNvCxnSpPr/>
                <p:nvPr/>
              </p:nvCxnSpPr>
              <p:spPr>
                <a:xfrm rot="10800000">
                  <a:off x="2479525" y="1493838"/>
                  <a:ext cx="57300" cy="0"/>
                </a:xfrm>
                <a:prstGeom prst="straightConnector1">
                  <a:avLst/>
                </a:prstGeom>
                <a:noFill/>
                <a:ln w="19050" cap="flat" cmpd="sng">
                  <a:solidFill>
                    <a:srgbClr val="46648B"/>
                  </a:solidFill>
                  <a:prstDash val="solid"/>
                  <a:miter lim="800000"/>
                  <a:headEnd type="none" w="sm" len="sm"/>
                  <a:tailEnd type="none" w="sm" len="sm"/>
                </a:ln>
              </p:spPr>
            </p:cxnSp>
            <p:cxnSp>
              <p:nvCxnSpPr>
                <p:cNvPr id="324" name="Google Shape;324;p80"/>
                <p:cNvCxnSpPr/>
                <p:nvPr/>
              </p:nvCxnSpPr>
              <p:spPr>
                <a:xfrm>
                  <a:off x="2984500" y="2098676"/>
                  <a:ext cx="0" cy="60300"/>
                </a:xfrm>
                <a:prstGeom prst="straightConnector1">
                  <a:avLst/>
                </a:prstGeom>
                <a:noFill/>
                <a:ln w="19050" cap="flat" cmpd="sng">
                  <a:solidFill>
                    <a:srgbClr val="46648B"/>
                  </a:solidFill>
                  <a:prstDash val="solid"/>
                  <a:miter lim="800000"/>
                  <a:headEnd type="none" w="sm" len="sm"/>
                  <a:tailEnd type="none" w="sm" len="sm"/>
                </a:ln>
              </p:spPr>
            </p:cxnSp>
            <p:cxnSp>
              <p:nvCxnSpPr>
                <p:cNvPr id="325" name="Google Shape;325;p80"/>
                <p:cNvCxnSpPr/>
                <p:nvPr/>
              </p:nvCxnSpPr>
              <p:spPr>
                <a:xfrm rot="10800000">
                  <a:off x="2952775" y="2130426"/>
                  <a:ext cx="60300" cy="0"/>
                </a:xfrm>
                <a:prstGeom prst="straightConnector1">
                  <a:avLst/>
                </a:prstGeom>
                <a:noFill/>
                <a:ln w="19050" cap="flat" cmpd="sng">
                  <a:solidFill>
                    <a:srgbClr val="46648B"/>
                  </a:solidFill>
                  <a:prstDash val="solid"/>
                  <a:miter lim="800000"/>
                  <a:headEnd type="none" w="sm" len="sm"/>
                  <a:tailEnd type="none" w="sm" len="sm"/>
                </a:ln>
              </p:spPr>
            </p:cxnSp>
            <p:cxnSp>
              <p:nvCxnSpPr>
                <p:cNvPr id="326" name="Google Shape;326;p80"/>
                <p:cNvCxnSpPr/>
                <p:nvPr/>
              </p:nvCxnSpPr>
              <p:spPr>
                <a:xfrm>
                  <a:off x="3282950" y="2427288"/>
                  <a:ext cx="0" cy="57300"/>
                </a:xfrm>
                <a:prstGeom prst="straightConnector1">
                  <a:avLst/>
                </a:prstGeom>
                <a:noFill/>
                <a:ln w="19050" cap="flat" cmpd="sng">
                  <a:solidFill>
                    <a:srgbClr val="46648B"/>
                  </a:solidFill>
                  <a:prstDash val="solid"/>
                  <a:miter lim="800000"/>
                  <a:headEnd type="none" w="sm" len="sm"/>
                  <a:tailEnd type="none" w="sm" len="sm"/>
                </a:ln>
              </p:spPr>
            </p:cxnSp>
            <p:cxnSp>
              <p:nvCxnSpPr>
                <p:cNvPr id="327" name="Google Shape;327;p80"/>
                <p:cNvCxnSpPr/>
                <p:nvPr/>
              </p:nvCxnSpPr>
              <p:spPr>
                <a:xfrm rot="10800000">
                  <a:off x="3254400" y="2455863"/>
                  <a:ext cx="60300" cy="0"/>
                </a:xfrm>
                <a:prstGeom prst="straightConnector1">
                  <a:avLst/>
                </a:prstGeom>
                <a:noFill/>
                <a:ln w="19050" cap="flat" cmpd="sng">
                  <a:solidFill>
                    <a:srgbClr val="46648B"/>
                  </a:solidFill>
                  <a:prstDash val="solid"/>
                  <a:miter lim="800000"/>
                  <a:headEnd type="none" w="sm" len="sm"/>
                  <a:tailEnd type="none" w="sm" len="sm"/>
                </a:ln>
              </p:spPr>
            </p:cxnSp>
          </p:grpSp>
        </p:grpSp>
        <p:cxnSp>
          <p:nvCxnSpPr>
            <p:cNvPr id="328" name="Google Shape;328;p80"/>
            <p:cNvCxnSpPr>
              <a:stCxn id="309" idx="17"/>
            </p:cNvCxnSpPr>
            <p:nvPr/>
          </p:nvCxnSpPr>
          <p:spPr>
            <a:xfrm rot="10800000">
              <a:off x="2495325" y="2344668"/>
              <a:ext cx="790800" cy="0"/>
            </a:xfrm>
            <a:prstGeom prst="straightConnector1">
              <a:avLst/>
            </a:prstGeom>
            <a:noFill/>
            <a:ln w="19050" cap="flat" cmpd="sng">
              <a:solidFill>
                <a:schemeClr val="dk2"/>
              </a:solidFill>
              <a:prstDash val="dash"/>
              <a:round/>
              <a:headEnd type="none" w="sm" len="sm"/>
              <a:tailEnd type="none" w="sm" len="sm"/>
            </a:ln>
          </p:spPr>
        </p:cxnSp>
        <p:cxnSp>
          <p:nvCxnSpPr>
            <p:cNvPr id="329" name="Google Shape;329;p80"/>
            <p:cNvCxnSpPr/>
            <p:nvPr/>
          </p:nvCxnSpPr>
          <p:spPr>
            <a:xfrm>
              <a:off x="3291492" y="2353631"/>
              <a:ext cx="0" cy="1002300"/>
            </a:xfrm>
            <a:prstGeom prst="straightConnector1">
              <a:avLst/>
            </a:prstGeom>
            <a:noFill/>
            <a:ln w="19050" cap="flat" cmpd="sng">
              <a:solidFill>
                <a:schemeClr val="dk2"/>
              </a:solidFill>
              <a:prstDash val="dash"/>
              <a:round/>
              <a:headEnd type="none" w="sm" len="sm"/>
              <a:tailEnd type="none" w="sm" len="sm"/>
            </a:ln>
          </p:spPr>
        </p:cxnSp>
        <p:cxnSp>
          <p:nvCxnSpPr>
            <p:cNvPr id="330" name="Google Shape;330;p80"/>
            <p:cNvCxnSpPr/>
            <p:nvPr/>
          </p:nvCxnSpPr>
          <p:spPr>
            <a:xfrm>
              <a:off x="2699340" y="2335143"/>
              <a:ext cx="0" cy="1001700"/>
            </a:xfrm>
            <a:prstGeom prst="straightConnector1">
              <a:avLst/>
            </a:prstGeom>
            <a:noFill/>
            <a:ln w="19050" cap="flat" cmpd="sng">
              <a:solidFill>
                <a:schemeClr val="dk2"/>
              </a:solidFill>
              <a:prstDash val="dash"/>
              <a:round/>
              <a:headEnd type="none" w="sm" len="sm"/>
              <a:tailEnd type="none" w="sm" len="sm"/>
            </a:ln>
          </p:spPr>
        </p:cxnSp>
      </p:grpSp>
      <p:cxnSp>
        <p:nvCxnSpPr>
          <p:cNvPr id="331" name="Google Shape;331;p80"/>
          <p:cNvCxnSpPr/>
          <p:nvPr/>
        </p:nvCxnSpPr>
        <p:spPr>
          <a:xfrm>
            <a:off x="7033068" y="2807721"/>
            <a:ext cx="23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332" name="Google Shape;332;p80"/>
          <p:cNvCxnSpPr/>
          <p:nvPr/>
        </p:nvCxnSpPr>
        <p:spPr>
          <a:xfrm>
            <a:off x="7033068" y="2665968"/>
            <a:ext cx="232000" cy="0"/>
          </a:xfrm>
          <a:prstGeom prst="straightConnector1">
            <a:avLst/>
          </a:prstGeom>
          <a:noFill/>
          <a:ln w="28575" cap="flat" cmpd="sng">
            <a:solidFill>
              <a:schemeClr val="lt2"/>
            </a:solidFill>
            <a:prstDash val="solid"/>
            <a:miter lim="800000"/>
            <a:headEnd type="none" w="sm" len="sm"/>
            <a:tailEnd type="none" w="sm" len="sm"/>
          </a:ln>
        </p:spPr>
      </p:cxnSp>
      <p:sp>
        <p:nvSpPr>
          <p:cNvPr id="333" name="Google Shape;333;p80"/>
          <p:cNvSpPr txBox="1"/>
          <p:nvPr/>
        </p:nvSpPr>
        <p:spPr>
          <a:xfrm>
            <a:off x="7291356" y="2504368"/>
            <a:ext cx="1460400" cy="3076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Pola + BR (N=40)</a:t>
            </a:r>
            <a:endParaRPr sz="1867">
              <a:solidFill>
                <a:srgbClr val="000000"/>
              </a:solidFill>
              <a:latin typeface="Arial"/>
              <a:ea typeface="Arial"/>
              <a:cs typeface="Arial"/>
              <a:sym typeface="Arial"/>
            </a:endParaRPr>
          </a:p>
        </p:txBody>
      </p:sp>
      <p:sp>
        <p:nvSpPr>
          <p:cNvPr id="334" name="Google Shape;334;p80"/>
          <p:cNvSpPr txBox="1"/>
          <p:nvPr/>
        </p:nvSpPr>
        <p:spPr>
          <a:xfrm>
            <a:off x="7291357" y="2653336"/>
            <a:ext cx="977200" cy="3076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BR (N=40)</a:t>
            </a:r>
            <a:endParaRPr sz="1867">
              <a:solidFill>
                <a:srgbClr val="000000"/>
              </a:solidFill>
              <a:latin typeface="Arial"/>
              <a:ea typeface="Arial"/>
              <a:cs typeface="Arial"/>
              <a:sym typeface="Arial"/>
            </a:endParaRPr>
          </a:p>
        </p:txBody>
      </p:sp>
      <p:sp>
        <p:nvSpPr>
          <p:cNvPr id="335" name="Google Shape;335;p80"/>
          <p:cNvSpPr txBox="1"/>
          <p:nvPr/>
        </p:nvSpPr>
        <p:spPr>
          <a:xfrm>
            <a:off x="7291357" y="2802307"/>
            <a:ext cx="913200" cy="3076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dirty="0">
                <a:solidFill>
                  <a:srgbClr val="5F5F5F"/>
                </a:solidFill>
                <a:latin typeface="Arial"/>
                <a:ea typeface="Arial"/>
                <a:cs typeface="Arial"/>
                <a:sym typeface="Arial"/>
              </a:rPr>
              <a:t>Censored</a:t>
            </a:r>
            <a:endParaRPr sz="1867" dirty="0">
              <a:solidFill>
                <a:srgbClr val="000000"/>
              </a:solidFill>
              <a:latin typeface="Arial"/>
              <a:ea typeface="Arial"/>
              <a:cs typeface="Arial"/>
              <a:sym typeface="Arial"/>
            </a:endParaRPr>
          </a:p>
        </p:txBody>
      </p:sp>
      <p:grpSp>
        <p:nvGrpSpPr>
          <p:cNvPr id="336" name="Google Shape;336;p80"/>
          <p:cNvGrpSpPr/>
          <p:nvPr/>
        </p:nvGrpSpPr>
        <p:grpSpPr>
          <a:xfrm>
            <a:off x="7112641" y="2902953"/>
            <a:ext cx="108492" cy="92431"/>
            <a:chOff x="22785625" y="7111170"/>
            <a:chExt cx="55500" cy="57000"/>
          </a:xfrm>
        </p:grpSpPr>
        <p:cxnSp>
          <p:nvCxnSpPr>
            <p:cNvPr id="337" name="Google Shape;337;p80"/>
            <p:cNvCxnSpPr/>
            <p:nvPr/>
          </p:nvCxnSpPr>
          <p:spPr>
            <a:xfrm>
              <a:off x="22813347" y="7111170"/>
              <a:ext cx="0" cy="57000"/>
            </a:xfrm>
            <a:prstGeom prst="straightConnector1">
              <a:avLst/>
            </a:prstGeom>
            <a:noFill/>
            <a:ln w="28575" cap="flat" cmpd="sng">
              <a:solidFill>
                <a:schemeClr val="dk1"/>
              </a:solidFill>
              <a:prstDash val="solid"/>
              <a:miter lim="800000"/>
              <a:headEnd type="none" w="sm" len="sm"/>
              <a:tailEnd type="none" w="sm" len="sm"/>
            </a:ln>
          </p:spPr>
        </p:cxnSp>
        <p:cxnSp>
          <p:nvCxnSpPr>
            <p:cNvPr id="338" name="Google Shape;338;p80"/>
            <p:cNvCxnSpPr/>
            <p:nvPr/>
          </p:nvCxnSpPr>
          <p:spPr>
            <a:xfrm>
              <a:off x="22785625" y="7139662"/>
              <a:ext cx="55500" cy="0"/>
            </a:xfrm>
            <a:prstGeom prst="straightConnector1">
              <a:avLst/>
            </a:prstGeom>
            <a:noFill/>
            <a:ln w="28575" cap="flat" cmpd="sng">
              <a:solidFill>
                <a:schemeClr val="dk1"/>
              </a:solidFill>
              <a:prstDash val="solid"/>
              <a:miter lim="800000"/>
              <a:headEnd type="none" w="sm" len="sm"/>
              <a:tailEnd type="none" w="sm" len="sm"/>
            </a:ln>
          </p:spPr>
        </p:cxnSp>
      </p:grpSp>
      <p:grpSp>
        <p:nvGrpSpPr>
          <p:cNvPr id="339" name="Google Shape;339;p80"/>
          <p:cNvGrpSpPr/>
          <p:nvPr/>
        </p:nvGrpSpPr>
        <p:grpSpPr>
          <a:xfrm>
            <a:off x="-7007774" y="2107268"/>
            <a:ext cx="16006115" cy="3804369"/>
            <a:chOff x="-5272911" y="1262544"/>
            <a:chExt cx="12004586" cy="2853277"/>
          </a:xfrm>
        </p:grpSpPr>
        <p:sp>
          <p:nvSpPr>
            <p:cNvPr id="340" name="Google Shape;340;p80"/>
            <p:cNvSpPr txBox="1"/>
            <p:nvPr/>
          </p:nvSpPr>
          <p:spPr>
            <a:xfrm>
              <a:off x="2372819" y="3411305"/>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0</a:t>
              </a:r>
              <a:endParaRPr sz="1867">
                <a:solidFill>
                  <a:srgbClr val="000000"/>
                </a:solidFill>
                <a:latin typeface="Arial"/>
                <a:ea typeface="Arial"/>
                <a:cs typeface="Arial"/>
                <a:sym typeface="Arial"/>
              </a:endParaRPr>
            </a:p>
          </p:txBody>
        </p:sp>
        <p:sp>
          <p:nvSpPr>
            <p:cNvPr id="341" name="Google Shape;341;p80"/>
            <p:cNvSpPr txBox="1"/>
            <p:nvPr/>
          </p:nvSpPr>
          <p:spPr>
            <a:xfrm>
              <a:off x="2690300" y="3411121"/>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a:t>
              </a:r>
              <a:endParaRPr sz="1867">
                <a:solidFill>
                  <a:srgbClr val="000000"/>
                </a:solidFill>
                <a:latin typeface="Arial"/>
                <a:ea typeface="Arial"/>
                <a:cs typeface="Arial"/>
                <a:sym typeface="Arial"/>
              </a:endParaRPr>
            </a:p>
          </p:txBody>
        </p:sp>
        <p:sp>
          <p:nvSpPr>
            <p:cNvPr id="342" name="Google Shape;342;p80"/>
            <p:cNvSpPr/>
            <p:nvPr/>
          </p:nvSpPr>
          <p:spPr>
            <a:xfrm>
              <a:off x="2501220" y="1349163"/>
              <a:ext cx="4122511" cy="2015763"/>
            </a:xfrm>
            <a:custGeom>
              <a:avLst/>
              <a:gdLst/>
              <a:ahLst/>
              <a:cxnLst/>
              <a:rect l="l" t="t" r="r" b="b"/>
              <a:pathLst>
                <a:path w="3656329" h="1995805" extrusionOk="0">
                  <a:moveTo>
                    <a:pt x="0" y="0"/>
                  </a:moveTo>
                  <a:lnTo>
                    <a:pt x="0" y="1995754"/>
                  </a:lnTo>
                  <a:lnTo>
                    <a:pt x="3655796" y="1995754"/>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43" name="Google Shape;343;p80"/>
            <p:cNvSpPr txBox="1"/>
            <p:nvPr/>
          </p:nvSpPr>
          <p:spPr>
            <a:xfrm rot="-5400000">
              <a:off x="909349" y="2271244"/>
              <a:ext cx="2045100" cy="153900"/>
            </a:xfrm>
            <a:prstGeom prst="rect">
              <a:avLst/>
            </a:prstGeom>
            <a:noFill/>
            <a:ln>
              <a:noFill/>
            </a:ln>
          </p:spPr>
          <p:txBody>
            <a:bodyPr spcFirstLastPara="1" wrap="square" lIns="0" tIns="16067"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PFS (%)</a:t>
              </a:r>
              <a:endParaRPr sz="1333">
                <a:solidFill>
                  <a:srgbClr val="5F5F5F"/>
                </a:solidFill>
                <a:latin typeface="Arial"/>
                <a:ea typeface="Arial"/>
                <a:cs typeface="Arial"/>
                <a:sym typeface="Arial"/>
              </a:endParaRPr>
            </a:p>
          </p:txBody>
        </p:sp>
        <p:sp>
          <p:nvSpPr>
            <p:cNvPr id="344" name="Google Shape;344;p80"/>
            <p:cNvSpPr txBox="1"/>
            <p:nvPr/>
          </p:nvSpPr>
          <p:spPr>
            <a:xfrm>
              <a:off x="2508084" y="3581615"/>
              <a:ext cx="4122300" cy="169200"/>
            </a:xfrm>
            <a:prstGeom prst="rect">
              <a:avLst/>
            </a:prstGeom>
            <a:noFill/>
            <a:ln>
              <a:noFill/>
            </a:ln>
          </p:spPr>
          <p:txBody>
            <a:bodyPr spcFirstLastPara="1" wrap="square" lIns="0" tIns="20300" rIns="0" bIns="0" anchor="t" anchorCtr="0">
              <a:noAutofit/>
            </a:bodyPr>
            <a:lstStyle/>
            <a:p>
              <a:pPr marL="16933" algn="ctr">
                <a:buClr>
                  <a:srgbClr val="000000"/>
                </a:buClr>
                <a:buSzPts val="1000"/>
              </a:pPr>
              <a:r>
                <a:rPr lang="tr-TR" sz="1333" dirty="0">
                  <a:solidFill>
                    <a:srgbClr val="5F5F5F"/>
                  </a:solidFill>
                  <a:latin typeface="Arial"/>
                  <a:ea typeface="Arial"/>
                  <a:cs typeface="Arial"/>
                  <a:sym typeface="Arial"/>
                </a:rPr>
                <a:t>Zaman</a:t>
              </a:r>
              <a:r>
                <a:rPr lang="en" sz="1333" dirty="0">
                  <a:solidFill>
                    <a:srgbClr val="5F5F5F"/>
                  </a:solidFill>
                  <a:latin typeface="Arial"/>
                  <a:ea typeface="Arial"/>
                  <a:cs typeface="Arial"/>
                  <a:sym typeface="Arial"/>
                </a:rPr>
                <a:t>(</a:t>
              </a:r>
              <a:r>
                <a:rPr lang="tr-TR" sz="1333" dirty="0">
                  <a:solidFill>
                    <a:srgbClr val="5F5F5F"/>
                  </a:solidFill>
                  <a:latin typeface="Arial"/>
                  <a:ea typeface="Arial"/>
                  <a:cs typeface="Arial"/>
                  <a:sym typeface="Arial"/>
                </a:rPr>
                <a:t>ay</a:t>
              </a:r>
              <a:r>
                <a:rPr lang="en" sz="1333" dirty="0">
                  <a:solidFill>
                    <a:srgbClr val="5F5F5F"/>
                  </a:solidFill>
                  <a:latin typeface="Arial"/>
                  <a:ea typeface="Arial"/>
                  <a:cs typeface="Arial"/>
                  <a:sym typeface="Arial"/>
                </a:rPr>
                <a:t>)</a:t>
              </a:r>
              <a:endParaRPr sz="1867" dirty="0">
                <a:solidFill>
                  <a:srgbClr val="000000"/>
                </a:solidFill>
                <a:latin typeface="Arial"/>
                <a:ea typeface="Arial"/>
                <a:cs typeface="Arial"/>
                <a:sym typeface="Arial"/>
              </a:endParaRPr>
            </a:p>
          </p:txBody>
        </p:sp>
        <p:sp>
          <p:nvSpPr>
            <p:cNvPr id="345" name="Google Shape;345;p80"/>
            <p:cNvSpPr txBox="1"/>
            <p:nvPr/>
          </p:nvSpPr>
          <p:spPr>
            <a:xfrm>
              <a:off x="3007781" y="3411121"/>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4</a:t>
              </a:r>
              <a:endParaRPr sz="1333">
                <a:solidFill>
                  <a:srgbClr val="5F5F5F"/>
                </a:solidFill>
                <a:latin typeface="Arial"/>
                <a:ea typeface="Arial"/>
                <a:cs typeface="Arial"/>
                <a:sym typeface="Arial"/>
              </a:endParaRPr>
            </a:p>
          </p:txBody>
        </p:sp>
        <p:sp>
          <p:nvSpPr>
            <p:cNvPr id="346" name="Google Shape;346;p80"/>
            <p:cNvSpPr txBox="1"/>
            <p:nvPr/>
          </p:nvSpPr>
          <p:spPr>
            <a:xfrm>
              <a:off x="3325262" y="3411305"/>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6</a:t>
              </a:r>
              <a:endParaRPr sz="1333">
                <a:solidFill>
                  <a:srgbClr val="5F5F5F"/>
                </a:solidFill>
                <a:latin typeface="Arial"/>
                <a:ea typeface="Arial"/>
                <a:cs typeface="Arial"/>
                <a:sym typeface="Arial"/>
              </a:endParaRPr>
            </a:p>
          </p:txBody>
        </p:sp>
        <p:sp>
          <p:nvSpPr>
            <p:cNvPr id="347" name="Google Shape;347;p80"/>
            <p:cNvSpPr txBox="1"/>
            <p:nvPr/>
          </p:nvSpPr>
          <p:spPr>
            <a:xfrm>
              <a:off x="3642742" y="3411121"/>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8</a:t>
              </a:r>
              <a:endParaRPr sz="1333">
                <a:solidFill>
                  <a:srgbClr val="5F5F5F"/>
                </a:solidFill>
                <a:latin typeface="Arial"/>
                <a:ea typeface="Arial"/>
                <a:cs typeface="Arial"/>
                <a:sym typeface="Arial"/>
              </a:endParaRPr>
            </a:p>
          </p:txBody>
        </p:sp>
        <p:sp>
          <p:nvSpPr>
            <p:cNvPr id="348" name="Google Shape;348;p80"/>
            <p:cNvSpPr txBox="1"/>
            <p:nvPr/>
          </p:nvSpPr>
          <p:spPr>
            <a:xfrm>
              <a:off x="4002825"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10</a:t>
              </a:r>
              <a:endParaRPr sz="1333">
                <a:solidFill>
                  <a:srgbClr val="5F5F5F"/>
                </a:solidFill>
                <a:latin typeface="Arial"/>
                <a:ea typeface="Arial"/>
                <a:cs typeface="Arial"/>
                <a:sym typeface="Arial"/>
              </a:endParaRPr>
            </a:p>
          </p:txBody>
        </p:sp>
        <p:sp>
          <p:nvSpPr>
            <p:cNvPr id="349" name="Google Shape;349;p80"/>
            <p:cNvSpPr txBox="1"/>
            <p:nvPr/>
          </p:nvSpPr>
          <p:spPr>
            <a:xfrm>
              <a:off x="4320306" y="3411305"/>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12</a:t>
              </a:r>
              <a:endParaRPr sz="1333">
                <a:solidFill>
                  <a:srgbClr val="5F5F5F"/>
                </a:solidFill>
                <a:latin typeface="Arial"/>
                <a:ea typeface="Arial"/>
                <a:cs typeface="Arial"/>
                <a:sym typeface="Arial"/>
              </a:endParaRPr>
            </a:p>
          </p:txBody>
        </p:sp>
        <p:sp>
          <p:nvSpPr>
            <p:cNvPr id="350" name="Google Shape;350;p80"/>
            <p:cNvSpPr txBox="1"/>
            <p:nvPr/>
          </p:nvSpPr>
          <p:spPr>
            <a:xfrm>
              <a:off x="4637788"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14</a:t>
              </a:r>
              <a:endParaRPr sz="1333">
                <a:solidFill>
                  <a:srgbClr val="5F5F5F"/>
                </a:solidFill>
                <a:latin typeface="Arial"/>
                <a:ea typeface="Arial"/>
                <a:cs typeface="Arial"/>
                <a:sym typeface="Arial"/>
              </a:endParaRPr>
            </a:p>
          </p:txBody>
        </p:sp>
        <p:sp>
          <p:nvSpPr>
            <p:cNvPr id="351" name="Google Shape;351;p80"/>
            <p:cNvSpPr txBox="1"/>
            <p:nvPr/>
          </p:nvSpPr>
          <p:spPr>
            <a:xfrm>
              <a:off x="4955268"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16</a:t>
              </a:r>
              <a:endParaRPr sz="1333">
                <a:solidFill>
                  <a:srgbClr val="5F5F5F"/>
                </a:solidFill>
                <a:latin typeface="Arial"/>
                <a:ea typeface="Arial"/>
                <a:cs typeface="Arial"/>
                <a:sym typeface="Arial"/>
              </a:endParaRPr>
            </a:p>
          </p:txBody>
        </p:sp>
        <p:sp>
          <p:nvSpPr>
            <p:cNvPr id="352" name="Google Shape;352;p80"/>
            <p:cNvSpPr txBox="1"/>
            <p:nvPr/>
          </p:nvSpPr>
          <p:spPr>
            <a:xfrm>
              <a:off x="5272748" y="3411305"/>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18</a:t>
              </a:r>
              <a:endParaRPr sz="1333">
                <a:solidFill>
                  <a:srgbClr val="5F5F5F"/>
                </a:solidFill>
                <a:latin typeface="Arial"/>
                <a:ea typeface="Arial"/>
                <a:cs typeface="Arial"/>
                <a:sym typeface="Arial"/>
              </a:endParaRPr>
            </a:p>
          </p:txBody>
        </p:sp>
        <p:sp>
          <p:nvSpPr>
            <p:cNvPr id="353" name="Google Shape;353;p80"/>
            <p:cNvSpPr txBox="1"/>
            <p:nvPr/>
          </p:nvSpPr>
          <p:spPr>
            <a:xfrm>
              <a:off x="5590229"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354" name="Google Shape;354;p80"/>
            <p:cNvSpPr txBox="1"/>
            <p:nvPr/>
          </p:nvSpPr>
          <p:spPr>
            <a:xfrm>
              <a:off x="5907710"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22</a:t>
              </a:r>
              <a:endParaRPr sz="1333">
                <a:solidFill>
                  <a:srgbClr val="5F5F5F"/>
                </a:solidFill>
                <a:latin typeface="Arial"/>
                <a:ea typeface="Arial"/>
                <a:cs typeface="Arial"/>
                <a:sym typeface="Arial"/>
              </a:endParaRPr>
            </a:p>
          </p:txBody>
        </p:sp>
        <p:sp>
          <p:nvSpPr>
            <p:cNvPr id="355" name="Google Shape;355;p80"/>
            <p:cNvSpPr txBox="1"/>
            <p:nvPr/>
          </p:nvSpPr>
          <p:spPr>
            <a:xfrm>
              <a:off x="6225191"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24</a:t>
              </a:r>
              <a:endParaRPr sz="1333">
                <a:solidFill>
                  <a:srgbClr val="5F5F5F"/>
                </a:solidFill>
                <a:latin typeface="Arial"/>
                <a:ea typeface="Arial"/>
                <a:cs typeface="Arial"/>
                <a:sym typeface="Arial"/>
              </a:endParaRPr>
            </a:p>
          </p:txBody>
        </p:sp>
        <p:sp>
          <p:nvSpPr>
            <p:cNvPr id="356" name="Google Shape;356;p80"/>
            <p:cNvSpPr txBox="1"/>
            <p:nvPr/>
          </p:nvSpPr>
          <p:spPr>
            <a:xfrm>
              <a:off x="6542675" y="3411121"/>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26</a:t>
              </a:r>
              <a:endParaRPr sz="1333">
                <a:solidFill>
                  <a:srgbClr val="5F5F5F"/>
                </a:solidFill>
                <a:latin typeface="Arial"/>
                <a:ea typeface="Arial"/>
                <a:cs typeface="Arial"/>
                <a:sym typeface="Arial"/>
              </a:endParaRPr>
            </a:p>
          </p:txBody>
        </p:sp>
        <p:grpSp>
          <p:nvGrpSpPr>
            <p:cNvPr id="357" name="Google Shape;357;p80"/>
            <p:cNvGrpSpPr/>
            <p:nvPr/>
          </p:nvGrpSpPr>
          <p:grpSpPr>
            <a:xfrm>
              <a:off x="2432099" y="1349386"/>
              <a:ext cx="4197880" cy="2072025"/>
              <a:chOff x="2432099" y="1489350"/>
              <a:chExt cx="4197880" cy="2072025"/>
            </a:xfrm>
          </p:grpSpPr>
          <p:grpSp>
            <p:nvGrpSpPr>
              <p:cNvPr id="358" name="Google Shape;358;p80"/>
              <p:cNvGrpSpPr/>
              <p:nvPr/>
            </p:nvGrpSpPr>
            <p:grpSpPr>
              <a:xfrm>
                <a:off x="2432099" y="1489350"/>
                <a:ext cx="63091" cy="1612885"/>
                <a:chOff x="2574235" y="1419514"/>
                <a:chExt cx="51078" cy="1944641"/>
              </a:xfrm>
            </p:grpSpPr>
            <p:sp>
              <p:nvSpPr>
                <p:cNvPr id="359" name="Google Shape;359;p80"/>
                <p:cNvSpPr/>
                <p:nvPr/>
              </p:nvSpPr>
              <p:spPr>
                <a:xfrm>
                  <a:off x="2574235" y="1419514"/>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0" name="Google Shape;360;p80"/>
                <p:cNvSpPr/>
                <p:nvPr/>
              </p:nvSpPr>
              <p:spPr>
                <a:xfrm>
                  <a:off x="2574235" y="1909267"/>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1" name="Google Shape;361;p80"/>
                <p:cNvSpPr/>
                <p:nvPr/>
              </p:nvSpPr>
              <p:spPr>
                <a:xfrm>
                  <a:off x="2574235" y="2394236"/>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2" name="Google Shape;362;p80"/>
                <p:cNvSpPr/>
                <p:nvPr/>
              </p:nvSpPr>
              <p:spPr>
                <a:xfrm>
                  <a:off x="2574235" y="287919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3" name="Google Shape;363;p80"/>
                <p:cNvSpPr/>
                <p:nvPr/>
              </p:nvSpPr>
              <p:spPr>
                <a:xfrm>
                  <a:off x="2574235" y="336415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364" name="Google Shape;364;p80"/>
              <p:cNvGrpSpPr/>
              <p:nvPr/>
            </p:nvGrpSpPr>
            <p:grpSpPr>
              <a:xfrm>
                <a:off x="2501112" y="3504658"/>
                <a:ext cx="4128867" cy="56717"/>
                <a:chOff x="2625327" y="3849246"/>
                <a:chExt cx="4475251" cy="51078"/>
              </a:xfrm>
            </p:grpSpPr>
            <p:sp>
              <p:nvSpPr>
                <p:cNvPr id="365" name="Google Shape;365;p80"/>
                <p:cNvSpPr/>
                <p:nvPr/>
              </p:nvSpPr>
              <p:spPr>
                <a:xfrm>
                  <a:off x="3313826"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6" name="Google Shape;366;p80"/>
                <p:cNvSpPr/>
                <p:nvPr/>
              </p:nvSpPr>
              <p:spPr>
                <a:xfrm>
                  <a:off x="4002325"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7" name="Google Shape;367;p80"/>
                <p:cNvSpPr/>
                <p:nvPr/>
              </p:nvSpPr>
              <p:spPr>
                <a:xfrm>
                  <a:off x="4690824"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8" name="Google Shape;368;p80"/>
                <p:cNvSpPr/>
                <p:nvPr/>
              </p:nvSpPr>
              <p:spPr>
                <a:xfrm>
                  <a:off x="537933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69" name="Google Shape;369;p80"/>
                <p:cNvSpPr/>
                <p:nvPr/>
              </p:nvSpPr>
              <p:spPr>
                <a:xfrm>
                  <a:off x="606783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0" name="Google Shape;370;p80"/>
                <p:cNvSpPr/>
                <p:nvPr/>
              </p:nvSpPr>
              <p:spPr>
                <a:xfrm>
                  <a:off x="262532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1" name="Google Shape;371;p80"/>
                <p:cNvSpPr/>
                <p:nvPr/>
              </p:nvSpPr>
              <p:spPr>
                <a:xfrm>
                  <a:off x="2969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2" name="Google Shape;372;p80"/>
                <p:cNvSpPr/>
                <p:nvPr/>
              </p:nvSpPr>
              <p:spPr>
                <a:xfrm>
                  <a:off x="365807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3" name="Google Shape;373;p80"/>
                <p:cNvSpPr/>
                <p:nvPr/>
              </p:nvSpPr>
              <p:spPr>
                <a:xfrm>
                  <a:off x="4346582"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4" name="Google Shape;374;p80"/>
                <p:cNvSpPr/>
                <p:nvPr/>
              </p:nvSpPr>
              <p:spPr>
                <a:xfrm>
                  <a:off x="5035081"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5" name="Google Shape;375;p80"/>
                <p:cNvSpPr/>
                <p:nvPr/>
              </p:nvSpPr>
              <p:spPr>
                <a:xfrm>
                  <a:off x="5723580"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6" name="Google Shape;376;p80"/>
                <p:cNvSpPr/>
                <p:nvPr/>
              </p:nvSpPr>
              <p:spPr>
                <a:xfrm>
                  <a:off x="641207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7" name="Google Shape;377;p80"/>
                <p:cNvSpPr/>
                <p:nvPr/>
              </p:nvSpPr>
              <p:spPr>
                <a:xfrm>
                  <a:off x="675633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378" name="Google Shape;378;p80"/>
                <p:cNvSpPr/>
                <p:nvPr/>
              </p:nvSpPr>
              <p:spPr>
                <a:xfrm>
                  <a:off x="7100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sp>
            <p:nvSpPr>
              <p:cNvPr id="379" name="Google Shape;379;p80"/>
              <p:cNvSpPr/>
              <p:nvPr/>
            </p:nvSpPr>
            <p:spPr>
              <a:xfrm>
                <a:off x="2432107" y="3504957"/>
                <a:ext cx="63151"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380" name="Google Shape;380;p80"/>
            <p:cNvGrpSpPr/>
            <p:nvPr/>
          </p:nvGrpSpPr>
          <p:grpSpPr>
            <a:xfrm>
              <a:off x="1637456" y="3636121"/>
              <a:ext cx="4751759" cy="479700"/>
              <a:chOff x="1637455" y="3804081"/>
              <a:chExt cx="4751759" cy="479700"/>
            </a:xfrm>
          </p:grpSpPr>
          <p:sp>
            <p:nvSpPr>
              <p:cNvPr id="381" name="Google Shape;381;p80"/>
              <p:cNvSpPr txBox="1"/>
              <p:nvPr/>
            </p:nvSpPr>
            <p:spPr>
              <a:xfrm>
                <a:off x="2428786" y="3938288"/>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40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40</a:t>
                </a:r>
                <a:endParaRPr sz="933">
                  <a:solidFill>
                    <a:srgbClr val="5F5F5F"/>
                  </a:solidFill>
                  <a:latin typeface="Arial"/>
                  <a:ea typeface="Arial"/>
                  <a:cs typeface="Arial"/>
                  <a:sym typeface="Arial"/>
                </a:endParaRPr>
              </a:p>
            </p:txBody>
          </p:sp>
          <p:sp>
            <p:nvSpPr>
              <p:cNvPr id="382" name="Google Shape;382;p80"/>
              <p:cNvSpPr txBox="1"/>
              <p:nvPr/>
            </p:nvSpPr>
            <p:spPr>
              <a:xfrm>
                <a:off x="2747745"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20</a:t>
                </a:r>
                <a:endParaRPr sz="933">
                  <a:solidFill>
                    <a:srgbClr val="5F5F5F"/>
                  </a:solidFill>
                  <a:latin typeface="Arial"/>
                  <a:ea typeface="Arial"/>
                  <a:cs typeface="Arial"/>
                  <a:sym typeface="Arial"/>
                </a:endParaRPr>
              </a:p>
            </p:txBody>
          </p:sp>
          <p:sp>
            <p:nvSpPr>
              <p:cNvPr id="383" name="Google Shape;383;p80"/>
              <p:cNvSpPr txBox="1"/>
              <p:nvPr/>
            </p:nvSpPr>
            <p:spPr>
              <a:xfrm>
                <a:off x="3066707"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11</a:t>
                </a:r>
                <a:endParaRPr sz="933">
                  <a:solidFill>
                    <a:srgbClr val="5F5F5F"/>
                  </a:solidFill>
                  <a:latin typeface="Arial"/>
                  <a:ea typeface="Arial"/>
                  <a:cs typeface="Arial"/>
                  <a:sym typeface="Arial"/>
                </a:endParaRPr>
              </a:p>
            </p:txBody>
          </p:sp>
          <p:sp>
            <p:nvSpPr>
              <p:cNvPr id="384" name="Google Shape;384;p80"/>
              <p:cNvSpPr txBox="1"/>
              <p:nvPr/>
            </p:nvSpPr>
            <p:spPr>
              <a:xfrm>
                <a:off x="3385668" y="3938288"/>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385" name="Google Shape;385;p80"/>
              <p:cNvSpPr txBox="1"/>
              <p:nvPr/>
            </p:nvSpPr>
            <p:spPr>
              <a:xfrm>
                <a:off x="3704629"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386" name="Google Shape;386;p80"/>
              <p:cNvSpPr txBox="1"/>
              <p:nvPr/>
            </p:nvSpPr>
            <p:spPr>
              <a:xfrm>
                <a:off x="4023589"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387" name="Google Shape;387;p80"/>
              <p:cNvSpPr txBox="1"/>
              <p:nvPr/>
            </p:nvSpPr>
            <p:spPr>
              <a:xfrm>
                <a:off x="4342550" y="3938288"/>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388" name="Google Shape;388;p80"/>
              <p:cNvSpPr txBox="1"/>
              <p:nvPr/>
            </p:nvSpPr>
            <p:spPr>
              <a:xfrm>
                <a:off x="4661510"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389" name="Google Shape;389;p80"/>
              <p:cNvSpPr txBox="1"/>
              <p:nvPr/>
            </p:nvSpPr>
            <p:spPr>
              <a:xfrm>
                <a:off x="4980472"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390" name="Google Shape;390;p80"/>
              <p:cNvSpPr txBox="1"/>
              <p:nvPr/>
            </p:nvSpPr>
            <p:spPr>
              <a:xfrm>
                <a:off x="5299432" y="3938288"/>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391" name="Google Shape;391;p80"/>
              <p:cNvSpPr txBox="1"/>
              <p:nvPr/>
            </p:nvSpPr>
            <p:spPr>
              <a:xfrm>
                <a:off x="5618393"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a:t>
                </a:r>
                <a:endParaRPr sz="933">
                  <a:solidFill>
                    <a:srgbClr val="5F5F5F"/>
                  </a:solidFill>
                  <a:latin typeface="Arial"/>
                  <a:ea typeface="Arial"/>
                  <a:cs typeface="Arial"/>
                  <a:sym typeface="Arial"/>
                </a:endParaRPr>
              </a:p>
            </p:txBody>
          </p:sp>
          <p:sp>
            <p:nvSpPr>
              <p:cNvPr id="392" name="Google Shape;392;p80"/>
              <p:cNvSpPr txBox="1"/>
              <p:nvPr/>
            </p:nvSpPr>
            <p:spPr>
              <a:xfrm>
                <a:off x="5937353" y="3938104"/>
                <a:ext cx="132900" cy="1206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7</a:t>
                </a:r>
                <a:endParaRPr sz="1867">
                  <a:solidFill>
                    <a:srgbClr val="000000"/>
                  </a:solidFill>
                  <a:latin typeface="Arial"/>
                  <a:ea typeface="Arial"/>
                  <a:cs typeface="Arial"/>
                  <a:sym typeface="Arial"/>
                </a:endParaRPr>
              </a:p>
            </p:txBody>
          </p:sp>
          <p:sp>
            <p:nvSpPr>
              <p:cNvPr id="393" name="Google Shape;393;p80"/>
              <p:cNvSpPr txBox="1"/>
              <p:nvPr/>
            </p:nvSpPr>
            <p:spPr>
              <a:xfrm>
                <a:off x="6256314" y="3938104"/>
                <a:ext cx="132900" cy="1206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a:t>
                </a:r>
                <a:endParaRPr sz="1867">
                  <a:solidFill>
                    <a:srgbClr val="000000"/>
                  </a:solidFill>
                  <a:latin typeface="Arial"/>
                  <a:ea typeface="Arial"/>
                  <a:cs typeface="Arial"/>
                  <a:sym typeface="Arial"/>
                </a:endParaRPr>
              </a:p>
            </p:txBody>
          </p:sp>
          <p:sp>
            <p:nvSpPr>
              <p:cNvPr id="394" name="Google Shape;394;p80"/>
              <p:cNvSpPr txBox="1"/>
              <p:nvPr/>
            </p:nvSpPr>
            <p:spPr>
              <a:xfrm>
                <a:off x="6096834" y="3938104"/>
                <a:ext cx="132900" cy="1206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a:t>
                </a:r>
                <a:endParaRPr sz="1867">
                  <a:solidFill>
                    <a:srgbClr val="000000"/>
                  </a:solidFill>
                  <a:latin typeface="Arial"/>
                  <a:ea typeface="Arial"/>
                  <a:cs typeface="Arial"/>
                  <a:sym typeface="Arial"/>
                </a:endParaRPr>
              </a:p>
            </p:txBody>
          </p:sp>
          <p:sp>
            <p:nvSpPr>
              <p:cNvPr id="395" name="Google Shape;395;p80"/>
              <p:cNvSpPr txBox="1"/>
              <p:nvPr/>
            </p:nvSpPr>
            <p:spPr>
              <a:xfrm>
                <a:off x="5777873"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396" name="Google Shape;396;p80"/>
              <p:cNvSpPr txBox="1"/>
              <p:nvPr/>
            </p:nvSpPr>
            <p:spPr>
              <a:xfrm>
                <a:off x="5458912"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397" name="Google Shape;397;p80"/>
              <p:cNvSpPr txBox="1"/>
              <p:nvPr/>
            </p:nvSpPr>
            <p:spPr>
              <a:xfrm>
                <a:off x="5139952"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398" name="Google Shape;398;p80"/>
              <p:cNvSpPr txBox="1"/>
              <p:nvPr/>
            </p:nvSpPr>
            <p:spPr>
              <a:xfrm>
                <a:off x="4820992"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399" name="Google Shape;399;p80"/>
              <p:cNvSpPr txBox="1"/>
              <p:nvPr/>
            </p:nvSpPr>
            <p:spPr>
              <a:xfrm>
                <a:off x="4502030"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400" name="Google Shape;400;p80"/>
              <p:cNvSpPr txBox="1"/>
              <p:nvPr/>
            </p:nvSpPr>
            <p:spPr>
              <a:xfrm>
                <a:off x="4183070"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401" name="Google Shape;401;p80"/>
              <p:cNvSpPr txBox="1"/>
              <p:nvPr/>
            </p:nvSpPr>
            <p:spPr>
              <a:xfrm>
                <a:off x="3864109"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1867">
                  <a:solidFill>
                    <a:srgbClr val="000000"/>
                  </a:solidFill>
                  <a:latin typeface="Arial"/>
                  <a:ea typeface="Arial"/>
                  <a:cs typeface="Arial"/>
                  <a:sym typeface="Arial"/>
                </a:endParaRPr>
              </a:p>
            </p:txBody>
          </p:sp>
          <p:sp>
            <p:nvSpPr>
              <p:cNvPr id="402" name="Google Shape;402;p80"/>
              <p:cNvSpPr txBox="1"/>
              <p:nvPr/>
            </p:nvSpPr>
            <p:spPr>
              <a:xfrm>
                <a:off x="3545148"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403" name="Google Shape;403;p80"/>
              <p:cNvSpPr txBox="1"/>
              <p:nvPr/>
            </p:nvSpPr>
            <p:spPr>
              <a:xfrm>
                <a:off x="3226188"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9</a:t>
                </a:r>
                <a:endParaRPr sz="933">
                  <a:solidFill>
                    <a:srgbClr val="5F5F5F"/>
                  </a:solidFill>
                  <a:latin typeface="Arial"/>
                  <a:ea typeface="Arial"/>
                  <a:cs typeface="Arial"/>
                  <a:sym typeface="Arial"/>
                </a:endParaRPr>
              </a:p>
            </p:txBody>
          </p:sp>
          <p:sp>
            <p:nvSpPr>
              <p:cNvPr id="404" name="Google Shape;404;p80"/>
              <p:cNvSpPr txBox="1"/>
              <p:nvPr/>
            </p:nvSpPr>
            <p:spPr>
              <a:xfrm>
                <a:off x="2907227"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14</a:t>
                </a:r>
                <a:endParaRPr sz="933">
                  <a:solidFill>
                    <a:srgbClr val="5F5F5F"/>
                  </a:solidFill>
                  <a:latin typeface="Arial"/>
                  <a:ea typeface="Arial"/>
                  <a:cs typeface="Arial"/>
                  <a:sym typeface="Arial"/>
                </a:endParaRPr>
              </a:p>
            </p:txBody>
          </p:sp>
          <p:sp>
            <p:nvSpPr>
              <p:cNvPr id="405" name="Google Shape;405;p80"/>
              <p:cNvSpPr txBox="1"/>
              <p:nvPr/>
            </p:nvSpPr>
            <p:spPr>
              <a:xfrm>
                <a:off x="2588265" y="3938104"/>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28</a:t>
                </a:r>
                <a:endParaRPr sz="933">
                  <a:solidFill>
                    <a:srgbClr val="5F5F5F"/>
                  </a:solidFill>
                  <a:latin typeface="Arial"/>
                  <a:ea typeface="Arial"/>
                  <a:cs typeface="Arial"/>
                  <a:sym typeface="Arial"/>
                </a:endParaRPr>
              </a:p>
            </p:txBody>
          </p:sp>
          <p:sp>
            <p:nvSpPr>
              <p:cNvPr id="406" name="Google Shape;406;p80"/>
              <p:cNvSpPr txBox="1"/>
              <p:nvPr/>
            </p:nvSpPr>
            <p:spPr>
              <a:xfrm>
                <a:off x="1637455" y="3804081"/>
                <a:ext cx="735300" cy="479700"/>
              </a:xfrm>
              <a:prstGeom prst="rect">
                <a:avLst/>
              </a:prstGeom>
              <a:noFill/>
              <a:ln>
                <a:noFill/>
              </a:ln>
            </p:spPr>
            <p:txBody>
              <a:bodyPr spcFirstLastPara="1" wrap="square" lIns="0" tIns="30467" rIns="0" bIns="0" anchor="t" anchorCtr="0">
                <a:noAutofit/>
              </a:bodyPr>
              <a:lstStyle/>
              <a:p>
                <a:pPr marL="16933">
                  <a:buClr>
                    <a:srgbClr val="000000"/>
                  </a:buClr>
                  <a:buSzPts val="700"/>
                </a:pPr>
                <a:r>
                  <a:rPr lang="en" sz="933">
                    <a:solidFill>
                      <a:srgbClr val="5F5F5F"/>
                    </a:solidFill>
                    <a:latin typeface="Arial"/>
                    <a:ea typeface="Arial"/>
                    <a:cs typeface="Arial"/>
                    <a:sym typeface="Arial"/>
                  </a:rPr>
                  <a:t>No. at risk</a:t>
                </a:r>
                <a:endParaRPr sz="1867">
                  <a:solidFill>
                    <a:srgbClr val="000000"/>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Pola + BR (Ph II) </a:t>
                </a:r>
                <a:endParaRPr sz="933">
                  <a:solidFill>
                    <a:srgbClr val="5F5F5F"/>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BR (Ph II)	</a:t>
                </a:r>
                <a:endParaRPr sz="933">
                  <a:solidFill>
                    <a:srgbClr val="5F5F5F"/>
                  </a:solidFill>
                  <a:latin typeface="Arial"/>
                  <a:ea typeface="Arial"/>
                  <a:cs typeface="Arial"/>
                  <a:sym typeface="Arial"/>
                </a:endParaRPr>
              </a:p>
            </p:txBody>
          </p:sp>
        </p:grpSp>
        <p:sp>
          <p:nvSpPr>
            <p:cNvPr id="407" name="Google Shape;407;p80"/>
            <p:cNvSpPr txBox="1"/>
            <p:nvPr/>
          </p:nvSpPr>
          <p:spPr>
            <a:xfrm>
              <a:off x="2005139" y="1262544"/>
              <a:ext cx="3924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100</a:t>
              </a:r>
              <a:endParaRPr sz="1333">
                <a:solidFill>
                  <a:srgbClr val="5F5F5F"/>
                </a:solidFill>
                <a:latin typeface="Arial"/>
                <a:ea typeface="Arial"/>
                <a:cs typeface="Arial"/>
                <a:sym typeface="Arial"/>
              </a:endParaRPr>
            </a:p>
          </p:txBody>
        </p:sp>
        <p:sp>
          <p:nvSpPr>
            <p:cNvPr id="408" name="Google Shape;408;p80"/>
            <p:cNvSpPr txBox="1"/>
            <p:nvPr/>
          </p:nvSpPr>
          <p:spPr>
            <a:xfrm>
              <a:off x="2095289" y="1656453"/>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80</a:t>
              </a:r>
              <a:endParaRPr sz="1333">
                <a:solidFill>
                  <a:srgbClr val="5F5F5F"/>
                </a:solidFill>
                <a:latin typeface="Arial"/>
                <a:ea typeface="Arial"/>
                <a:cs typeface="Arial"/>
                <a:sym typeface="Arial"/>
              </a:endParaRPr>
            </a:p>
          </p:txBody>
        </p:sp>
        <p:sp>
          <p:nvSpPr>
            <p:cNvPr id="409" name="Google Shape;409;p80"/>
            <p:cNvSpPr txBox="1"/>
            <p:nvPr/>
          </p:nvSpPr>
          <p:spPr>
            <a:xfrm>
              <a:off x="2095289" y="2059329"/>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60</a:t>
              </a:r>
              <a:endParaRPr sz="1333">
                <a:solidFill>
                  <a:srgbClr val="5F5F5F"/>
                </a:solidFill>
                <a:latin typeface="Arial"/>
                <a:ea typeface="Arial"/>
                <a:cs typeface="Arial"/>
                <a:sym typeface="Arial"/>
              </a:endParaRPr>
            </a:p>
          </p:txBody>
        </p:sp>
        <p:sp>
          <p:nvSpPr>
            <p:cNvPr id="410" name="Google Shape;410;p80"/>
            <p:cNvSpPr txBox="1"/>
            <p:nvPr/>
          </p:nvSpPr>
          <p:spPr>
            <a:xfrm>
              <a:off x="2095289" y="2462205"/>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40</a:t>
              </a:r>
              <a:endParaRPr sz="1333">
                <a:solidFill>
                  <a:srgbClr val="5F5F5F"/>
                </a:solidFill>
                <a:latin typeface="Arial"/>
                <a:ea typeface="Arial"/>
                <a:cs typeface="Arial"/>
                <a:sym typeface="Arial"/>
              </a:endParaRPr>
            </a:p>
          </p:txBody>
        </p:sp>
        <p:sp>
          <p:nvSpPr>
            <p:cNvPr id="411" name="Google Shape;411;p80"/>
            <p:cNvSpPr txBox="1"/>
            <p:nvPr/>
          </p:nvSpPr>
          <p:spPr>
            <a:xfrm>
              <a:off x="2095289" y="2865080"/>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412" name="Google Shape;412;p80"/>
            <p:cNvSpPr txBox="1"/>
            <p:nvPr/>
          </p:nvSpPr>
          <p:spPr>
            <a:xfrm>
              <a:off x="2283543" y="3267956"/>
              <a:ext cx="1140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0</a:t>
              </a:r>
              <a:endParaRPr sz="1333">
                <a:solidFill>
                  <a:srgbClr val="5F5F5F"/>
                </a:solidFill>
                <a:latin typeface="Arial"/>
                <a:ea typeface="Arial"/>
                <a:cs typeface="Arial"/>
                <a:sym typeface="Arial"/>
              </a:endParaRPr>
            </a:p>
          </p:txBody>
        </p:sp>
        <p:sp>
          <p:nvSpPr>
            <p:cNvPr id="413" name="Google Shape;413;p80"/>
            <p:cNvSpPr/>
            <p:nvPr/>
          </p:nvSpPr>
          <p:spPr>
            <a:xfrm>
              <a:off x="2502131" y="2362167"/>
              <a:ext cx="1978429" cy="1001684"/>
            </a:xfrm>
            <a:custGeom>
              <a:avLst/>
              <a:gdLst/>
              <a:ahLst/>
              <a:cxnLst/>
              <a:rect l="l" t="t" r="r" b="b"/>
              <a:pathLst>
                <a:path w="1978429" h="1001684" extrusionOk="0">
                  <a:moveTo>
                    <a:pt x="0" y="0"/>
                  </a:moveTo>
                  <a:lnTo>
                    <a:pt x="1978429" y="0"/>
                  </a:lnTo>
                  <a:lnTo>
                    <a:pt x="1978429" y="1001684"/>
                  </a:lnTo>
                </a:path>
              </a:pathLst>
            </a:custGeom>
            <a:noFill/>
            <a:ln>
              <a:noFill/>
            </a:ln>
          </p:spPr>
          <p:txBody>
            <a:bodyPr spcFirstLastPara="1" wrap="square" lIns="121900" tIns="60933" rIns="121900" bIns="60933" anchor="ctr" anchorCtr="0">
              <a:noAutofit/>
            </a:bodyPr>
            <a:lstStyle/>
            <a:p>
              <a:pPr algn="ctr">
                <a:buClr>
                  <a:srgbClr val="000000"/>
                </a:buClr>
                <a:buSzPts val="1800"/>
              </a:pPr>
              <a:endParaRPr sz="2400">
                <a:solidFill>
                  <a:srgbClr val="5F5F5F"/>
                </a:solidFill>
                <a:latin typeface="Arial"/>
                <a:ea typeface="Arial"/>
                <a:cs typeface="Arial"/>
                <a:sym typeface="Arial"/>
              </a:endParaRPr>
            </a:p>
          </p:txBody>
        </p:sp>
        <p:cxnSp>
          <p:nvCxnSpPr>
            <p:cNvPr id="414" name="Google Shape;414;p80"/>
            <p:cNvCxnSpPr/>
            <p:nvPr/>
          </p:nvCxnSpPr>
          <p:spPr>
            <a:xfrm>
              <a:off x="-5272911" y="1827725"/>
              <a:ext cx="0" cy="69300"/>
            </a:xfrm>
            <a:prstGeom prst="straightConnector1">
              <a:avLst/>
            </a:prstGeom>
            <a:noFill/>
            <a:ln w="28575" cap="flat" cmpd="sng">
              <a:solidFill>
                <a:schemeClr val="dk1"/>
              </a:solidFill>
              <a:prstDash val="solid"/>
              <a:miter lim="800000"/>
              <a:headEnd type="none" w="sm" len="sm"/>
              <a:tailEnd type="none" w="sm" len="sm"/>
            </a:ln>
          </p:spPr>
        </p:cxnSp>
      </p:grpSp>
    </p:spTree>
    <p:extLst>
      <p:ext uri="{BB962C8B-B14F-4D97-AF65-F5344CB8AC3E}">
        <p14:creationId xmlns:p14="http://schemas.microsoft.com/office/powerpoint/2010/main" val="11883101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81"/>
          <p:cNvSpPr txBox="1">
            <a:spLocks noGrp="1"/>
          </p:cNvSpPr>
          <p:nvPr>
            <p:ph type="title"/>
          </p:nvPr>
        </p:nvSpPr>
        <p:spPr>
          <a:xfrm>
            <a:off x="519327" y="846901"/>
            <a:ext cx="10293200" cy="829200"/>
          </a:xfrm>
          <a:prstGeom prst="rect">
            <a:avLst/>
          </a:prstGeom>
          <a:noFill/>
          <a:ln>
            <a:noFill/>
          </a:ln>
        </p:spPr>
        <p:txBody>
          <a:bodyPr spcFirstLastPara="1" wrap="square" lIns="0" tIns="60933" rIns="121900" bIns="60933" anchor="ctr" anchorCtr="0">
            <a:noAutofit/>
          </a:bodyPr>
          <a:lstStyle/>
          <a:p>
            <a:pPr lvl="0"/>
            <a:r>
              <a:rPr lang="tr-TR" sz="2880" dirty="0"/>
              <a:t>IRC tarafından değerlendirilen </a:t>
            </a:r>
            <a:r>
              <a:rPr lang="en" sz="2880" dirty="0"/>
              <a:t>PFS</a:t>
            </a:r>
            <a:r>
              <a:rPr lang="tr-TR" sz="2880" dirty="0"/>
              <a:t> </a:t>
            </a:r>
            <a:r>
              <a:rPr lang="en" sz="2880" dirty="0"/>
              <a:t>pol</a:t>
            </a:r>
            <a:r>
              <a:rPr lang="tr-TR" sz="2880" dirty="0"/>
              <a:t>a-</a:t>
            </a:r>
            <a:r>
              <a:rPr lang="en" sz="2880" dirty="0"/>
              <a:t>BR</a:t>
            </a:r>
            <a:r>
              <a:rPr lang="tr-TR" sz="2880" dirty="0"/>
              <a:t> hasta grubunda anlamlı derecede uzamıştır. </a:t>
            </a:r>
            <a:endParaRPr sz="2880" dirty="0"/>
          </a:p>
        </p:txBody>
      </p:sp>
      <p:sp>
        <p:nvSpPr>
          <p:cNvPr id="421" name="Google Shape;421;p81"/>
          <p:cNvSpPr txBox="1">
            <a:spLocks noGrp="1"/>
          </p:cNvSpPr>
          <p:nvPr>
            <p:ph type="body" idx="1"/>
          </p:nvPr>
        </p:nvSpPr>
        <p:spPr>
          <a:xfrm>
            <a:off x="508003" y="6016305"/>
            <a:ext cx="1917200" cy="287200"/>
          </a:xfrm>
          <a:prstGeom prst="rect">
            <a:avLst/>
          </a:prstGeom>
          <a:noFill/>
          <a:ln>
            <a:noFill/>
          </a:ln>
        </p:spPr>
        <p:txBody>
          <a:bodyPr spcFirstLastPara="1" wrap="square" lIns="0" tIns="0" rIns="0" bIns="0" anchor="b" anchorCtr="0">
            <a:noAutofit/>
          </a:bodyPr>
          <a:lstStyle/>
          <a:p>
            <a:pPr marL="0" indent="0"/>
            <a:r>
              <a:rPr lang="en"/>
              <a:t>Data cut-off: 30 April 2018.</a:t>
            </a:r>
            <a:endParaRPr/>
          </a:p>
        </p:txBody>
      </p:sp>
      <p:sp>
        <p:nvSpPr>
          <p:cNvPr id="423" name="Google Shape;423;p81"/>
          <p:cNvSpPr txBox="1">
            <a:spLocks noGrp="1"/>
          </p:cNvSpPr>
          <p:nvPr>
            <p:ph type="body" idx="3"/>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DLBCL:Etkililik</a:t>
            </a:r>
          </a:p>
        </p:txBody>
      </p:sp>
      <p:sp>
        <p:nvSpPr>
          <p:cNvPr id="424" name="Google Shape;424;p81"/>
          <p:cNvSpPr/>
          <p:nvPr/>
        </p:nvSpPr>
        <p:spPr>
          <a:xfrm>
            <a:off x="8891067" y="2801967"/>
            <a:ext cx="2795200" cy="1044400"/>
          </a:xfrm>
          <a:prstGeom prst="roundRect">
            <a:avLst>
              <a:gd name="adj" fmla="val 16667"/>
            </a:avLst>
          </a:prstGeom>
          <a:solidFill>
            <a:schemeClr val="lt2"/>
          </a:solidFill>
          <a:ln>
            <a:noFill/>
          </a:ln>
        </p:spPr>
        <p:txBody>
          <a:bodyPr spcFirstLastPara="1" wrap="square" lIns="121900" tIns="60933" rIns="121900" bIns="60933" anchor="t" anchorCtr="0">
            <a:noAutofit/>
          </a:bodyPr>
          <a:lstStyle/>
          <a:p>
            <a:pPr algn="ctr">
              <a:buClr>
                <a:srgbClr val="000000"/>
              </a:buClr>
              <a:buSzPts val="1000"/>
            </a:pPr>
            <a:r>
              <a:rPr lang="en" sz="1333" dirty="0">
                <a:solidFill>
                  <a:schemeClr val="accent2"/>
                </a:solidFill>
                <a:latin typeface="Arial"/>
                <a:ea typeface="Arial"/>
                <a:cs typeface="Arial"/>
                <a:sym typeface="Arial"/>
              </a:rPr>
              <a:t>Pola + BR vs BR: </a:t>
            </a:r>
            <a:br>
              <a:rPr lang="en" sz="1333" dirty="0">
                <a:solidFill>
                  <a:schemeClr val="accent2"/>
                </a:solidFill>
                <a:latin typeface="Arial"/>
                <a:ea typeface="Arial"/>
                <a:cs typeface="Arial"/>
                <a:sym typeface="Arial"/>
              </a:rPr>
            </a:br>
            <a:r>
              <a:rPr lang="en" sz="1333" dirty="0">
                <a:solidFill>
                  <a:schemeClr val="accent2"/>
                </a:solidFill>
                <a:latin typeface="Arial"/>
                <a:ea typeface="Arial"/>
                <a:cs typeface="Arial"/>
                <a:sym typeface="Arial"/>
              </a:rPr>
              <a:t>Med</a:t>
            </a:r>
            <a:r>
              <a:rPr lang="tr-TR" sz="1333" dirty="0">
                <a:solidFill>
                  <a:schemeClr val="accent2"/>
                </a:solidFill>
                <a:latin typeface="Arial"/>
                <a:ea typeface="Arial"/>
                <a:cs typeface="Arial"/>
                <a:sym typeface="Arial"/>
              </a:rPr>
              <a:t>y</a:t>
            </a:r>
            <a:r>
              <a:rPr lang="en" sz="1333" dirty="0">
                <a:solidFill>
                  <a:schemeClr val="accent2"/>
                </a:solidFill>
                <a:latin typeface="Arial"/>
                <a:ea typeface="Arial"/>
                <a:cs typeface="Arial"/>
                <a:sym typeface="Arial"/>
              </a:rPr>
              <a:t>an PFS </a:t>
            </a:r>
            <a:r>
              <a:rPr lang="en" sz="1333" b="1" dirty="0">
                <a:solidFill>
                  <a:schemeClr val="accent2"/>
                </a:solidFill>
                <a:latin typeface="Arial"/>
                <a:ea typeface="Arial"/>
                <a:cs typeface="Arial"/>
                <a:sym typeface="Arial"/>
              </a:rPr>
              <a:t>9.5 vs 3.7 </a:t>
            </a:r>
            <a:r>
              <a:rPr lang="tr-TR" sz="1333" dirty="0">
                <a:solidFill>
                  <a:schemeClr val="accent2"/>
                </a:solidFill>
                <a:latin typeface="Arial"/>
                <a:ea typeface="Arial"/>
                <a:cs typeface="Arial"/>
                <a:sym typeface="Arial"/>
              </a:rPr>
              <a:t>ay</a:t>
            </a:r>
          </a:p>
          <a:p>
            <a:pPr algn="ctr">
              <a:buClr>
                <a:srgbClr val="000000"/>
              </a:buClr>
              <a:buSzPts val="1000"/>
            </a:pPr>
            <a:r>
              <a:rPr lang="en" sz="1333" b="1" dirty="0">
                <a:solidFill>
                  <a:schemeClr val="accent2"/>
                </a:solidFill>
                <a:latin typeface="Arial"/>
                <a:ea typeface="Arial"/>
                <a:cs typeface="Arial"/>
                <a:sym typeface="Arial"/>
              </a:rPr>
              <a:t>HR, 0.36 </a:t>
            </a:r>
            <a:r>
              <a:rPr lang="en" sz="1333" dirty="0">
                <a:solidFill>
                  <a:schemeClr val="accent2"/>
                </a:solidFill>
                <a:latin typeface="Arial"/>
                <a:ea typeface="Arial"/>
                <a:cs typeface="Arial"/>
                <a:sym typeface="Arial"/>
              </a:rPr>
              <a:t>(95% CI: 0.21–0.63)</a:t>
            </a:r>
            <a:endParaRPr sz="1867" dirty="0">
              <a:solidFill>
                <a:schemeClr val="accent2"/>
              </a:solidFill>
              <a:latin typeface="Arial"/>
              <a:ea typeface="Arial"/>
              <a:cs typeface="Arial"/>
              <a:sym typeface="Arial"/>
            </a:endParaRPr>
          </a:p>
          <a:p>
            <a:pPr algn="ctr">
              <a:buClr>
                <a:srgbClr val="000000"/>
              </a:buClr>
              <a:buSzPts val="1000"/>
            </a:pPr>
            <a:r>
              <a:rPr lang="tr-TR" sz="1333" dirty="0">
                <a:solidFill>
                  <a:schemeClr val="accent2"/>
                </a:solidFill>
                <a:latin typeface="Arial"/>
                <a:ea typeface="Arial"/>
                <a:cs typeface="Arial"/>
                <a:sym typeface="Arial"/>
              </a:rPr>
              <a:t>p</a:t>
            </a:r>
            <a:r>
              <a:rPr lang="en" sz="1333" i="1" dirty="0">
                <a:solidFill>
                  <a:schemeClr val="accent2"/>
                </a:solidFill>
                <a:latin typeface="Arial"/>
                <a:ea typeface="Arial"/>
                <a:cs typeface="Arial"/>
                <a:sym typeface="Arial"/>
              </a:rPr>
              <a:t>= </a:t>
            </a:r>
            <a:r>
              <a:rPr lang="en" sz="1333" dirty="0">
                <a:solidFill>
                  <a:schemeClr val="accent2"/>
                </a:solidFill>
                <a:latin typeface="Arial"/>
                <a:ea typeface="Arial"/>
                <a:cs typeface="Arial"/>
                <a:sym typeface="Arial"/>
              </a:rPr>
              <a:t>0.0002 </a:t>
            </a:r>
            <a:endParaRPr sz="1867" dirty="0">
              <a:solidFill>
                <a:schemeClr val="accent2"/>
              </a:solidFill>
              <a:latin typeface="Arial"/>
              <a:ea typeface="Arial"/>
              <a:cs typeface="Arial"/>
              <a:sym typeface="Arial"/>
            </a:endParaRPr>
          </a:p>
        </p:txBody>
      </p:sp>
      <p:grpSp>
        <p:nvGrpSpPr>
          <p:cNvPr id="425" name="Google Shape;425;p81"/>
          <p:cNvGrpSpPr/>
          <p:nvPr/>
        </p:nvGrpSpPr>
        <p:grpSpPr>
          <a:xfrm>
            <a:off x="3344302" y="2200478"/>
            <a:ext cx="5321716" cy="2700943"/>
            <a:chOff x="2612797" y="1399090"/>
            <a:chExt cx="4326129" cy="2442377"/>
          </a:xfrm>
        </p:grpSpPr>
        <p:sp>
          <p:nvSpPr>
            <p:cNvPr id="426" name="Google Shape;426;p81"/>
            <p:cNvSpPr/>
            <p:nvPr/>
          </p:nvSpPr>
          <p:spPr>
            <a:xfrm>
              <a:off x="2635031" y="1424308"/>
              <a:ext cx="4303895" cy="2417159"/>
            </a:xfrm>
            <a:custGeom>
              <a:avLst/>
              <a:gdLst/>
              <a:ahLst/>
              <a:cxnLst/>
              <a:rect l="l" t="t" r="r" b="b"/>
              <a:pathLst>
                <a:path w="3477895" h="1953260" extrusionOk="0">
                  <a:moveTo>
                    <a:pt x="0" y="0"/>
                  </a:moveTo>
                  <a:lnTo>
                    <a:pt x="37452" y="0"/>
                  </a:lnTo>
                  <a:lnTo>
                    <a:pt x="37452" y="11137"/>
                  </a:lnTo>
                  <a:lnTo>
                    <a:pt x="47218" y="11137"/>
                  </a:lnTo>
                  <a:lnTo>
                    <a:pt x="47218" y="56743"/>
                  </a:lnTo>
                  <a:lnTo>
                    <a:pt x="56997" y="56743"/>
                  </a:lnTo>
                  <a:lnTo>
                    <a:pt x="56997" y="112928"/>
                  </a:lnTo>
                  <a:lnTo>
                    <a:pt x="93637" y="112928"/>
                  </a:lnTo>
                  <a:lnTo>
                    <a:pt x="93637" y="167487"/>
                  </a:lnTo>
                  <a:lnTo>
                    <a:pt x="98513" y="167487"/>
                  </a:lnTo>
                  <a:lnTo>
                    <a:pt x="98513" y="217144"/>
                  </a:lnTo>
                  <a:lnTo>
                    <a:pt x="104228" y="217144"/>
                  </a:lnTo>
                  <a:lnTo>
                    <a:pt x="104228" y="278218"/>
                  </a:lnTo>
                  <a:lnTo>
                    <a:pt x="118059" y="278218"/>
                  </a:lnTo>
                  <a:lnTo>
                    <a:pt x="118059" y="330327"/>
                  </a:lnTo>
                  <a:lnTo>
                    <a:pt x="124574" y="330327"/>
                  </a:lnTo>
                  <a:lnTo>
                    <a:pt x="124574" y="385699"/>
                  </a:lnTo>
                  <a:lnTo>
                    <a:pt x="136791" y="385699"/>
                  </a:lnTo>
                  <a:lnTo>
                    <a:pt x="136791" y="435368"/>
                  </a:lnTo>
                  <a:lnTo>
                    <a:pt x="206006" y="435368"/>
                  </a:lnTo>
                  <a:lnTo>
                    <a:pt x="206006" y="489927"/>
                  </a:lnTo>
                  <a:lnTo>
                    <a:pt x="266255" y="489927"/>
                  </a:lnTo>
                  <a:lnTo>
                    <a:pt x="266255" y="599020"/>
                  </a:lnTo>
                  <a:lnTo>
                    <a:pt x="281724" y="599020"/>
                  </a:lnTo>
                  <a:lnTo>
                    <a:pt x="281724" y="663346"/>
                  </a:lnTo>
                  <a:lnTo>
                    <a:pt x="292315" y="663346"/>
                  </a:lnTo>
                  <a:lnTo>
                    <a:pt x="292315" y="718718"/>
                  </a:lnTo>
                  <a:lnTo>
                    <a:pt x="340347" y="718718"/>
                  </a:lnTo>
                  <a:lnTo>
                    <a:pt x="340347" y="783564"/>
                  </a:lnTo>
                  <a:lnTo>
                    <a:pt x="395719" y="783564"/>
                  </a:lnTo>
                  <a:lnTo>
                    <a:pt x="395719" y="845743"/>
                  </a:lnTo>
                  <a:lnTo>
                    <a:pt x="441325" y="845743"/>
                  </a:lnTo>
                  <a:lnTo>
                    <a:pt x="441325" y="908443"/>
                  </a:lnTo>
                  <a:lnTo>
                    <a:pt x="516229" y="908443"/>
                  </a:lnTo>
                  <a:lnTo>
                    <a:pt x="516229" y="975207"/>
                  </a:lnTo>
                  <a:lnTo>
                    <a:pt x="522744" y="975207"/>
                  </a:lnTo>
                  <a:lnTo>
                    <a:pt x="522744" y="1037907"/>
                  </a:lnTo>
                  <a:lnTo>
                    <a:pt x="533323" y="1037907"/>
                  </a:lnTo>
                  <a:lnTo>
                    <a:pt x="533323" y="1107935"/>
                  </a:lnTo>
                  <a:lnTo>
                    <a:pt x="540651" y="1107935"/>
                  </a:lnTo>
                  <a:lnTo>
                    <a:pt x="540651" y="1218666"/>
                  </a:lnTo>
                  <a:lnTo>
                    <a:pt x="576478" y="1218666"/>
                  </a:lnTo>
                  <a:lnTo>
                    <a:pt x="576478" y="1278115"/>
                  </a:lnTo>
                  <a:lnTo>
                    <a:pt x="637552" y="1278115"/>
                  </a:lnTo>
                  <a:lnTo>
                    <a:pt x="637552" y="1348130"/>
                  </a:lnTo>
                  <a:lnTo>
                    <a:pt x="647319" y="1348130"/>
                  </a:lnTo>
                  <a:lnTo>
                    <a:pt x="647319" y="1404315"/>
                  </a:lnTo>
                  <a:lnTo>
                    <a:pt x="658723" y="1404315"/>
                  </a:lnTo>
                  <a:lnTo>
                    <a:pt x="658723" y="1464564"/>
                  </a:lnTo>
                  <a:lnTo>
                    <a:pt x="705129" y="1464564"/>
                  </a:lnTo>
                  <a:lnTo>
                    <a:pt x="705129" y="1525638"/>
                  </a:lnTo>
                  <a:lnTo>
                    <a:pt x="813422" y="1525638"/>
                  </a:lnTo>
                  <a:lnTo>
                    <a:pt x="813422" y="1586712"/>
                  </a:lnTo>
                  <a:lnTo>
                    <a:pt x="828903" y="1586712"/>
                  </a:lnTo>
                  <a:lnTo>
                    <a:pt x="828903" y="1652663"/>
                  </a:lnTo>
                  <a:lnTo>
                    <a:pt x="1386662" y="1652663"/>
                  </a:lnTo>
                  <a:lnTo>
                    <a:pt x="1386662" y="1713725"/>
                  </a:lnTo>
                  <a:lnTo>
                    <a:pt x="2083638" y="1713725"/>
                  </a:lnTo>
                  <a:lnTo>
                    <a:pt x="2083638" y="1777238"/>
                  </a:lnTo>
                  <a:lnTo>
                    <a:pt x="2897898" y="1777238"/>
                  </a:lnTo>
                  <a:lnTo>
                    <a:pt x="2897898" y="1870062"/>
                  </a:lnTo>
                  <a:lnTo>
                    <a:pt x="3477628" y="1870062"/>
                  </a:lnTo>
                  <a:lnTo>
                    <a:pt x="3477628" y="1953120"/>
                  </a:lnTo>
                </a:path>
              </a:pathLst>
            </a:custGeom>
            <a:noFill/>
            <a:ln w="28575" cap="flat" cmpd="sng">
              <a:solidFill>
                <a:schemeClr val="accent1"/>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nvGrpSpPr>
            <p:cNvPr id="427" name="Google Shape;427;p81"/>
            <p:cNvGrpSpPr/>
            <p:nvPr/>
          </p:nvGrpSpPr>
          <p:grpSpPr>
            <a:xfrm>
              <a:off x="2612797" y="1399090"/>
              <a:ext cx="3475619" cy="2254138"/>
              <a:chOff x="2612797" y="1399090"/>
              <a:chExt cx="3475619" cy="2254138"/>
            </a:xfrm>
          </p:grpSpPr>
          <p:grpSp>
            <p:nvGrpSpPr>
              <p:cNvPr id="428" name="Google Shape;428;p81"/>
              <p:cNvGrpSpPr/>
              <p:nvPr/>
            </p:nvGrpSpPr>
            <p:grpSpPr>
              <a:xfrm>
                <a:off x="6027511" y="3596984"/>
                <a:ext cx="60905" cy="56244"/>
                <a:chOff x="24506230" y="8619093"/>
                <a:chExt cx="57000" cy="55500"/>
              </a:xfrm>
            </p:grpSpPr>
            <p:cxnSp>
              <p:nvCxnSpPr>
                <p:cNvPr id="429" name="Google Shape;429;p81"/>
                <p:cNvCxnSpPr/>
                <p:nvPr/>
              </p:nvCxnSpPr>
              <p:spPr>
                <a:xfrm>
                  <a:off x="24532409" y="8619093"/>
                  <a:ext cx="0" cy="55500"/>
                </a:xfrm>
                <a:prstGeom prst="straightConnector1">
                  <a:avLst/>
                </a:prstGeom>
                <a:noFill/>
                <a:ln w="19050" cap="flat" cmpd="sng">
                  <a:solidFill>
                    <a:srgbClr val="8B8B8B"/>
                  </a:solidFill>
                  <a:prstDash val="solid"/>
                  <a:miter lim="800000"/>
                  <a:headEnd type="none" w="sm" len="sm"/>
                  <a:tailEnd type="none" w="sm" len="sm"/>
                </a:ln>
              </p:spPr>
            </p:cxnSp>
            <p:cxnSp>
              <p:nvCxnSpPr>
                <p:cNvPr id="430" name="Google Shape;430;p81"/>
                <p:cNvCxnSpPr/>
                <p:nvPr/>
              </p:nvCxnSpPr>
              <p:spPr>
                <a:xfrm>
                  <a:off x="24506230" y="8648355"/>
                  <a:ext cx="57000" cy="0"/>
                </a:xfrm>
                <a:prstGeom prst="straightConnector1">
                  <a:avLst/>
                </a:prstGeom>
                <a:noFill/>
                <a:ln w="19050" cap="flat" cmpd="sng">
                  <a:solidFill>
                    <a:srgbClr val="8B8B8B"/>
                  </a:solidFill>
                  <a:prstDash val="solid"/>
                  <a:miter lim="800000"/>
                  <a:headEnd type="none" w="sm" len="sm"/>
                  <a:tailEnd type="none" w="sm" len="sm"/>
                </a:ln>
              </p:spPr>
            </p:cxnSp>
          </p:grpSp>
          <p:grpSp>
            <p:nvGrpSpPr>
              <p:cNvPr id="431" name="Google Shape;431;p81"/>
              <p:cNvGrpSpPr/>
              <p:nvPr/>
            </p:nvGrpSpPr>
            <p:grpSpPr>
              <a:xfrm>
                <a:off x="2955697" y="2139659"/>
                <a:ext cx="60905" cy="56244"/>
                <a:chOff x="24506230" y="8619093"/>
                <a:chExt cx="57000" cy="55500"/>
              </a:xfrm>
            </p:grpSpPr>
            <p:cxnSp>
              <p:nvCxnSpPr>
                <p:cNvPr id="432" name="Google Shape;432;p81"/>
                <p:cNvCxnSpPr/>
                <p:nvPr/>
              </p:nvCxnSpPr>
              <p:spPr>
                <a:xfrm>
                  <a:off x="24532409" y="8619093"/>
                  <a:ext cx="0" cy="55500"/>
                </a:xfrm>
                <a:prstGeom prst="straightConnector1">
                  <a:avLst/>
                </a:prstGeom>
                <a:noFill/>
                <a:ln w="19050" cap="flat" cmpd="sng">
                  <a:solidFill>
                    <a:srgbClr val="8B8B8B"/>
                  </a:solidFill>
                  <a:prstDash val="solid"/>
                  <a:miter lim="800000"/>
                  <a:headEnd type="none" w="sm" len="sm"/>
                  <a:tailEnd type="none" w="sm" len="sm"/>
                </a:ln>
              </p:spPr>
            </p:cxnSp>
            <p:cxnSp>
              <p:nvCxnSpPr>
                <p:cNvPr id="433" name="Google Shape;433;p81"/>
                <p:cNvCxnSpPr/>
                <p:nvPr/>
              </p:nvCxnSpPr>
              <p:spPr>
                <a:xfrm>
                  <a:off x="24506230" y="8648355"/>
                  <a:ext cx="57000" cy="0"/>
                </a:xfrm>
                <a:prstGeom prst="straightConnector1">
                  <a:avLst/>
                </a:prstGeom>
                <a:noFill/>
                <a:ln w="19050" cap="flat" cmpd="sng">
                  <a:solidFill>
                    <a:srgbClr val="8B8B8B"/>
                  </a:solidFill>
                  <a:prstDash val="solid"/>
                  <a:miter lim="800000"/>
                  <a:headEnd type="none" w="sm" len="sm"/>
                  <a:tailEnd type="none" w="sm" len="sm"/>
                </a:ln>
              </p:spPr>
            </p:cxnSp>
          </p:grpSp>
          <p:grpSp>
            <p:nvGrpSpPr>
              <p:cNvPr id="434" name="Google Shape;434;p81"/>
              <p:cNvGrpSpPr/>
              <p:nvPr/>
            </p:nvGrpSpPr>
            <p:grpSpPr>
              <a:xfrm>
                <a:off x="2931885" y="2139659"/>
                <a:ext cx="60905" cy="56244"/>
                <a:chOff x="24506230" y="8619093"/>
                <a:chExt cx="57000" cy="55500"/>
              </a:xfrm>
            </p:grpSpPr>
            <p:cxnSp>
              <p:nvCxnSpPr>
                <p:cNvPr id="435" name="Google Shape;435;p81"/>
                <p:cNvCxnSpPr/>
                <p:nvPr/>
              </p:nvCxnSpPr>
              <p:spPr>
                <a:xfrm>
                  <a:off x="24532409" y="8619093"/>
                  <a:ext cx="0" cy="55500"/>
                </a:xfrm>
                <a:prstGeom prst="straightConnector1">
                  <a:avLst/>
                </a:prstGeom>
                <a:noFill/>
                <a:ln w="19050" cap="flat" cmpd="sng">
                  <a:solidFill>
                    <a:srgbClr val="8B8B8B"/>
                  </a:solidFill>
                  <a:prstDash val="solid"/>
                  <a:miter lim="800000"/>
                  <a:headEnd type="none" w="sm" len="sm"/>
                  <a:tailEnd type="none" w="sm" len="sm"/>
                </a:ln>
              </p:spPr>
            </p:cxnSp>
            <p:cxnSp>
              <p:nvCxnSpPr>
                <p:cNvPr id="436" name="Google Shape;436;p81"/>
                <p:cNvCxnSpPr/>
                <p:nvPr/>
              </p:nvCxnSpPr>
              <p:spPr>
                <a:xfrm>
                  <a:off x="24506230" y="8648355"/>
                  <a:ext cx="57000" cy="0"/>
                </a:xfrm>
                <a:prstGeom prst="straightConnector1">
                  <a:avLst/>
                </a:prstGeom>
                <a:noFill/>
                <a:ln w="19050" cap="flat" cmpd="sng">
                  <a:solidFill>
                    <a:srgbClr val="8B8B8B"/>
                  </a:solidFill>
                  <a:prstDash val="solid"/>
                  <a:miter lim="800000"/>
                  <a:headEnd type="none" w="sm" len="sm"/>
                  <a:tailEnd type="none" w="sm" len="sm"/>
                </a:ln>
              </p:spPr>
            </p:cxnSp>
          </p:grpSp>
          <p:grpSp>
            <p:nvGrpSpPr>
              <p:cNvPr id="437" name="Google Shape;437;p81"/>
              <p:cNvGrpSpPr/>
              <p:nvPr/>
            </p:nvGrpSpPr>
            <p:grpSpPr>
              <a:xfrm>
                <a:off x="2612797" y="1399090"/>
                <a:ext cx="60905" cy="56244"/>
                <a:chOff x="24506230" y="8619093"/>
                <a:chExt cx="57000" cy="55500"/>
              </a:xfrm>
            </p:grpSpPr>
            <p:cxnSp>
              <p:nvCxnSpPr>
                <p:cNvPr id="438" name="Google Shape;438;p81"/>
                <p:cNvCxnSpPr/>
                <p:nvPr/>
              </p:nvCxnSpPr>
              <p:spPr>
                <a:xfrm>
                  <a:off x="24532409" y="8619093"/>
                  <a:ext cx="0" cy="55500"/>
                </a:xfrm>
                <a:prstGeom prst="straightConnector1">
                  <a:avLst/>
                </a:prstGeom>
                <a:noFill/>
                <a:ln w="19050" cap="flat" cmpd="sng">
                  <a:solidFill>
                    <a:srgbClr val="8B8B8B"/>
                  </a:solidFill>
                  <a:prstDash val="solid"/>
                  <a:miter lim="800000"/>
                  <a:headEnd type="none" w="sm" len="sm"/>
                  <a:tailEnd type="none" w="sm" len="sm"/>
                </a:ln>
              </p:spPr>
            </p:cxnSp>
            <p:cxnSp>
              <p:nvCxnSpPr>
                <p:cNvPr id="439" name="Google Shape;439;p81"/>
                <p:cNvCxnSpPr/>
                <p:nvPr/>
              </p:nvCxnSpPr>
              <p:spPr>
                <a:xfrm>
                  <a:off x="24506230" y="8648355"/>
                  <a:ext cx="57000" cy="0"/>
                </a:xfrm>
                <a:prstGeom prst="straightConnector1">
                  <a:avLst/>
                </a:prstGeom>
                <a:noFill/>
                <a:ln w="19050" cap="flat" cmpd="sng">
                  <a:solidFill>
                    <a:srgbClr val="8B8B8B"/>
                  </a:solidFill>
                  <a:prstDash val="solid"/>
                  <a:miter lim="800000"/>
                  <a:headEnd type="none" w="sm" len="sm"/>
                  <a:tailEnd type="none" w="sm" len="sm"/>
                </a:ln>
              </p:spPr>
            </p:cxnSp>
          </p:grpSp>
        </p:grpSp>
      </p:grpSp>
      <p:sp>
        <p:nvSpPr>
          <p:cNvPr id="440" name="Google Shape;440;p81"/>
          <p:cNvSpPr txBox="1"/>
          <p:nvPr/>
        </p:nvSpPr>
        <p:spPr>
          <a:xfrm>
            <a:off x="3188660" y="4972291"/>
            <a:ext cx="3352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0</a:t>
            </a:r>
            <a:endParaRPr sz="1867">
              <a:solidFill>
                <a:srgbClr val="000000"/>
              </a:solidFill>
              <a:latin typeface="Arial"/>
              <a:ea typeface="Arial"/>
              <a:cs typeface="Arial"/>
              <a:sym typeface="Arial"/>
            </a:endParaRPr>
          </a:p>
        </p:txBody>
      </p:sp>
      <p:sp>
        <p:nvSpPr>
          <p:cNvPr id="441" name="Google Shape;441;p81"/>
          <p:cNvSpPr txBox="1"/>
          <p:nvPr/>
        </p:nvSpPr>
        <p:spPr>
          <a:xfrm>
            <a:off x="3611967" y="4972044"/>
            <a:ext cx="3352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a:t>
            </a:r>
            <a:endParaRPr sz="1867">
              <a:solidFill>
                <a:srgbClr val="000000"/>
              </a:solidFill>
              <a:latin typeface="Arial"/>
              <a:ea typeface="Arial"/>
              <a:cs typeface="Arial"/>
              <a:sym typeface="Arial"/>
            </a:endParaRPr>
          </a:p>
        </p:txBody>
      </p:sp>
      <p:sp>
        <p:nvSpPr>
          <p:cNvPr id="442" name="Google Shape;442;p81"/>
          <p:cNvSpPr/>
          <p:nvPr/>
        </p:nvSpPr>
        <p:spPr>
          <a:xfrm>
            <a:off x="3359861" y="2222767"/>
            <a:ext cx="5496681" cy="2687684"/>
          </a:xfrm>
          <a:custGeom>
            <a:avLst/>
            <a:gdLst/>
            <a:ahLst/>
            <a:cxnLst/>
            <a:rect l="l" t="t" r="r" b="b"/>
            <a:pathLst>
              <a:path w="3656329" h="1995805" extrusionOk="0">
                <a:moveTo>
                  <a:pt x="0" y="0"/>
                </a:moveTo>
                <a:lnTo>
                  <a:pt x="0" y="1995754"/>
                </a:lnTo>
                <a:lnTo>
                  <a:pt x="3655796" y="1995754"/>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443" name="Google Shape;443;p81"/>
          <p:cNvSpPr txBox="1"/>
          <p:nvPr/>
        </p:nvSpPr>
        <p:spPr>
          <a:xfrm rot="-5400000">
            <a:off x="1237364" y="3452208"/>
            <a:ext cx="2726800" cy="205200"/>
          </a:xfrm>
          <a:prstGeom prst="rect">
            <a:avLst/>
          </a:prstGeom>
          <a:noFill/>
          <a:ln>
            <a:noFill/>
          </a:ln>
        </p:spPr>
        <p:txBody>
          <a:bodyPr spcFirstLastPara="1" wrap="square" lIns="0" tIns="16067"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PFS (%)</a:t>
            </a:r>
            <a:endParaRPr sz="1333">
              <a:solidFill>
                <a:srgbClr val="5F5F5F"/>
              </a:solidFill>
              <a:latin typeface="Arial"/>
              <a:ea typeface="Arial"/>
              <a:cs typeface="Arial"/>
              <a:sym typeface="Arial"/>
            </a:endParaRPr>
          </a:p>
        </p:txBody>
      </p:sp>
      <p:sp>
        <p:nvSpPr>
          <p:cNvPr id="444" name="Google Shape;444;p81"/>
          <p:cNvSpPr txBox="1"/>
          <p:nvPr/>
        </p:nvSpPr>
        <p:spPr>
          <a:xfrm>
            <a:off x="3369011" y="5199371"/>
            <a:ext cx="5496400" cy="225600"/>
          </a:xfrm>
          <a:prstGeom prst="rect">
            <a:avLst/>
          </a:prstGeom>
          <a:noFill/>
          <a:ln>
            <a:noFill/>
          </a:ln>
        </p:spPr>
        <p:txBody>
          <a:bodyPr spcFirstLastPara="1" wrap="square" lIns="0" tIns="20300" rIns="0" bIns="0" anchor="t" anchorCtr="0">
            <a:noAutofit/>
          </a:bodyPr>
          <a:lstStyle/>
          <a:p>
            <a:pPr marL="16933" algn="ctr">
              <a:buClr>
                <a:srgbClr val="000000"/>
              </a:buClr>
              <a:buSzPts val="1000"/>
            </a:pPr>
            <a:r>
              <a:rPr lang="tr-TR" sz="1333" dirty="0">
                <a:solidFill>
                  <a:srgbClr val="5F5F5F"/>
                </a:solidFill>
                <a:latin typeface="Arial"/>
                <a:ea typeface="Arial"/>
                <a:cs typeface="Arial"/>
                <a:sym typeface="Arial"/>
              </a:rPr>
              <a:t>Zaman (ay)</a:t>
            </a:r>
            <a:endParaRPr sz="1867" dirty="0">
              <a:solidFill>
                <a:srgbClr val="000000"/>
              </a:solidFill>
              <a:latin typeface="Arial"/>
              <a:ea typeface="Arial"/>
              <a:cs typeface="Arial"/>
              <a:sym typeface="Arial"/>
            </a:endParaRPr>
          </a:p>
        </p:txBody>
      </p:sp>
      <p:sp>
        <p:nvSpPr>
          <p:cNvPr id="445" name="Google Shape;445;p81"/>
          <p:cNvSpPr txBox="1"/>
          <p:nvPr/>
        </p:nvSpPr>
        <p:spPr>
          <a:xfrm>
            <a:off x="4035275" y="4972044"/>
            <a:ext cx="3352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4</a:t>
            </a:r>
            <a:endParaRPr sz="1333">
              <a:solidFill>
                <a:srgbClr val="5F5F5F"/>
              </a:solidFill>
              <a:latin typeface="Arial"/>
              <a:ea typeface="Arial"/>
              <a:cs typeface="Arial"/>
              <a:sym typeface="Arial"/>
            </a:endParaRPr>
          </a:p>
        </p:txBody>
      </p:sp>
      <p:sp>
        <p:nvSpPr>
          <p:cNvPr id="446" name="Google Shape;446;p81"/>
          <p:cNvSpPr txBox="1"/>
          <p:nvPr/>
        </p:nvSpPr>
        <p:spPr>
          <a:xfrm>
            <a:off x="4458583" y="4972291"/>
            <a:ext cx="3352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6</a:t>
            </a:r>
            <a:endParaRPr sz="1333">
              <a:solidFill>
                <a:srgbClr val="5F5F5F"/>
              </a:solidFill>
              <a:latin typeface="Arial"/>
              <a:ea typeface="Arial"/>
              <a:cs typeface="Arial"/>
              <a:sym typeface="Arial"/>
            </a:endParaRPr>
          </a:p>
        </p:txBody>
      </p:sp>
      <p:sp>
        <p:nvSpPr>
          <p:cNvPr id="447" name="Google Shape;447;p81"/>
          <p:cNvSpPr txBox="1"/>
          <p:nvPr/>
        </p:nvSpPr>
        <p:spPr>
          <a:xfrm>
            <a:off x="4881889" y="4972044"/>
            <a:ext cx="3352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8</a:t>
            </a:r>
            <a:endParaRPr sz="1333">
              <a:solidFill>
                <a:srgbClr val="5F5F5F"/>
              </a:solidFill>
              <a:latin typeface="Arial"/>
              <a:ea typeface="Arial"/>
              <a:cs typeface="Arial"/>
              <a:sym typeface="Arial"/>
            </a:endParaRPr>
          </a:p>
        </p:txBody>
      </p:sp>
      <p:sp>
        <p:nvSpPr>
          <p:cNvPr id="448" name="Google Shape;448;p81"/>
          <p:cNvSpPr txBox="1"/>
          <p:nvPr/>
        </p:nvSpPr>
        <p:spPr>
          <a:xfrm>
            <a:off x="5362000"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10</a:t>
            </a:r>
            <a:endParaRPr sz="1333">
              <a:solidFill>
                <a:srgbClr val="5F5F5F"/>
              </a:solidFill>
              <a:latin typeface="Arial"/>
              <a:ea typeface="Arial"/>
              <a:cs typeface="Arial"/>
              <a:sym typeface="Arial"/>
            </a:endParaRPr>
          </a:p>
        </p:txBody>
      </p:sp>
      <p:sp>
        <p:nvSpPr>
          <p:cNvPr id="449" name="Google Shape;449;p81"/>
          <p:cNvSpPr txBox="1"/>
          <p:nvPr/>
        </p:nvSpPr>
        <p:spPr>
          <a:xfrm>
            <a:off x="5785308" y="4972289"/>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12</a:t>
            </a:r>
            <a:endParaRPr sz="1333">
              <a:solidFill>
                <a:srgbClr val="5F5F5F"/>
              </a:solidFill>
              <a:latin typeface="Arial"/>
              <a:ea typeface="Arial"/>
              <a:cs typeface="Arial"/>
              <a:sym typeface="Arial"/>
            </a:endParaRPr>
          </a:p>
        </p:txBody>
      </p:sp>
      <p:sp>
        <p:nvSpPr>
          <p:cNvPr id="450" name="Google Shape;450;p81"/>
          <p:cNvSpPr txBox="1"/>
          <p:nvPr/>
        </p:nvSpPr>
        <p:spPr>
          <a:xfrm>
            <a:off x="6208616"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14</a:t>
            </a:r>
            <a:endParaRPr sz="1333">
              <a:solidFill>
                <a:srgbClr val="5F5F5F"/>
              </a:solidFill>
              <a:latin typeface="Arial"/>
              <a:ea typeface="Arial"/>
              <a:cs typeface="Arial"/>
              <a:sym typeface="Arial"/>
            </a:endParaRPr>
          </a:p>
        </p:txBody>
      </p:sp>
      <p:sp>
        <p:nvSpPr>
          <p:cNvPr id="451" name="Google Shape;451;p81"/>
          <p:cNvSpPr txBox="1"/>
          <p:nvPr/>
        </p:nvSpPr>
        <p:spPr>
          <a:xfrm>
            <a:off x="6631924"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16</a:t>
            </a:r>
            <a:endParaRPr sz="1333">
              <a:solidFill>
                <a:srgbClr val="5F5F5F"/>
              </a:solidFill>
              <a:latin typeface="Arial"/>
              <a:ea typeface="Arial"/>
              <a:cs typeface="Arial"/>
              <a:sym typeface="Arial"/>
            </a:endParaRPr>
          </a:p>
        </p:txBody>
      </p:sp>
      <p:sp>
        <p:nvSpPr>
          <p:cNvPr id="452" name="Google Shape;452;p81"/>
          <p:cNvSpPr txBox="1"/>
          <p:nvPr/>
        </p:nvSpPr>
        <p:spPr>
          <a:xfrm>
            <a:off x="7055231" y="4972289"/>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18</a:t>
            </a:r>
            <a:endParaRPr sz="1333">
              <a:solidFill>
                <a:srgbClr val="5F5F5F"/>
              </a:solidFill>
              <a:latin typeface="Arial"/>
              <a:ea typeface="Arial"/>
              <a:cs typeface="Arial"/>
              <a:sym typeface="Arial"/>
            </a:endParaRPr>
          </a:p>
        </p:txBody>
      </p:sp>
      <p:sp>
        <p:nvSpPr>
          <p:cNvPr id="453" name="Google Shape;453;p81"/>
          <p:cNvSpPr txBox="1"/>
          <p:nvPr/>
        </p:nvSpPr>
        <p:spPr>
          <a:xfrm>
            <a:off x="7478540"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454" name="Google Shape;454;p81"/>
          <p:cNvSpPr txBox="1"/>
          <p:nvPr/>
        </p:nvSpPr>
        <p:spPr>
          <a:xfrm>
            <a:off x="7901848"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22</a:t>
            </a:r>
            <a:endParaRPr sz="1333">
              <a:solidFill>
                <a:srgbClr val="5F5F5F"/>
              </a:solidFill>
              <a:latin typeface="Arial"/>
              <a:ea typeface="Arial"/>
              <a:cs typeface="Arial"/>
              <a:sym typeface="Arial"/>
            </a:endParaRPr>
          </a:p>
        </p:txBody>
      </p:sp>
      <p:sp>
        <p:nvSpPr>
          <p:cNvPr id="455" name="Google Shape;455;p81"/>
          <p:cNvSpPr txBox="1"/>
          <p:nvPr/>
        </p:nvSpPr>
        <p:spPr>
          <a:xfrm>
            <a:off x="8325156"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24</a:t>
            </a:r>
            <a:endParaRPr sz="1333">
              <a:solidFill>
                <a:srgbClr val="5F5F5F"/>
              </a:solidFill>
              <a:latin typeface="Arial"/>
              <a:ea typeface="Arial"/>
              <a:cs typeface="Arial"/>
              <a:sym typeface="Arial"/>
            </a:endParaRPr>
          </a:p>
        </p:txBody>
      </p:sp>
      <p:sp>
        <p:nvSpPr>
          <p:cNvPr id="456" name="Google Shape;456;p81"/>
          <p:cNvSpPr txBox="1"/>
          <p:nvPr/>
        </p:nvSpPr>
        <p:spPr>
          <a:xfrm>
            <a:off x="8748468" y="4972044"/>
            <a:ext cx="252000" cy="2224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26</a:t>
            </a:r>
            <a:endParaRPr sz="1333">
              <a:solidFill>
                <a:srgbClr val="5F5F5F"/>
              </a:solidFill>
              <a:latin typeface="Arial"/>
              <a:ea typeface="Arial"/>
              <a:cs typeface="Arial"/>
              <a:sym typeface="Arial"/>
            </a:endParaRPr>
          </a:p>
        </p:txBody>
      </p:sp>
      <p:grpSp>
        <p:nvGrpSpPr>
          <p:cNvPr id="457" name="Google Shape;457;p81"/>
          <p:cNvGrpSpPr/>
          <p:nvPr/>
        </p:nvGrpSpPr>
        <p:grpSpPr>
          <a:xfrm>
            <a:off x="3368866" y="2228367"/>
            <a:ext cx="5311300" cy="1872979"/>
            <a:chOff x="2632767" y="1424308"/>
            <a:chExt cx="4317662" cy="1693675"/>
          </a:xfrm>
        </p:grpSpPr>
        <p:sp>
          <p:nvSpPr>
            <p:cNvPr id="458" name="Google Shape;458;p81"/>
            <p:cNvSpPr/>
            <p:nvPr/>
          </p:nvSpPr>
          <p:spPr>
            <a:xfrm>
              <a:off x="2632767" y="1424308"/>
              <a:ext cx="4296822" cy="1667494"/>
            </a:xfrm>
            <a:custGeom>
              <a:avLst/>
              <a:gdLst/>
              <a:ahLst/>
              <a:cxnLst/>
              <a:rect l="l" t="t" r="r" b="b"/>
              <a:pathLst>
                <a:path w="3472179" h="1347470" extrusionOk="0">
                  <a:moveTo>
                    <a:pt x="0" y="0"/>
                  </a:moveTo>
                  <a:lnTo>
                    <a:pt x="151701" y="0"/>
                  </a:lnTo>
                  <a:lnTo>
                    <a:pt x="151701" y="51803"/>
                  </a:lnTo>
                  <a:lnTo>
                    <a:pt x="190842" y="51803"/>
                  </a:lnTo>
                  <a:lnTo>
                    <a:pt x="190842" y="60198"/>
                  </a:lnTo>
                  <a:lnTo>
                    <a:pt x="204127" y="60198"/>
                  </a:lnTo>
                  <a:lnTo>
                    <a:pt x="204127" y="128701"/>
                  </a:lnTo>
                  <a:lnTo>
                    <a:pt x="210426" y="128701"/>
                  </a:lnTo>
                  <a:lnTo>
                    <a:pt x="210426" y="204203"/>
                  </a:lnTo>
                  <a:lnTo>
                    <a:pt x="274739" y="204203"/>
                  </a:lnTo>
                  <a:lnTo>
                    <a:pt x="274739" y="312559"/>
                  </a:lnTo>
                  <a:lnTo>
                    <a:pt x="322973" y="312559"/>
                  </a:lnTo>
                  <a:lnTo>
                    <a:pt x="322973" y="363588"/>
                  </a:lnTo>
                  <a:lnTo>
                    <a:pt x="353034" y="363588"/>
                  </a:lnTo>
                  <a:lnTo>
                    <a:pt x="353034" y="420928"/>
                  </a:lnTo>
                  <a:lnTo>
                    <a:pt x="364921" y="420928"/>
                  </a:lnTo>
                  <a:lnTo>
                    <a:pt x="364921" y="518795"/>
                  </a:lnTo>
                  <a:lnTo>
                    <a:pt x="626376" y="518795"/>
                  </a:lnTo>
                  <a:lnTo>
                    <a:pt x="626376" y="570522"/>
                  </a:lnTo>
                  <a:lnTo>
                    <a:pt x="655040" y="570522"/>
                  </a:lnTo>
                  <a:lnTo>
                    <a:pt x="655040" y="581012"/>
                  </a:lnTo>
                  <a:lnTo>
                    <a:pt x="663422" y="581012"/>
                  </a:lnTo>
                  <a:lnTo>
                    <a:pt x="663422" y="623646"/>
                  </a:lnTo>
                  <a:lnTo>
                    <a:pt x="692785" y="623646"/>
                  </a:lnTo>
                  <a:lnTo>
                    <a:pt x="692785" y="680986"/>
                  </a:lnTo>
                  <a:lnTo>
                    <a:pt x="871753" y="680986"/>
                  </a:lnTo>
                  <a:lnTo>
                    <a:pt x="871753" y="712444"/>
                  </a:lnTo>
                  <a:lnTo>
                    <a:pt x="878039" y="712444"/>
                  </a:lnTo>
                  <a:lnTo>
                    <a:pt x="878039" y="732713"/>
                  </a:lnTo>
                  <a:lnTo>
                    <a:pt x="936066" y="732713"/>
                  </a:lnTo>
                  <a:lnTo>
                    <a:pt x="936066" y="788644"/>
                  </a:lnTo>
                  <a:lnTo>
                    <a:pt x="1030439" y="788644"/>
                  </a:lnTo>
                  <a:lnTo>
                    <a:pt x="1030439" y="841768"/>
                  </a:lnTo>
                  <a:lnTo>
                    <a:pt x="1063993" y="841768"/>
                  </a:lnTo>
                  <a:lnTo>
                    <a:pt x="1063993" y="897699"/>
                  </a:lnTo>
                  <a:lnTo>
                    <a:pt x="1258341" y="897699"/>
                  </a:lnTo>
                  <a:lnTo>
                    <a:pt x="1258341" y="950823"/>
                  </a:lnTo>
                  <a:lnTo>
                    <a:pt x="1321257" y="950823"/>
                  </a:lnTo>
                  <a:lnTo>
                    <a:pt x="1321257" y="1010945"/>
                  </a:lnTo>
                  <a:lnTo>
                    <a:pt x="1454785" y="1010945"/>
                  </a:lnTo>
                  <a:lnTo>
                    <a:pt x="1454785" y="1067574"/>
                  </a:lnTo>
                  <a:lnTo>
                    <a:pt x="1544269" y="1067574"/>
                  </a:lnTo>
                  <a:lnTo>
                    <a:pt x="1544269" y="1120000"/>
                  </a:lnTo>
                  <a:lnTo>
                    <a:pt x="1756791" y="1120000"/>
                  </a:lnTo>
                  <a:lnTo>
                    <a:pt x="1756791" y="1179423"/>
                  </a:lnTo>
                  <a:lnTo>
                    <a:pt x="1863737" y="1179423"/>
                  </a:lnTo>
                  <a:lnTo>
                    <a:pt x="1863737" y="1233246"/>
                  </a:lnTo>
                  <a:lnTo>
                    <a:pt x="1942045" y="1233246"/>
                  </a:lnTo>
                  <a:lnTo>
                    <a:pt x="1942045" y="1291272"/>
                  </a:lnTo>
                  <a:lnTo>
                    <a:pt x="2030133" y="1291272"/>
                  </a:lnTo>
                  <a:lnTo>
                    <a:pt x="2030133" y="1347203"/>
                  </a:lnTo>
                  <a:lnTo>
                    <a:pt x="3471633" y="1347203"/>
                  </a:lnTo>
                </a:path>
              </a:pathLst>
            </a:custGeom>
            <a:noFill/>
            <a:ln w="28575" cap="flat" cmpd="sng">
              <a:solidFill>
                <a:schemeClr val="lt2"/>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nvGrpSpPr>
            <p:cNvPr id="459" name="Google Shape;459;p81"/>
            <p:cNvGrpSpPr/>
            <p:nvPr/>
          </p:nvGrpSpPr>
          <p:grpSpPr>
            <a:xfrm>
              <a:off x="3403375" y="2097333"/>
              <a:ext cx="3547054" cy="1020650"/>
              <a:chOff x="3403375" y="2097333"/>
              <a:chExt cx="3547054" cy="1020650"/>
            </a:xfrm>
          </p:grpSpPr>
          <p:grpSp>
            <p:nvGrpSpPr>
              <p:cNvPr id="460" name="Google Shape;460;p81"/>
              <p:cNvGrpSpPr/>
              <p:nvPr/>
            </p:nvGrpSpPr>
            <p:grpSpPr>
              <a:xfrm>
                <a:off x="6889524" y="3061739"/>
                <a:ext cx="60905" cy="56244"/>
                <a:chOff x="24506230" y="8619093"/>
                <a:chExt cx="57000" cy="55500"/>
              </a:xfrm>
            </p:grpSpPr>
            <p:cxnSp>
              <p:nvCxnSpPr>
                <p:cNvPr id="461" name="Google Shape;461;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62" name="Google Shape;462;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63" name="Google Shape;463;p81"/>
              <p:cNvGrpSpPr/>
              <p:nvPr/>
            </p:nvGrpSpPr>
            <p:grpSpPr>
              <a:xfrm>
                <a:off x="6477567" y="3061739"/>
                <a:ext cx="60905" cy="56244"/>
                <a:chOff x="24506230" y="8619093"/>
                <a:chExt cx="57000" cy="55500"/>
              </a:xfrm>
            </p:grpSpPr>
            <p:cxnSp>
              <p:nvCxnSpPr>
                <p:cNvPr id="464" name="Google Shape;464;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65" name="Google Shape;465;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66" name="Google Shape;466;p81"/>
              <p:cNvGrpSpPr/>
              <p:nvPr/>
            </p:nvGrpSpPr>
            <p:grpSpPr>
              <a:xfrm>
                <a:off x="6425180" y="3061739"/>
                <a:ext cx="60905" cy="56244"/>
                <a:chOff x="24506230" y="8619093"/>
                <a:chExt cx="57000" cy="55500"/>
              </a:xfrm>
            </p:grpSpPr>
            <p:cxnSp>
              <p:nvCxnSpPr>
                <p:cNvPr id="467" name="Google Shape;467;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68" name="Google Shape;468;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69" name="Google Shape;469;p81"/>
              <p:cNvGrpSpPr/>
              <p:nvPr/>
            </p:nvGrpSpPr>
            <p:grpSpPr>
              <a:xfrm>
                <a:off x="6391844" y="3061739"/>
                <a:ext cx="60905" cy="56244"/>
                <a:chOff x="24506230" y="8619093"/>
                <a:chExt cx="57000" cy="55500"/>
              </a:xfrm>
            </p:grpSpPr>
            <p:cxnSp>
              <p:nvCxnSpPr>
                <p:cNvPr id="470" name="Google Shape;470;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71" name="Google Shape;471;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72" name="Google Shape;472;p81"/>
              <p:cNvGrpSpPr/>
              <p:nvPr/>
            </p:nvGrpSpPr>
            <p:grpSpPr>
              <a:xfrm>
                <a:off x="6289450" y="3061739"/>
                <a:ext cx="60905" cy="56244"/>
                <a:chOff x="24506230" y="8619093"/>
                <a:chExt cx="57000" cy="55500"/>
              </a:xfrm>
            </p:grpSpPr>
            <p:cxnSp>
              <p:nvCxnSpPr>
                <p:cNvPr id="473" name="Google Shape;473;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74" name="Google Shape;474;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75" name="Google Shape;475;p81"/>
              <p:cNvGrpSpPr/>
              <p:nvPr/>
            </p:nvGrpSpPr>
            <p:grpSpPr>
              <a:xfrm>
                <a:off x="6118000" y="3061739"/>
                <a:ext cx="60905" cy="56244"/>
                <a:chOff x="24506230" y="8619093"/>
                <a:chExt cx="57000" cy="55500"/>
              </a:xfrm>
            </p:grpSpPr>
            <p:cxnSp>
              <p:nvCxnSpPr>
                <p:cNvPr id="476" name="Google Shape;476;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77" name="Google Shape;477;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78" name="Google Shape;478;p81"/>
              <p:cNvGrpSpPr/>
              <p:nvPr/>
            </p:nvGrpSpPr>
            <p:grpSpPr>
              <a:xfrm>
                <a:off x="5544119" y="3061739"/>
                <a:ext cx="60905" cy="56244"/>
                <a:chOff x="24506230" y="8619093"/>
                <a:chExt cx="57000" cy="55500"/>
              </a:xfrm>
            </p:grpSpPr>
            <p:cxnSp>
              <p:nvCxnSpPr>
                <p:cNvPr id="479" name="Google Shape;479;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80" name="Google Shape;480;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81" name="Google Shape;481;p81"/>
              <p:cNvGrpSpPr/>
              <p:nvPr/>
            </p:nvGrpSpPr>
            <p:grpSpPr>
              <a:xfrm>
                <a:off x="5513161" y="3061739"/>
                <a:ext cx="60905" cy="56244"/>
                <a:chOff x="24506230" y="8619093"/>
                <a:chExt cx="57000" cy="55500"/>
              </a:xfrm>
            </p:grpSpPr>
            <p:cxnSp>
              <p:nvCxnSpPr>
                <p:cNvPr id="482" name="Google Shape;482;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83" name="Google Shape;483;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84" name="Google Shape;484;p81"/>
              <p:cNvGrpSpPr/>
              <p:nvPr/>
            </p:nvGrpSpPr>
            <p:grpSpPr>
              <a:xfrm>
                <a:off x="5475061" y="3061739"/>
                <a:ext cx="60905" cy="56244"/>
                <a:chOff x="24506230" y="8619093"/>
                <a:chExt cx="57000" cy="55500"/>
              </a:xfrm>
            </p:grpSpPr>
            <p:cxnSp>
              <p:nvCxnSpPr>
                <p:cNvPr id="485" name="Google Shape;485;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86" name="Google Shape;486;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87" name="Google Shape;487;p81"/>
              <p:cNvGrpSpPr/>
              <p:nvPr/>
            </p:nvGrpSpPr>
            <p:grpSpPr>
              <a:xfrm>
                <a:off x="5410769" y="3061739"/>
                <a:ext cx="60905" cy="56244"/>
                <a:chOff x="24506230" y="8619093"/>
                <a:chExt cx="57000" cy="55500"/>
              </a:xfrm>
            </p:grpSpPr>
            <p:cxnSp>
              <p:nvCxnSpPr>
                <p:cNvPr id="488" name="Google Shape;488;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89" name="Google Shape;489;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90" name="Google Shape;490;p81"/>
              <p:cNvGrpSpPr/>
              <p:nvPr/>
            </p:nvGrpSpPr>
            <p:grpSpPr>
              <a:xfrm>
                <a:off x="3517675" y="2230683"/>
                <a:ext cx="60905" cy="56244"/>
                <a:chOff x="24506230" y="8619093"/>
                <a:chExt cx="57000" cy="55500"/>
              </a:xfrm>
            </p:grpSpPr>
            <p:cxnSp>
              <p:nvCxnSpPr>
                <p:cNvPr id="491" name="Google Shape;491;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92" name="Google Shape;492;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nvGrpSpPr>
              <p:cNvPr id="493" name="Google Shape;493;p81"/>
              <p:cNvGrpSpPr/>
              <p:nvPr/>
            </p:nvGrpSpPr>
            <p:grpSpPr>
              <a:xfrm>
                <a:off x="3403375" y="2097333"/>
                <a:ext cx="60905" cy="56244"/>
                <a:chOff x="24506230" y="8619093"/>
                <a:chExt cx="57000" cy="55500"/>
              </a:xfrm>
            </p:grpSpPr>
            <p:cxnSp>
              <p:nvCxnSpPr>
                <p:cNvPr id="494" name="Google Shape;494;p81"/>
                <p:cNvCxnSpPr/>
                <p:nvPr/>
              </p:nvCxnSpPr>
              <p:spPr>
                <a:xfrm>
                  <a:off x="24532409" y="8619093"/>
                  <a:ext cx="0" cy="55500"/>
                </a:xfrm>
                <a:prstGeom prst="straightConnector1">
                  <a:avLst/>
                </a:prstGeom>
                <a:noFill/>
                <a:ln w="19050" cap="flat" cmpd="sng">
                  <a:solidFill>
                    <a:srgbClr val="46648B"/>
                  </a:solidFill>
                  <a:prstDash val="solid"/>
                  <a:miter lim="800000"/>
                  <a:headEnd type="none" w="sm" len="sm"/>
                  <a:tailEnd type="none" w="sm" len="sm"/>
                </a:ln>
              </p:spPr>
            </p:cxnSp>
            <p:cxnSp>
              <p:nvCxnSpPr>
                <p:cNvPr id="495" name="Google Shape;495;p81"/>
                <p:cNvCxnSpPr/>
                <p:nvPr/>
              </p:nvCxnSpPr>
              <p:spPr>
                <a:xfrm>
                  <a:off x="24506230" y="8648355"/>
                  <a:ext cx="57000" cy="0"/>
                </a:xfrm>
                <a:prstGeom prst="straightConnector1">
                  <a:avLst/>
                </a:prstGeom>
                <a:noFill/>
                <a:ln w="19050" cap="flat" cmpd="sng">
                  <a:solidFill>
                    <a:srgbClr val="46648B"/>
                  </a:solidFill>
                  <a:prstDash val="solid"/>
                  <a:miter lim="800000"/>
                  <a:headEnd type="none" w="sm" len="sm"/>
                  <a:tailEnd type="none" w="sm" len="sm"/>
                </a:ln>
              </p:spPr>
            </p:cxnSp>
          </p:grpSp>
        </p:grpSp>
      </p:grpSp>
      <p:grpSp>
        <p:nvGrpSpPr>
          <p:cNvPr id="496" name="Google Shape;496;p81"/>
          <p:cNvGrpSpPr/>
          <p:nvPr/>
        </p:nvGrpSpPr>
        <p:grpSpPr>
          <a:xfrm>
            <a:off x="3267696" y="2223066"/>
            <a:ext cx="5597173" cy="2762700"/>
            <a:chOff x="2432099" y="1489350"/>
            <a:chExt cx="4197880" cy="2072025"/>
          </a:xfrm>
        </p:grpSpPr>
        <p:grpSp>
          <p:nvGrpSpPr>
            <p:cNvPr id="497" name="Google Shape;497;p81"/>
            <p:cNvGrpSpPr/>
            <p:nvPr/>
          </p:nvGrpSpPr>
          <p:grpSpPr>
            <a:xfrm>
              <a:off x="2432099" y="1489350"/>
              <a:ext cx="63091" cy="1612885"/>
              <a:chOff x="2574235" y="1419514"/>
              <a:chExt cx="51078" cy="1944641"/>
            </a:xfrm>
          </p:grpSpPr>
          <p:sp>
            <p:nvSpPr>
              <p:cNvPr id="498" name="Google Shape;498;p81"/>
              <p:cNvSpPr/>
              <p:nvPr/>
            </p:nvSpPr>
            <p:spPr>
              <a:xfrm>
                <a:off x="2574235" y="1419514"/>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499" name="Google Shape;499;p81"/>
              <p:cNvSpPr/>
              <p:nvPr/>
            </p:nvSpPr>
            <p:spPr>
              <a:xfrm>
                <a:off x="2574235" y="1909267"/>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0" name="Google Shape;500;p81"/>
              <p:cNvSpPr/>
              <p:nvPr/>
            </p:nvSpPr>
            <p:spPr>
              <a:xfrm>
                <a:off x="2574235" y="2394236"/>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1" name="Google Shape;501;p81"/>
              <p:cNvSpPr/>
              <p:nvPr/>
            </p:nvSpPr>
            <p:spPr>
              <a:xfrm>
                <a:off x="2574235" y="287919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2" name="Google Shape;502;p81"/>
              <p:cNvSpPr/>
              <p:nvPr/>
            </p:nvSpPr>
            <p:spPr>
              <a:xfrm>
                <a:off x="2574235" y="336415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503" name="Google Shape;503;p81"/>
            <p:cNvGrpSpPr/>
            <p:nvPr/>
          </p:nvGrpSpPr>
          <p:grpSpPr>
            <a:xfrm>
              <a:off x="2501112" y="3504658"/>
              <a:ext cx="4128867" cy="56717"/>
              <a:chOff x="2625327" y="3849246"/>
              <a:chExt cx="4475251" cy="51078"/>
            </a:xfrm>
          </p:grpSpPr>
          <p:sp>
            <p:nvSpPr>
              <p:cNvPr id="504" name="Google Shape;504;p81"/>
              <p:cNvSpPr/>
              <p:nvPr/>
            </p:nvSpPr>
            <p:spPr>
              <a:xfrm>
                <a:off x="3313826"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5" name="Google Shape;505;p81"/>
              <p:cNvSpPr/>
              <p:nvPr/>
            </p:nvSpPr>
            <p:spPr>
              <a:xfrm>
                <a:off x="4002325"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6" name="Google Shape;506;p81"/>
              <p:cNvSpPr/>
              <p:nvPr/>
            </p:nvSpPr>
            <p:spPr>
              <a:xfrm>
                <a:off x="4690824"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7" name="Google Shape;507;p81"/>
              <p:cNvSpPr/>
              <p:nvPr/>
            </p:nvSpPr>
            <p:spPr>
              <a:xfrm>
                <a:off x="537933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8" name="Google Shape;508;p81"/>
              <p:cNvSpPr/>
              <p:nvPr/>
            </p:nvSpPr>
            <p:spPr>
              <a:xfrm>
                <a:off x="606783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09" name="Google Shape;509;p81"/>
              <p:cNvSpPr/>
              <p:nvPr/>
            </p:nvSpPr>
            <p:spPr>
              <a:xfrm>
                <a:off x="262532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0" name="Google Shape;510;p81"/>
              <p:cNvSpPr/>
              <p:nvPr/>
            </p:nvSpPr>
            <p:spPr>
              <a:xfrm>
                <a:off x="2969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1" name="Google Shape;511;p81"/>
              <p:cNvSpPr/>
              <p:nvPr/>
            </p:nvSpPr>
            <p:spPr>
              <a:xfrm>
                <a:off x="365807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2" name="Google Shape;512;p81"/>
              <p:cNvSpPr/>
              <p:nvPr/>
            </p:nvSpPr>
            <p:spPr>
              <a:xfrm>
                <a:off x="4346582"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3" name="Google Shape;513;p81"/>
              <p:cNvSpPr/>
              <p:nvPr/>
            </p:nvSpPr>
            <p:spPr>
              <a:xfrm>
                <a:off x="5035081"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4" name="Google Shape;514;p81"/>
              <p:cNvSpPr/>
              <p:nvPr/>
            </p:nvSpPr>
            <p:spPr>
              <a:xfrm>
                <a:off x="5723580"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5" name="Google Shape;515;p81"/>
              <p:cNvSpPr/>
              <p:nvPr/>
            </p:nvSpPr>
            <p:spPr>
              <a:xfrm>
                <a:off x="641207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6" name="Google Shape;516;p81"/>
              <p:cNvSpPr/>
              <p:nvPr/>
            </p:nvSpPr>
            <p:spPr>
              <a:xfrm>
                <a:off x="675633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17" name="Google Shape;517;p81"/>
              <p:cNvSpPr/>
              <p:nvPr/>
            </p:nvSpPr>
            <p:spPr>
              <a:xfrm>
                <a:off x="7100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sp>
          <p:nvSpPr>
            <p:cNvPr id="518" name="Google Shape;518;p81"/>
            <p:cNvSpPr/>
            <p:nvPr/>
          </p:nvSpPr>
          <p:spPr>
            <a:xfrm>
              <a:off x="2432107" y="3504957"/>
              <a:ext cx="63151"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519" name="Google Shape;519;p81"/>
          <p:cNvGrpSpPr/>
          <p:nvPr/>
        </p:nvGrpSpPr>
        <p:grpSpPr>
          <a:xfrm>
            <a:off x="2184940" y="5235960"/>
            <a:ext cx="6512825" cy="639600"/>
            <a:chOff x="1637455" y="3804081"/>
            <a:chExt cx="4884619" cy="479700"/>
          </a:xfrm>
        </p:grpSpPr>
        <p:sp>
          <p:nvSpPr>
            <p:cNvPr id="520" name="Google Shape;520;p81"/>
            <p:cNvSpPr txBox="1"/>
            <p:nvPr/>
          </p:nvSpPr>
          <p:spPr>
            <a:xfrm>
              <a:off x="2428786" y="3938287"/>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40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40</a:t>
              </a:r>
              <a:endParaRPr sz="933">
                <a:solidFill>
                  <a:srgbClr val="5F5F5F"/>
                </a:solidFill>
                <a:latin typeface="Arial"/>
                <a:ea typeface="Arial"/>
                <a:cs typeface="Arial"/>
                <a:sym typeface="Arial"/>
              </a:endParaRPr>
            </a:p>
          </p:txBody>
        </p:sp>
        <p:sp>
          <p:nvSpPr>
            <p:cNvPr id="521" name="Google Shape;521;p81"/>
            <p:cNvSpPr txBox="1"/>
            <p:nvPr/>
          </p:nvSpPr>
          <p:spPr>
            <a:xfrm>
              <a:off x="2747746"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23</a:t>
              </a:r>
              <a:endParaRPr sz="933">
                <a:solidFill>
                  <a:srgbClr val="5F5F5F"/>
                </a:solidFill>
                <a:latin typeface="Arial"/>
                <a:ea typeface="Arial"/>
                <a:cs typeface="Arial"/>
                <a:sym typeface="Arial"/>
              </a:endParaRPr>
            </a:p>
          </p:txBody>
        </p:sp>
        <p:sp>
          <p:nvSpPr>
            <p:cNvPr id="522" name="Google Shape;522;p81"/>
            <p:cNvSpPr txBox="1"/>
            <p:nvPr/>
          </p:nvSpPr>
          <p:spPr>
            <a:xfrm>
              <a:off x="3066707"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12</a:t>
              </a:r>
              <a:endParaRPr sz="933">
                <a:solidFill>
                  <a:srgbClr val="5F5F5F"/>
                </a:solidFill>
                <a:latin typeface="Arial"/>
                <a:ea typeface="Arial"/>
                <a:cs typeface="Arial"/>
                <a:sym typeface="Arial"/>
              </a:endParaRPr>
            </a:p>
          </p:txBody>
        </p:sp>
        <p:sp>
          <p:nvSpPr>
            <p:cNvPr id="523" name="Google Shape;523;p81"/>
            <p:cNvSpPr txBox="1"/>
            <p:nvPr/>
          </p:nvSpPr>
          <p:spPr>
            <a:xfrm>
              <a:off x="3385668" y="3938287"/>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524" name="Google Shape;524;p81"/>
            <p:cNvSpPr txBox="1"/>
            <p:nvPr/>
          </p:nvSpPr>
          <p:spPr>
            <a:xfrm>
              <a:off x="3704628"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525" name="Google Shape;525;p81"/>
            <p:cNvSpPr txBox="1"/>
            <p:nvPr/>
          </p:nvSpPr>
          <p:spPr>
            <a:xfrm>
              <a:off x="4023588"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526" name="Google Shape;526;p81"/>
            <p:cNvSpPr txBox="1"/>
            <p:nvPr/>
          </p:nvSpPr>
          <p:spPr>
            <a:xfrm>
              <a:off x="4342550" y="3938287"/>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527" name="Google Shape;527;p81"/>
            <p:cNvSpPr txBox="1"/>
            <p:nvPr/>
          </p:nvSpPr>
          <p:spPr>
            <a:xfrm>
              <a:off x="4661511"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528" name="Google Shape;528;p81"/>
            <p:cNvSpPr txBox="1"/>
            <p:nvPr/>
          </p:nvSpPr>
          <p:spPr>
            <a:xfrm>
              <a:off x="4980471"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529" name="Google Shape;529;p81"/>
            <p:cNvSpPr txBox="1"/>
            <p:nvPr/>
          </p:nvSpPr>
          <p:spPr>
            <a:xfrm>
              <a:off x="5299433" y="3938287"/>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530" name="Google Shape;530;p81"/>
            <p:cNvSpPr txBox="1"/>
            <p:nvPr/>
          </p:nvSpPr>
          <p:spPr>
            <a:xfrm>
              <a:off x="5618393"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a:t>
              </a:r>
              <a:endParaRPr sz="933">
                <a:solidFill>
                  <a:srgbClr val="5F5F5F"/>
                </a:solidFill>
                <a:latin typeface="Arial"/>
                <a:ea typeface="Arial"/>
                <a:cs typeface="Arial"/>
                <a:sym typeface="Arial"/>
              </a:endParaRPr>
            </a:p>
          </p:txBody>
        </p:sp>
        <p:sp>
          <p:nvSpPr>
            <p:cNvPr id="531" name="Google Shape;531;p81"/>
            <p:cNvSpPr txBox="1"/>
            <p:nvPr/>
          </p:nvSpPr>
          <p:spPr>
            <a:xfrm>
              <a:off x="5937353"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532" name="Google Shape;532;p81"/>
            <p:cNvSpPr txBox="1"/>
            <p:nvPr/>
          </p:nvSpPr>
          <p:spPr>
            <a:xfrm>
              <a:off x="6256314"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533" name="Google Shape;533;p81"/>
            <p:cNvSpPr txBox="1"/>
            <p:nvPr/>
          </p:nvSpPr>
          <p:spPr>
            <a:xfrm>
              <a:off x="6389174" y="4059046"/>
              <a:ext cx="132900" cy="1206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534" name="Google Shape;534;p81"/>
            <p:cNvSpPr txBox="1"/>
            <p:nvPr/>
          </p:nvSpPr>
          <p:spPr>
            <a:xfrm>
              <a:off x="6096834"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535" name="Google Shape;535;p81"/>
            <p:cNvSpPr txBox="1"/>
            <p:nvPr/>
          </p:nvSpPr>
          <p:spPr>
            <a:xfrm>
              <a:off x="5777873"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536" name="Google Shape;536;p81"/>
            <p:cNvSpPr txBox="1"/>
            <p:nvPr/>
          </p:nvSpPr>
          <p:spPr>
            <a:xfrm>
              <a:off x="5458913"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537" name="Google Shape;537;p81"/>
            <p:cNvSpPr txBox="1"/>
            <p:nvPr/>
          </p:nvSpPr>
          <p:spPr>
            <a:xfrm>
              <a:off x="5139953"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538" name="Google Shape;538;p81"/>
            <p:cNvSpPr txBox="1"/>
            <p:nvPr/>
          </p:nvSpPr>
          <p:spPr>
            <a:xfrm>
              <a:off x="4820991"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539" name="Google Shape;539;p81"/>
            <p:cNvSpPr txBox="1"/>
            <p:nvPr/>
          </p:nvSpPr>
          <p:spPr>
            <a:xfrm>
              <a:off x="4502030"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540" name="Google Shape;540;p81"/>
            <p:cNvSpPr txBox="1"/>
            <p:nvPr/>
          </p:nvSpPr>
          <p:spPr>
            <a:xfrm>
              <a:off x="4183070"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541" name="Google Shape;541;p81"/>
            <p:cNvSpPr txBox="1"/>
            <p:nvPr/>
          </p:nvSpPr>
          <p:spPr>
            <a:xfrm>
              <a:off x="3864108"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1867">
                <a:solidFill>
                  <a:srgbClr val="000000"/>
                </a:solidFill>
                <a:latin typeface="Arial"/>
                <a:ea typeface="Arial"/>
                <a:cs typeface="Arial"/>
                <a:sym typeface="Arial"/>
              </a:endParaRPr>
            </a:p>
          </p:txBody>
        </p:sp>
        <p:sp>
          <p:nvSpPr>
            <p:cNvPr id="542" name="Google Shape;542;p81"/>
            <p:cNvSpPr txBox="1"/>
            <p:nvPr/>
          </p:nvSpPr>
          <p:spPr>
            <a:xfrm>
              <a:off x="3545148"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543" name="Google Shape;543;p81"/>
            <p:cNvSpPr txBox="1"/>
            <p:nvPr/>
          </p:nvSpPr>
          <p:spPr>
            <a:xfrm>
              <a:off x="3226188"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8</a:t>
              </a:r>
              <a:endParaRPr sz="933">
                <a:solidFill>
                  <a:srgbClr val="5F5F5F"/>
                </a:solidFill>
                <a:latin typeface="Arial"/>
                <a:ea typeface="Arial"/>
                <a:cs typeface="Arial"/>
                <a:sym typeface="Arial"/>
              </a:endParaRPr>
            </a:p>
          </p:txBody>
        </p:sp>
        <p:sp>
          <p:nvSpPr>
            <p:cNvPr id="544" name="Google Shape;544;p81"/>
            <p:cNvSpPr txBox="1"/>
            <p:nvPr/>
          </p:nvSpPr>
          <p:spPr>
            <a:xfrm>
              <a:off x="2907227"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18</a:t>
              </a:r>
              <a:endParaRPr sz="933">
                <a:solidFill>
                  <a:srgbClr val="5F5F5F"/>
                </a:solidFill>
                <a:latin typeface="Arial"/>
                <a:ea typeface="Arial"/>
                <a:cs typeface="Arial"/>
                <a:sym typeface="Arial"/>
              </a:endParaRPr>
            </a:p>
          </p:txBody>
        </p:sp>
        <p:sp>
          <p:nvSpPr>
            <p:cNvPr id="545" name="Google Shape;545;p81"/>
            <p:cNvSpPr txBox="1"/>
            <p:nvPr/>
          </p:nvSpPr>
          <p:spPr>
            <a:xfrm>
              <a:off x="2588266" y="393810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28</a:t>
              </a:r>
              <a:endParaRPr sz="933">
                <a:solidFill>
                  <a:srgbClr val="5F5F5F"/>
                </a:solidFill>
                <a:latin typeface="Arial"/>
                <a:ea typeface="Arial"/>
                <a:cs typeface="Arial"/>
                <a:sym typeface="Arial"/>
              </a:endParaRPr>
            </a:p>
          </p:txBody>
        </p:sp>
        <p:sp>
          <p:nvSpPr>
            <p:cNvPr id="546" name="Google Shape;546;p81"/>
            <p:cNvSpPr txBox="1"/>
            <p:nvPr/>
          </p:nvSpPr>
          <p:spPr>
            <a:xfrm>
              <a:off x="1637455" y="3804081"/>
              <a:ext cx="735300" cy="479700"/>
            </a:xfrm>
            <a:prstGeom prst="rect">
              <a:avLst/>
            </a:prstGeom>
            <a:noFill/>
            <a:ln>
              <a:noFill/>
            </a:ln>
          </p:spPr>
          <p:txBody>
            <a:bodyPr spcFirstLastPara="1" wrap="square" lIns="0" tIns="30467" rIns="0" bIns="0" anchor="t" anchorCtr="0">
              <a:noAutofit/>
            </a:bodyPr>
            <a:lstStyle/>
            <a:p>
              <a:pPr marL="16933">
                <a:buClr>
                  <a:srgbClr val="000000"/>
                </a:buClr>
                <a:buSzPts val="700"/>
              </a:pPr>
              <a:r>
                <a:rPr lang="en" sz="933">
                  <a:solidFill>
                    <a:srgbClr val="5F5F5F"/>
                  </a:solidFill>
                  <a:latin typeface="Arial"/>
                  <a:ea typeface="Arial"/>
                  <a:cs typeface="Arial"/>
                  <a:sym typeface="Arial"/>
                </a:rPr>
                <a:t>No. at risk</a:t>
              </a:r>
              <a:endParaRPr sz="1867">
                <a:solidFill>
                  <a:srgbClr val="000000"/>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Pola + BR (Ph II) </a:t>
              </a:r>
              <a:endParaRPr sz="933">
                <a:solidFill>
                  <a:srgbClr val="5F5F5F"/>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BR (Ph II)	</a:t>
              </a:r>
              <a:endParaRPr sz="933">
                <a:solidFill>
                  <a:srgbClr val="5F5F5F"/>
                </a:solidFill>
                <a:latin typeface="Arial"/>
                <a:ea typeface="Arial"/>
                <a:cs typeface="Arial"/>
                <a:sym typeface="Arial"/>
              </a:endParaRPr>
            </a:p>
          </p:txBody>
        </p:sp>
      </p:grpSp>
      <p:sp>
        <p:nvSpPr>
          <p:cNvPr id="547" name="Google Shape;547;p81"/>
          <p:cNvSpPr txBox="1"/>
          <p:nvPr/>
        </p:nvSpPr>
        <p:spPr>
          <a:xfrm>
            <a:off x="2698417" y="2107276"/>
            <a:ext cx="5232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100</a:t>
            </a:r>
            <a:endParaRPr sz="1333">
              <a:solidFill>
                <a:srgbClr val="5F5F5F"/>
              </a:solidFill>
              <a:latin typeface="Arial"/>
              <a:ea typeface="Arial"/>
              <a:cs typeface="Arial"/>
              <a:sym typeface="Arial"/>
            </a:endParaRPr>
          </a:p>
        </p:txBody>
      </p:sp>
      <p:sp>
        <p:nvSpPr>
          <p:cNvPr id="548" name="Google Shape;548;p81"/>
          <p:cNvSpPr txBox="1"/>
          <p:nvPr/>
        </p:nvSpPr>
        <p:spPr>
          <a:xfrm>
            <a:off x="2818620" y="2632488"/>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80</a:t>
            </a:r>
            <a:endParaRPr sz="1333">
              <a:solidFill>
                <a:srgbClr val="5F5F5F"/>
              </a:solidFill>
              <a:latin typeface="Arial"/>
              <a:ea typeface="Arial"/>
              <a:cs typeface="Arial"/>
              <a:sym typeface="Arial"/>
            </a:endParaRPr>
          </a:p>
        </p:txBody>
      </p:sp>
      <p:sp>
        <p:nvSpPr>
          <p:cNvPr id="549" name="Google Shape;549;p81"/>
          <p:cNvSpPr txBox="1"/>
          <p:nvPr/>
        </p:nvSpPr>
        <p:spPr>
          <a:xfrm>
            <a:off x="2818620" y="3169656"/>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60</a:t>
            </a:r>
            <a:endParaRPr sz="1333">
              <a:solidFill>
                <a:srgbClr val="5F5F5F"/>
              </a:solidFill>
              <a:latin typeface="Arial"/>
              <a:ea typeface="Arial"/>
              <a:cs typeface="Arial"/>
              <a:sym typeface="Arial"/>
            </a:endParaRPr>
          </a:p>
        </p:txBody>
      </p:sp>
      <p:sp>
        <p:nvSpPr>
          <p:cNvPr id="550" name="Google Shape;550;p81"/>
          <p:cNvSpPr txBox="1"/>
          <p:nvPr/>
        </p:nvSpPr>
        <p:spPr>
          <a:xfrm>
            <a:off x="2818620" y="3706824"/>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40</a:t>
            </a:r>
            <a:endParaRPr sz="1333">
              <a:solidFill>
                <a:srgbClr val="5F5F5F"/>
              </a:solidFill>
              <a:latin typeface="Arial"/>
              <a:ea typeface="Arial"/>
              <a:cs typeface="Arial"/>
              <a:sym typeface="Arial"/>
            </a:endParaRPr>
          </a:p>
        </p:txBody>
      </p:sp>
      <p:sp>
        <p:nvSpPr>
          <p:cNvPr id="551" name="Google Shape;551;p81"/>
          <p:cNvSpPr txBox="1"/>
          <p:nvPr/>
        </p:nvSpPr>
        <p:spPr>
          <a:xfrm>
            <a:off x="2818620" y="4243991"/>
            <a:ext cx="4028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552" name="Google Shape;552;p81"/>
          <p:cNvSpPr txBox="1"/>
          <p:nvPr/>
        </p:nvSpPr>
        <p:spPr>
          <a:xfrm>
            <a:off x="3069624" y="4781159"/>
            <a:ext cx="152000" cy="2224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0</a:t>
            </a:r>
            <a:endParaRPr sz="1333">
              <a:solidFill>
                <a:srgbClr val="5F5F5F"/>
              </a:solidFill>
              <a:latin typeface="Arial"/>
              <a:ea typeface="Arial"/>
              <a:cs typeface="Arial"/>
              <a:sym typeface="Arial"/>
            </a:endParaRPr>
          </a:p>
        </p:txBody>
      </p:sp>
      <p:cxnSp>
        <p:nvCxnSpPr>
          <p:cNvPr id="553" name="Google Shape;553;p81"/>
          <p:cNvCxnSpPr/>
          <p:nvPr/>
        </p:nvCxnSpPr>
        <p:spPr>
          <a:xfrm>
            <a:off x="4141495" y="3572471"/>
            <a:ext cx="0" cy="1335600"/>
          </a:xfrm>
          <a:prstGeom prst="straightConnector1">
            <a:avLst/>
          </a:prstGeom>
          <a:noFill/>
          <a:ln w="19050" cap="flat" cmpd="sng">
            <a:solidFill>
              <a:schemeClr val="dk2"/>
            </a:solidFill>
            <a:prstDash val="dash"/>
            <a:round/>
            <a:headEnd type="none" w="sm" len="sm"/>
            <a:tailEnd type="none" w="sm" len="sm"/>
          </a:ln>
        </p:spPr>
      </p:cxnSp>
      <p:sp>
        <p:nvSpPr>
          <p:cNvPr id="554" name="Google Shape;554;p81"/>
          <p:cNvSpPr/>
          <p:nvPr/>
        </p:nvSpPr>
        <p:spPr>
          <a:xfrm>
            <a:off x="3360754" y="3200153"/>
            <a:ext cx="2637905" cy="1335579"/>
          </a:xfrm>
          <a:custGeom>
            <a:avLst/>
            <a:gdLst/>
            <a:ahLst/>
            <a:cxnLst/>
            <a:rect l="l" t="t" r="r" b="b"/>
            <a:pathLst>
              <a:path w="1978429" h="1001684" extrusionOk="0">
                <a:moveTo>
                  <a:pt x="0" y="0"/>
                </a:moveTo>
                <a:lnTo>
                  <a:pt x="1978429" y="0"/>
                </a:lnTo>
                <a:lnTo>
                  <a:pt x="1978429" y="1001684"/>
                </a:lnTo>
              </a:path>
            </a:pathLst>
          </a:custGeom>
          <a:noFill/>
          <a:ln>
            <a:noFill/>
          </a:ln>
        </p:spPr>
        <p:txBody>
          <a:bodyPr spcFirstLastPara="1" wrap="square" lIns="121900" tIns="60933" rIns="121900" bIns="60933" anchor="ctr" anchorCtr="0">
            <a:noAutofit/>
          </a:bodyPr>
          <a:lstStyle/>
          <a:p>
            <a:pPr algn="ctr">
              <a:buClr>
                <a:srgbClr val="000000"/>
              </a:buClr>
              <a:buSzPts val="1800"/>
            </a:pPr>
            <a:endParaRPr sz="2400">
              <a:solidFill>
                <a:srgbClr val="5F5F5F"/>
              </a:solidFill>
              <a:latin typeface="Arial"/>
              <a:ea typeface="Arial"/>
              <a:cs typeface="Arial"/>
              <a:sym typeface="Arial"/>
            </a:endParaRPr>
          </a:p>
        </p:txBody>
      </p:sp>
      <p:cxnSp>
        <p:nvCxnSpPr>
          <p:cNvPr id="555" name="Google Shape;555;p81"/>
          <p:cNvCxnSpPr/>
          <p:nvPr/>
        </p:nvCxnSpPr>
        <p:spPr>
          <a:xfrm>
            <a:off x="5364353" y="3572471"/>
            <a:ext cx="0" cy="1336400"/>
          </a:xfrm>
          <a:prstGeom prst="straightConnector1">
            <a:avLst/>
          </a:prstGeom>
          <a:noFill/>
          <a:ln w="19050" cap="flat" cmpd="sng">
            <a:solidFill>
              <a:schemeClr val="dk2"/>
            </a:solidFill>
            <a:prstDash val="dash"/>
            <a:round/>
            <a:headEnd type="none" w="sm" len="sm"/>
            <a:tailEnd type="none" w="sm" len="sm"/>
          </a:ln>
        </p:spPr>
      </p:cxnSp>
      <p:cxnSp>
        <p:nvCxnSpPr>
          <p:cNvPr id="556" name="Google Shape;556;p81"/>
          <p:cNvCxnSpPr/>
          <p:nvPr/>
        </p:nvCxnSpPr>
        <p:spPr>
          <a:xfrm rot="10800000">
            <a:off x="3360888" y="3573437"/>
            <a:ext cx="2028800" cy="0"/>
          </a:xfrm>
          <a:prstGeom prst="straightConnector1">
            <a:avLst/>
          </a:prstGeom>
          <a:noFill/>
          <a:ln w="19050" cap="flat" cmpd="sng">
            <a:solidFill>
              <a:schemeClr val="dk2"/>
            </a:solidFill>
            <a:prstDash val="dash"/>
            <a:round/>
            <a:headEnd type="none" w="sm" len="sm"/>
            <a:tailEnd type="none" w="sm" len="sm"/>
          </a:ln>
        </p:spPr>
      </p:cxnSp>
      <p:grpSp>
        <p:nvGrpSpPr>
          <p:cNvPr id="557" name="Google Shape;557;p81"/>
          <p:cNvGrpSpPr/>
          <p:nvPr/>
        </p:nvGrpSpPr>
        <p:grpSpPr>
          <a:xfrm>
            <a:off x="7038002" y="2427801"/>
            <a:ext cx="1718687" cy="605540"/>
            <a:chOff x="5274801" y="1878275"/>
            <a:chExt cx="1289015" cy="454155"/>
          </a:xfrm>
        </p:grpSpPr>
        <p:cxnSp>
          <p:nvCxnSpPr>
            <p:cNvPr id="558" name="Google Shape;558;p81"/>
            <p:cNvCxnSpPr/>
            <p:nvPr/>
          </p:nvCxnSpPr>
          <p:spPr>
            <a:xfrm>
              <a:off x="5274801" y="2105791"/>
              <a:ext cx="174000" cy="0"/>
            </a:xfrm>
            <a:prstGeom prst="straightConnector1">
              <a:avLst/>
            </a:prstGeom>
            <a:noFill/>
            <a:ln w="28575" cap="flat" cmpd="sng">
              <a:solidFill>
                <a:schemeClr val="accent1"/>
              </a:solidFill>
              <a:prstDash val="solid"/>
              <a:miter lim="800000"/>
              <a:headEnd type="none" w="sm" len="sm"/>
              <a:tailEnd type="none" w="sm" len="sm"/>
            </a:ln>
          </p:spPr>
        </p:cxnSp>
        <p:cxnSp>
          <p:nvCxnSpPr>
            <p:cNvPr id="559" name="Google Shape;559;p81"/>
            <p:cNvCxnSpPr/>
            <p:nvPr/>
          </p:nvCxnSpPr>
          <p:spPr>
            <a:xfrm>
              <a:off x="5274801" y="1999476"/>
              <a:ext cx="174000" cy="0"/>
            </a:xfrm>
            <a:prstGeom prst="straightConnector1">
              <a:avLst/>
            </a:prstGeom>
            <a:noFill/>
            <a:ln w="28575" cap="flat" cmpd="sng">
              <a:solidFill>
                <a:schemeClr val="lt2"/>
              </a:solidFill>
              <a:prstDash val="solid"/>
              <a:miter lim="800000"/>
              <a:headEnd type="none" w="sm" len="sm"/>
              <a:tailEnd type="none" w="sm" len="sm"/>
            </a:ln>
          </p:spPr>
        </p:cxnSp>
        <p:sp>
          <p:nvSpPr>
            <p:cNvPr id="560" name="Google Shape;560;p81"/>
            <p:cNvSpPr txBox="1"/>
            <p:nvPr/>
          </p:nvSpPr>
          <p:spPr>
            <a:xfrm>
              <a:off x="5468516" y="1878275"/>
              <a:ext cx="10953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Pola + BR (N=40)</a:t>
              </a:r>
              <a:endParaRPr sz="1867">
                <a:solidFill>
                  <a:srgbClr val="000000"/>
                </a:solidFill>
                <a:latin typeface="Arial"/>
                <a:ea typeface="Arial"/>
                <a:cs typeface="Arial"/>
                <a:sym typeface="Arial"/>
              </a:endParaRPr>
            </a:p>
          </p:txBody>
        </p:sp>
        <p:sp>
          <p:nvSpPr>
            <p:cNvPr id="561" name="Google Shape;561;p81"/>
            <p:cNvSpPr txBox="1"/>
            <p:nvPr/>
          </p:nvSpPr>
          <p:spPr>
            <a:xfrm>
              <a:off x="5468517" y="1990003"/>
              <a:ext cx="7329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BR (N=40)</a:t>
              </a:r>
              <a:endParaRPr sz="1867">
                <a:solidFill>
                  <a:srgbClr val="000000"/>
                </a:solidFill>
                <a:latin typeface="Arial"/>
                <a:ea typeface="Arial"/>
                <a:cs typeface="Arial"/>
                <a:sym typeface="Arial"/>
              </a:endParaRPr>
            </a:p>
          </p:txBody>
        </p:sp>
        <p:sp>
          <p:nvSpPr>
            <p:cNvPr id="562" name="Google Shape;562;p81"/>
            <p:cNvSpPr txBox="1"/>
            <p:nvPr/>
          </p:nvSpPr>
          <p:spPr>
            <a:xfrm>
              <a:off x="5468517" y="2101730"/>
              <a:ext cx="6849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Censored</a:t>
              </a:r>
              <a:endParaRPr sz="1867">
                <a:solidFill>
                  <a:srgbClr val="000000"/>
                </a:solidFill>
                <a:latin typeface="Arial"/>
                <a:ea typeface="Arial"/>
                <a:cs typeface="Arial"/>
                <a:sym typeface="Arial"/>
              </a:endParaRPr>
            </a:p>
          </p:txBody>
        </p:sp>
        <p:grpSp>
          <p:nvGrpSpPr>
            <p:cNvPr id="563" name="Google Shape;563;p81"/>
            <p:cNvGrpSpPr/>
            <p:nvPr/>
          </p:nvGrpSpPr>
          <p:grpSpPr>
            <a:xfrm>
              <a:off x="5334480" y="2177214"/>
              <a:ext cx="81369" cy="69323"/>
              <a:chOff x="22785625" y="7111170"/>
              <a:chExt cx="55500" cy="57000"/>
            </a:xfrm>
          </p:grpSpPr>
          <p:cxnSp>
            <p:nvCxnSpPr>
              <p:cNvPr id="564" name="Google Shape;564;p81"/>
              <p:cNvCxnSpPr/>
              <p:nvPr/>
            </p:nvCxnSpPr>
            <p:spPr>
              <a:xfrm>
                <a:off x="22813347" y="7111170"/>
                <a:ext cx="0" cy="57000"/>
              </a:xfrm>
              <a:prstGeom prst="straightConnector1">
                <a:avLst/>
              </a:prstGeom>
              <a:noFill/>
              <a:ln w="28575" cap="flat" cmpd="sng">
                <a:solidFill>
                  <a:schemeClr val="dk1"/>
                </a:solidFill>
                <a:prstDash val="solid"/>
                <a:miter lim="800000"/>
                <a:headEnd type="none" w="sm" len="sm"/>
                <a:tailEnd type="none" w="sm" len="sm"/>
              </a:ln>
            </p:spPr>
          </p:cxnSp>
          <p:cxnSp>
            <p:nvCxnSpPr>
              <p:cNvPr id="565" name="Google Shape;565;p81"/>
              <p:cNvCxnSpPr/>
              <p:nvPr/>
            </p:nvCxnSpPr>
            <p:spPr>
              <a:xfrm>
                <a:off x="22785625" y="7139662"/>
                <a:ext cx="55500" cy="0"/>
              </a:xfrm>
              <a:prstGeom prst="straightConnector1">
                <a:avLst/>
              </a:prstGeom>
              <a:noFill/>
              <a:ln w="28575" cap="flat" cmpd="sng">
                <a:solidFill>
                  <a:schemeClr val="dk1"/>
                </a:solidFill>
                <a:prstDash val="solid"/>
                <a:miter lim="800000"/>
                <a:headEnd type="none" w="sm" len="sm"/>
                <a:tailEnd type="none" w="sm" len="sm"/>
              </a:ln>
            </p:spPr>
          </p:cxnSp>
        </p:grpSp>
      </p:grpSp>
      <p:sp>
        <p:nvSpPr>
          <p:cNvPr id="566" name="Google Shape;566;p81"/>
          <p:cNvSpPr/>
          <p:nvPr/>
        </p:nvSpPr>
        <p:spPr>
          <a:xfrm>
            <a:off x="4126275" y="1748368"/>
            <a:ext cx="4224800" cy="332400"/>
          </a:xfrm>
          <a:prstGeom prst="roundRect">
            <a:avLst>
              <a:gd name="adj" fmla="val 50000"/>
            </a:avLst>
          </a:prstGeom>
          <a:solidFill>
            <a:schemeClr val="lt2"/>
          </a:solidFill>
          <a:ln>
            <a:noFill/>
          </a:ln>
        </p:spPr>
        <p:txBody>
          <a:bodyPr spcFirstLastPara="1" wrap="square" lIns="0" tIns="60933" rIns="0" bIns="60933" anchor="ctr" anchorCtr="0">
            <a:noAutofit/>
          </a:bodyPr>
          <a:lstStyle/>
          <a:p>
            <a:pPr algn="ctr">
              <a:buClr>
                <a:srgbClr val="000000"/>
              </a:buClr>
              <a:buSzPts val="1051"/>
            </a:pPr>
            <a:r>
              <a:rPr lang="en" sz="1401">
                <a:solidFill>
                  <a:schemeClr val="accent2"/>
                </a:solidFill>
                <a:latin typeface="Arial"/>
                <a:ea typeface="Arial"/>
                <a:cs typeface="Arial"/>
                <a:sym typeface="Arial"/>
              </a:rPr>
              <a:t>PFS (IRC)</a:t>
            </a:r>
            <a:endParaRPr sz="1867">
              <a:solidFill>
                <a:schemeClr val="accent2"/>
              </a:solidFill>
              <a:latin typeface="Arial"/>
              <a:ea typeface="Arial"/>
              <a:cs typeface="Arial"/>
              <a:sym typeface="Arial"/>
            </a:endParaRPr>
          </a:p>
        </p:txBody>
      </p:sp>
      <p:sp>
        <p:nvSpPr>
          <p:cNvPr id="150" name="Google Shape;297;p80"/>
          <p:cNvSpPr txBox="1">
            <a:spLocks noGrp="1"/>
          </p:cNvSpPr>
          <p:nvPr>
            <p:ph type="body" idx="2"/>
          </p:nvPr>
        </p:nvSpPr>
        <p:spPr>
          <a:xfrm>
            <a:off x="4749640" y="6491654"/>
            <a:ext cx="7226899" cy="248059"/>
          </a:xfrm>
          <a:prstGeom prst="rect">
            <a:avLst/>
          </a:prstGeom>
          <a:noFill/>
          <a:ln>
            <a:noFill/>
          </a:ln>
        </p:spPr>
        <p:txBody>
          <a:bodyPr spcFirstLastPara="1" wrap="square" lIns="0" tIns="0" rIns="0" bIns="0" anchor="b" anchorCtr="0">
            <a:noAutofit/>
          </a:bodyPr>
          <a:lstStyle/>
          <a:p>
            <a:pPr marL="0" indent="0"/>
            <a:r>
              <a:rPr lang="tr-TR" dirty="0"/>
              <a:t>Sehn LH, Martelli M, Trněný M, et al. Polatuzumab vedotin in relapsed or refractory diffuse large B-cell lymphoma. J Clin Oncol. 2020;38(2):155-165</a:t>
            </a:r>
            <a:endParaRPr dirty="0"/>
          </a:p>
        </p:txBody>
      </p:sp>
    </p:spTree>
    <p:extLst>
      <p:ext uri="{BB962C8B-B14F-4D97-AF65-F5344CB8AC3E}">
        <p14:creationId xmlns:p14="http://schemas.microsoft.com/office/powerpoint/2010/main" val="23286989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2"/>
          <p:cNvSpPr txBox="1">
            <a:spLocks noGrp="1"/>
          </p:cNvSpPr>
          <p:nvPr>
            <p:ph type="title"/>
          </p:nvPr>
        </p:nvSpPr>
        <p:spPr>
          <a:xfrm>
            <a:off x="508003" y="850653"/>
            <a:ext cx="10293200" cy="829200"/>
          </a:xfrm>
          <a:prstGeom prst="rect">
            <a:avLst/>
          </a:prstGeom>
          <a:noFill/>
          <a:ln>
            <a:noFill/>
          </a:ln>
        </p:spPr>
        <p:txBody>
          <a:bodyPr spcFirstLastPara="1" wrap="square" lIns="0" tIns="60933" rIns="121900" bIns="60933" anchor="ctr" anchorCtr="0">
            <a:noAutofit/>
          </a:bodyPr>
          <a:lstStyle/>
          <a:p>
            <a:pPr lvl="0"/>
            <a:r>
              <a:rPr lang="en" sz="2880" dirty="0"/>
              <a:t>OS </a:t>
            </a:r>
            <a:r>
              <a:rPr lang="tr-TR" sz="2880" dirty="0"/>
              <a:t>P</a:t>
            </a:r>
            <a:r>
              <a:rPr lang="en" sz="2880" dirty="0"/>
              <a:t>ol</a:t>
            </a:r>
            <a:r>
              <a:rPr lang="tr-TR" sz="2880" dirty="0"/>
              <a:t>a-</a:t>
            </a:r>
            <a:r>
              <a:rPr lang="en" sz="2880" dirty="0"/>
              <a:t>R</a:t>
            </a:r>
            <a:r>
              <a:rPr lang="tr-TR" sz="2880" dirty="0"/>
              <a:t>B hasta grubunda anlamlı derecede uzamıştır. </a:t>
            </a:r>
            <a:endParaRPr sz="2880" dirty="0"/>
          </a:p>
        </p:txBody>
      </p:sp>
      <p:sp>
        <p:nvSpPr>
          <p:cNvPr id="573" name="Google Shape;573;p82"/>
          <p:cNvSpPr txBox="1">
            <a:spLocks noGrp="1"/>
          </p:cNvSpPr>
          <p:nvPr>
            <p:ph type="body" idx="3"/>
          </p:nvPr>
        </p:nvSpPr>
        <p:spPr>
          <a:xfrm>
            <a:off x="508001" y="187365"/>
            <a:ext cx="4197200" cy="516400"/>
          </a:xfrm>
          <a:prstGeom prst="rect">
            <a:avLst/>
          </a:prstGeom>
          <a:solidFill>
            <a:schemeClr val="lt2"/>
          </a:solidFill>
          <a:ln>
            <a:noFill/>
          </a:ln>
        </p:spPr>
        <p:txBody>
          <a:bodyPr spcFirstLastPara="1" wrap="square" lIns="96000" tIns="60933" rIns="96000" bIns="60933" anchor="ctr" anchorCtr="0">
            <a:noAutofit/>
          </a:bodyPr>
          <a:lstStyle/>
          <a:p>
            <a:pPr marL="0" indent="0">
              <a:buSzPts val="1200"/>
            </a:pPr>
            <a:r>
              <a:rPr lang="tr-TR" sz="1600" dirty="0">
                <a:solidFill>
                  <a:schemeClr val="accent2"/>
                </a:solidFill>
              </a:rPr>
              <a:t>Faz II R/R DLBCL:Etkililik</a:t>
            </a:r>
          </a:p>
        </p:txBody>
      </p:sp>
      <p:sp>
        <p:nvSpPr>
          <p:cNvPr id="574" name="Google Shape;574;p82"/>
          <p:cNvSpPr/>
          <p:nvPr/>
        </p:nvSpPr>
        <p:spPr>
          <a:xfrm>
            <a:off x="8891067" y="2785633"/>
            <a:ext cx="2795200" cy="1044400"/>
          </a:xfrm>
          <a:prstGeom prst="roundRect">
            <a:avLst>
              <a:gd name="adj" fmla="val 16667"/>
            </a:avLst>
          </a:prstGeom>
          <a:solidFill>
            <a:schemeClr val="lt2"/>
          </a:solidFill>
          <a:ln>
            <a:noFill/>
          </a:ln>
        </p:spPr>
        <p:txBody>
          <a:bodyPr spcFirstLastPara="1" wrap="square" lIns="121900" tIns="60933" rIns="121900" bIns="60933" anchor="t" anchorCtr="0">
            <a:noAutofit/>
          </a:bodyPr>
          <a:lstStyle/>
          <a:p>
            <a:pPr algn="ctr">
              <a:buClr>
                <a:srgbClr val="000000"/>
              </a:buClr>
              <a:buSzPts val="1000"/>
            </a:pPr>
            <a:r>
              <a:rPr lang="en" sz="1333" dirty="0">
                <a:solidFill>
                  <a:schemeClr val="accent2"/>
                </a:solidFill>
                <a:latin typeface="Arial"/>
                <a:ea typeface="Arial"/>
                <a:cs typeface="Arial"/>
                <a:sym typeface="Arial"/>
              </a:rPr>
              <a:t>Pola + BR vs BR: </a:t>
            </a:r>
            <a:br>
              <a:rPr lang="en" sz="1333" dirty="0">
                <a:solidFill>
                  <a:schemeClr val="accent2"/>
                </a:solidFill>
                <a:latin typeface="Arial"/>
                <a:ea typeface="Arial"/>
                <a:cs typeface="Arial"/>
                <a:sym typeface="Arial"/>
              </a:rPr>
            </a:br>
            <a:r>
              <a:rPr lang="en" sz="1333" dirty="0">
                <a:solidFill>
                  <a:schemeClr val="accent2"/>
                </a:solidFill>
                <a:latin typeface="Arial"/>
                <a:ea typeface="Arial"/>
                <a:cs typeface="Arial"/>
                <a:sym typeface="Arial"/>
              </a:rPr>
              <a:t>Med</a:t>
            </a:r>
            <a:r>
              <a:rPr lang="tr-TR" sz="1333" dirty="0">
                <a:solidFill>
                  <a:schemeClr val="accent2"/>
                </a:solidFill>
                <a:latin typeface="Arial"/>
                <a:ea typeface="Arial"/>
                <a:cs typeface="Arial"/>
                <a:sym typeface="Arial"/>
              </a:rPr>
              <a:t>y</a:t>
            </a:r>
            <a:r>
              <a:rPr lang="en" sz="1333" dirty="0">
                <a:solidFill>
                  <a:schemeClr val="accent2"/>
                </a:solidFill>
                <a:latin typeface="Arial"/>
                <a:ea typeface="Arial"/>
                <a:cs typeface="Arial"/>
                <a:sym typeface="Arial"/>
              </a:rPr>
              <a:t>an OS </a:t>
            </a:r>
            <a:r>
              <a:rPr lang="en" sz="1333" b="1" dirty="0">
                <a:solidFill>
                  <a:schemeClr val="accent2"/>
                </a:solidFill>
                <a:latin typeface="Arial"/>
                <a:ea typeface="Arial"/>
                <a:cs typeface="Arial"/>
                <a:sym typeface="Arial"/>
              </a:rPr>
              <a:t>12.4 vs 4.7 </a:t>
            </a:r>
            <a:r>
              <a:rPr lang="tr-TR" sz="1333" dirty="0">
                <a:solidFill>
                  <a:schemeClr val="accent2"/>
                </a:solidFill>
                <a:latin typeface="Arial"/>
                <a:ea typeface="Arial"/>
                <a:cs typeface="Arial"/>
                <a:sym typeface="Arial"/>
              </a:rPr>
              <a:t>ay</a:t>
            </a:r>
            <a:r>
              <a:rPr lang="en" sz="1333" dirty="0">
                <a:solidFill>
                  <a:schemeClr val="accent2"/>
                </a:solidFill>
                <a:latin typeface="Arial"/>
                <a:ea typeface="Arial"/>
                <a:cs typeface="Arial"/>
                <a:sym typeface="Arial"/>
              </a:rPr>
              <a:t/>
            </a:r>
            <a:br>
              <a:rPr lang="en" sz="1333" dirty="0">
                <a:solidFill>
                  <a:schemeClr val="accent2"/>
                </a:solidFill>
                <a:latin typeface="Arial"/>
                <a:ea typeface="Arial"/>
                <a:cs typeface="Arial"/>
                <a:sym typeface="Arial"/>
              </a:rPr>
            </a:br>
            <a:r>
              <a:rPr lang="en" sz="1333" b="1" dirty="0">
                <a:solidFill>
                  <a:schemeClr val="accent2"/>
                </a:solidFill>
                <a:latin typeface="Arial"/>
                <a:ea typeface="Arial"/>
                <a:cs typeface="Arial"/>
                <a:sym typeface="Arial"/>
              </a:rPr>
              <a:t>HR, 0.42 </a:t>
            </a:r>
            <a:r>
              <a:rPr lang="en" sz="1333" dirty="0">
                <a:solidFill>
                  <a:schemeClr val="accent2"/>
                </a:solidFill>
                <a:latin typeface="Arial"/>
                <a:ea typeface="Arial"/>
                <a:cs typeface="Arial"/>
                <a:sym typeface="Arial"/>
              </a:rPr>
              <a:t>(95% CI: 0.24–0.75)</a:t>
            </a:r>
            <a:br>
              <a:rPr lang="en" sz="1333" dirty="0">
                <a:solidFill>
                  <a:schemeClr val="accent2"/>
                </a:solidFill>
                <a:latin typeface="Arial"/>
                <a:ea typeface="Arial"/>
                <a:cs typeface="Arial"/>
                <a:sym typeface="Arial"/>
              </a:rPr>
            </a:br>
            <a:r>
              <a:rPr lang="tr-TR" sz="1333" dirty="0">
                <a:solidFill>
                  <a:schemeClr val="accent2"/>
                </a:solidFill>
                <a:latin typeface="Arial"/>
                <a:ea typeface="Arial"/>
                <a:cs typeface="Arial"/>
                <a:sym typeface="Arial"/>
              </a:rPr>
              <a:t>p</a:t>
            </a:r>
            <a:r>
              <a:rPr lang="en" sz="1333" i="1" dirty="0">
                <a:solidFill>
                  <a:schemeClr val="accent2"/>
                </a:solidFill>
                <a:latin typeface="Arial"/>
                <a:ea typeface="Arial"/>
                <a:cs typeface="Arial"/>
                <a:sym typeface="Arial"/>
              </a:rPr>
              <a:t>= </a:t>
            </a:r>
            <a:r>
              <a:rPr lang="en" sz="1333" dirty="0">
                <a:solidFill>
                  <a:schemeClr val="accent2"/>
                </a:solidFill>
                <a:latin typeface="Arial"/>
                <a:ea typeface="Arial"/>
                <a:cs typeface="Arial"/>
                <a:sym typeface="Arial"/>
              </a:rPr>
              <a:t>0.0023 </a:t>
            </a:r>
            <a:endParaRPr sz="1867" dirty="0">
              <a:solidFill>
                <a:schemeClr val="accent2"/>
              </a:solidFill>
              <a:latin typeface="Arial"/>
              <a:ea typeface="Arial"/>
              <a:cs typeface="Arial"/>
              <a:sym typeface="Arial"/>
            </a:endParaRPr>
          </a:p>
        </p:txBody>
      </p:sp>
      <p:sp>
        <p:nvSpPr>
          <p:cNvPr id="575" name="Google Shape;575;p82"/>
          <p:cNvSpPr txBox="1">
            <a:spLocks noGrp="1"/>
          </p:cNvSpPr>
          <p:nvPr>
            <p:ph type="body" idx="1"/>
          </p:nvPr>
        </p:nvSpPr>
        <p:spPr>
          <a:xfrm>
            <a:off x="508000" y="6159867"/>
            <a:ext cx="1431600" cy="143600"/>
          </a:xfrm>
          <a:prstGeom prst="rect">
            <a:avLst/>
          </a:prstGeom>
          <a:noFill/>
          <a:ln>
            <a:noFill/>
          </a:ln>
        </p:spPr>
        <p:txBody>
          <a:bodyPr spcFirstLastPara="1" wrap="square" lIns="0" tIns="0" rIns="0" bIns="0" anchor="b" anchorCtr="0">
            <a:noAutofit/>
          </a:bodyPr>
          <a:lstStyle/>
          <a:p>
            <a:pPr marL="0" indent="0"/>
            <a:r>
              <a:rPr lang="en"/>
              <a:t>Data cut-off: 30 April 2018.</a:t>
            </a:r>
            <a:endParaRPr/>
          </a:p>
          <a:p>
            <a:pPr marL="0" indent="0"/>
            <a:r>
              <a:rPr lang="en"/>
              <a:t>OS, overall survival.</a:t>
            </a:r>
            <a:endParaRPr/>
          </a:p>
        </p:txBody>
      </p:sp>
      <p:grpSp>
        <p:nvGrpSpPr>
          <p:cNvPr id="577" name="Google Shape;577;p82"/>
          <p:cNvGrpSpPr/>
          <p:nvPr/>
        </p:nvGrpSpPr>
        <p:grpSpPr>
          <a:xfrm>
            <a:off x="2189294" y="2106191"/>
            <a:ext cx="6826937" cy="3829256"/>
            <a:chOff x="1637455" y="1411839"/>
            <a:chExt cx="5094222" cy="2871942"/>
          </a:xfrm>
        </p:grpSpPr>
        <p:sp>
          <p:nvSpPr>
            <p:cNvPr id="578" name="Google Shape;578;p82"/>
            <p:cNvSpPr/>
            <p:nvPr/>
          </p:nvSpPr>
          <p:spPr>
            <a:xfrm>
              <a:off x="2506287" y="2502131"/>
              <a:ext cx="1974273" cy="1001684"/>
            </a:xfrm>
            <a:custGeom>
              <a:avLst/>
              <a:gdLst/>
              <a:ahLst/>
              <a:cxnLst/>
              <a:rect l="l" t="t" r="r" b="b"/>
              <a:pathLst>
                <a:path w="1974273" h="1001684" extrusionOk="0">
                  <a:moveTo>
                    <a:pt x="0" y="0"/>
                  </a:moveTo>
                  <a:lnTo>
                    <a:pt x="1974273" y="0"/>
                  </a:lnTo>
                  <a:lnTo>
                    <a:pt x="1974273" y="1001684"/>
                  </a:lnTo>
                </a:path>
              </a:pathLst>
            </a:custGeom>
            <a:noFill/>
            <a:ln w="19050" cap="flat" cmpd="sng">
              <a:solidFill>
                <a:schemeClr val="dk2"/>
              </a:solidFill>
              <a:prstDash val="dash"/>
              <a:round/>
              <a:headEnd type="none" w="sm" len="sm"/>
              <a:tailEnd type="none" w="sm" len="sm"/>
            </a:ln>
          </p:spPr>
          <p:txBody>
            <a:bodyPr spcFirstLastPara="1" wrap="square" lIns="121900" tIns="60933" rIns="121900" bIns="60933" anchor="ctr" anchorCtr="0">
              <a:noAutofit/>
            </a:bodyPr>
            <a:lstStyle/>
            <a:p>
              <a:pPr algn="ctr">
                <a:buClr>
                  <a:srgbClr val="000000"/>
                </a:buClr>
                <a:buSzPts val="1800"/>
              </a:pPr>
              <a:endParaRPr sz="2400">
                <a:solidFill>
                  <a:srgbClr val="5F5F5F"/>
                </a:solidFill>
                <a:latin typeface="Arial"/>
                <a:ea typeface="Arial"/>
                <a:cs typeface="Arial"/>
                <a:sym typeface="Arial"/>
              </a:endParaRPr>
            </a:p>
          </p:txBody>
        </p:sp>
        <p:sp>
          <p:nvSpPr>
            <p:cNvPr id="579" name="Google Shape;579;p82"/>
            <p:cNvSpPr txBox="1"/>
            <p:nvPr/>
          </p:nvSpPr>
          <p:spPr>
            <a:xfrm>
              <a:off x="2372819" y="3551268"/>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0</a:t>
              </a:r>
              <a:endParaRPr sz="1333">
                <a:solidFill>
                  <a:srgbClr val="5F5F5F"/>
                </a:solidFill>
                <a:latin typeface="Arial"/>
                <a:ea typeface="Arial"/>
                <a:cs typeface="Arial"/>
                <a:sym typeface="Arial"/>
              </a:endParaRPr>
            </a:p>
          </p:txBody>
        </p:sp>
        <p:sp>
          <p:nvSpPr>
            <p:cNvPr id="580" name="Google Shape;580;p82"/>
            <p:cNvSpPr txBox="1"/>
            <p:nvPr/>
          </p:nvSpPr>
          <p:spPr>
            <a:xfrm>
              <a:off x="2177807" y="3417251"/>
              <a:ext cx="2196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0</a:t>
              </a:r>
              <a:endParaRPr sz="1333">
                <a:solidFill>
                  <a:srgbClr val="5F5F5F"/>
                </a:solidFill>
                <a:latin typeface="Arial"/>
                <a:ea typeface="Arial"/>
                <a:cs typeface="Arial"/>
                <a:sym typeface="Arial"/>
              </a:endParaRPr>
            </a:p>
          </p:txBody>
        </p:sp>
        <p:sp>
          <p:nvSpPr>
            <p:cNvPr id="581" name="Google Shape;581;p82"/>
            <p:cNvSpPr txBox="1"/>
            <p:nvPr/>
          </p:nvSpPr>
          <p:spPr>
            <a:xfrm>
              <a:off x="2690300" y="3551084"/>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a:t>
              </a:r>
              <a:endParaRPr sz="1867">
                <a:solidFill>
                  <a:srgbClr val="000000"/>
                </a:solidFill>
                <a:latin typeface="Arial"/>
                <a:ea typeface="Arial"/>
                <a:cs typeface="Arial"/>
                <a:sym typeface="Arial"/>
              </a:endParaRPr>
            </a:p>
          </p:txBody>
        </p:sp>
        <p:grpSp>
          <p:nvGrpSpPr>
            <p:cNvPr id="582" name="Google Shape;582;p82"/>
            <p:cNvGrpSpPr/>
            <p:nvPr/>
          </p:nvGrpSpPr>
          <p:grpSpPr>
            <a:xfrm>
              <a:off x="2432099" y="1489127"/>
              <a:ext cx="4197880" cy="2072248"/>
              <a:chOff x="2432099" y="1489127"/>
              <a:chExt cx="4197880" cy="2072248"/>
            </a:xfrm>
          </p:grpSpPr>
          <p:sp>
            <p:nvSpPr>
              <p:cNvPr id="583" name="Google Shape;583;p82"/>
              <p:cNvSpPr/>
              <p:nvPr/>
            </p:nvSpPr>
            <p:spPr>
              <a:xfrm>
                <a:off x="2501220" y="1489127"/>
                <a:ext cx="4122511" cy="2015763"/>
              </a:xfrm>
              <a:custGeom>
                <a:avLst/>
                <a:gdLst/>
                <a:ahLst/>
                <a:cxnLst/>
                <a:rect l="l" t="t" r="r" b="b"/>
                <a:pathLst>
                  <a:path w="3656329" h="1995805" extrusionOk="0">
                    <a:moveTo>
                      <a:pt x="0" y="0"/>
                    </a:moveTo>
                    <a:lnTo>
                      <a:pt x="0" y="1995754"/>
                    </a:lnTo>
                    <a:lnTo>
                      <a:pt x="3655796" y="1995754"/>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nvGrpSpPr>
              <p:cNvPr id="584" name="Google Shape;584;p82"/>
              <p:cNvGrpSpPr/>
              <p:nvPr/>
            </p:nvGrpSpPr>
            <p:grpSpPr>
              <a:xfrm>
                <a:off x="2432099" y="1489350"/>
                <a:ext cx="63091" cy="2015561"/>
                <a:chOff x="2574235" y="1419514"/>
                <a:chExt cx="51078" cy="2430144"/>
              </a:xfrm>
            </p:grpSpPr>
            <p:sp>
              <p:nvSpPr>
                <p:cNvPr id="585" name="Google Shape;585;p82"/>
                <p:cNvSpPr/>
                <p:nvPr/>
              </p:nvSpPr>
              <p:spPr>
                <a:xfrm>
                  <a:off x="2574235" y="1419514"/>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86" name="Google Shape;586;p82"/>
                <p:cNvSpPr/>
                <p:nvPr/>
              </p:nvSpPr>
              <p:spPr>
                <a:xfrm>
                  <a:off x="2574235" y="1909267"/>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87" name="Google Shape;587;p82"/>
                <p:cNvSpPr/>
                <p:nvPr/>
              </p:nvSpPr>
              <p:spPr>
                <a:xfrm>
                  <a:off x="2574235" y="2394236"/>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88" name="Google Shape;588;p82"/>
                <p:cNvSpPr/>
                <p:nvPr/>
              </p:nvSpPr>
              <p:spPr>
                <a:xfrm>
                  <a:off x="2574235" y="287919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89" name="Google Shape;589;p82"/>
                <p:cNvSpPr/>
                <p:nvPr/>
              </p:nvSpPr>
              <p:spPr>
                <a:xfrm>
                  <a:off x="2574235" y="3364155"/>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0" name="Google Shape;590;p82"/>
                <p:cNvSpPr/>
                <p:nvPr/>
              </p:nvSpPr>
              <p:spPr>
                <a:xfrm>
                  <a:off x="2574235" y="3849658"/>
                  <a:ext cx="51078" cy="0"/>
                </a:xfrm>
                <a:custGeom>
                  <a:avLst/>
                  <a:gdLst/>
                  <a:ahLst/>
                  <a:cxnLst/>
                  <a:rect l="l" t="t" r="r" b="b"/>
                  <a:pathLst>
                    <a:path w="41275" h="120000" extrusionOk="0">
                      <a:moveTo>
                        <a:pt x="41275" y="0"/>
                      </a:moveTo>
                      <a:lnTo>
                        <a:pt x="0" y="0"/>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nvGrpSpPr>
              <p:cNvPr id="591" name="Google Shape;591;p82"/>
              <p:cNvGrpSpPr/>
              <p:nvPr/>
            </p:nvGrpSpPr>
            <p:grpSpPr>
              <a:xfrm>
                <a:off x="2501112" y="3504658"/>
                <a:ext cx="4128867" cy="56717"/>
                <a:chOff x="2625327" y="3849246"/>
                <a:chExt cx="4475251" cy="51078"/>
              </a:xfrm>
            </p:grpSpPr>
            <p:sp>
              <p:nvSpPr>
                <p:cNvPr id="592" name="Google Shape;592;p82"/>
                <p:cNvSpPr/>
                <p:nvPr/>
              </p:nvSpPr>
              <p:spPr>
                <a:xfrm>
                  <a:off x="3313826"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3" name="Google Shape;593;p82"/>
                <p:cNvSpPr/>
                <p:nvPr/>
              </p:nvSpPr>
              <p:spPr>
                <a:xfrm>
                  <a:off x="4002325"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4" name="Google Shape;594;p82"/>
                <p:cNvSpPr/>
                <p:nvPr/>
              </p:nvSpPr>
              <p:spPr>
                <a:xfrm>
                  <a:off x="4690824"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5" name="Google Shape;595;p82"/>
                <p:cNvSpPr/>
                <p:nvPr/>
              </p:nvSpPr>
              <p:spPr>
                <a:xfrm>
                  <a:off x="537933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6" name="Google Shape;596;p82"/>
                <p:cNvSpPr/>
                <p:nvPr/>
              </p:nvSpPr>
              <p:spPr>
                <a:xfrm>
                  <a:off x="606783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7" name="Google Shape;597;p82"/>
                <p:cNvSpPr/>
                <p:nvPr/>
              </p:nvSpPr>
              <p:spPr>
                <a:xfrm>
                  <a:off x="262532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8" name="Google Shape;598;p82"/>
                <p:cNvSpPr/>
                <p:nvPr/>
              </p:nvSpPr>
              <p:spPr>
                <a:xfrm>
                  <a:off x="2969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599" name="Google Shape;599;p82"/>
                <p:cNvSpPr/>
                <p:nvPr/>
              </p:nvSpPr>
              <p:spPr>
                <a:xfrm>
                  <a:off x="365807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0" name="Google Shape;600;p82"/>
                <p:cNvSpPr/>
                <p:nvPr/>
              </p:nvSpPr>
              <p:spPr>
                <a:xfrm>
                  <a:off x="4346582"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1" name="Google Shape;601;p82"/>
                <p:cNvSpPr/>
                <p:nvPr/>
              </p:nvSpPr>
              <p:spPr>
                <a:xfrm>
                  <a:off x="5035081"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2" name="Google Shape;602;p82"/>
                <p:cNvSpPr/>
                <p:nvPr/>
              </p:nvSpPr>
              <p:spPr>
                <a:xfrm>
                  <a:off x="5723580"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3" name="Google Shape;603;p82"/>
                <p:cNvSpPr/>
                <p:nvPr/>
              </p:nvSpPr>
              <p:spPr>
                <a:xfrm>
                  <a:off x="6412079"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4" name="Google Shape;604;p82"/>
                <p:cNvSpPr/>
                <p:nvPr/>
              </p:nvSpPr>
              <p:spPr>
                <a:xfrm>
                  <a:off x="6756337"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sp>
              <p:nvSpPr>
                <p:cNvPr id="605" name="Google Shape;605;p82"/>
                <p:cNvSpPr/>
                <p:nvPr/>
              </p:nvSpPr>
              <p:spPr>
                <a:xfrm>
                  <a:off x="7100578" y="3849246"/>
                  <a:ext cx="0" cy="51078"/>
                </a:xfrm>
                <a:custGeom>
                  <a:avLst/>
                  <a:gdLst/>
                  <a:ahLst/>
                  <a:cxnLst/>
                  <a:rect l="l" t="t" r="r" b="b"/>
                  <a:pathLst>
                    <a:path w="120000" h="41275" extrusionOk="0">
                      <a:moveTo>
                        <a:pt x="0" y="0"/>
                      </a:moveTo>
                      <a:lnTo>
                        <a:pt x="0" y="41275"/>
                      </a:lnTo>
                    </a:path>
                  </a:pathLst>
                </a:custGeom>
                <a:noFill/>
                <a:ln w="12700" cap="sq" cmpd="sng">
                  <a:solidFill>
                    <a:srgbClr val="A5A5A5"/>
                  </a:solidFill>
                  <a:prstDash val="solid"/>
                  <a:miter lim="800000"/>
                  <a:headEnd type="none" w="sm" len="sm"/>
                  <a:tailEnd type="none" w="sm" len="sm"/>
                </a:ln>
              </p:spPr>
              <p:txBody>
                <a:bodyPr spcFirstLastPara="1" wrap="square" lIns="121900" tIns="60933" rIns="121900" bIns="60933" anchor="t" anchorCtr="0">
                  <a:noAutofit/>
                </a:bodyPr>
                <a:lstStyle/>
                <a:p>
                  <a:pPr>
                    <a:buClr>
                      <a:srgbClr val="000000"/>
                    </a:buClr>
                    <a:buSzPts val="1800"/>
                  </a:pPr>
                  <a:endParaRPr sz="2400">
                    <a:solidFill>
                      <a:srgbClr val="5F5F5F"/>
                    </a:solidFill>
                    <a:latin typeface="Arial"/>
                    <a:ea typeface="Arial"/>
                    <a:cs typeface="Arial"/>
                    <a:sym typeface="Arial"/>
                  </a:endParaRPr>
                </a:p>
              </p:txBody>
            </p:sp>
          </p:grpSp>
        </p:grpSp>
        <p:sp>
          <p:nvSpPr>
            <p:cNvPr id="606" name="Google Shape;606;p82"/>
            <p:cNvSpPr txBox="1"/>
            <p:nvPr/>
          </p:nvSpPr>
          <p:spPr>
            <a:xfrm rot="-5400000">
              <a:off x="837002" y="2334258"/>
              <a:ext cx="2045100" cy="307800"/>
            </a:xfrm>
            <a:prstGeom prst="rect">
              <a:avLst/>
            </a:prstGeom>
            <a:noFill/>
            <a:ln>
              <a:noFill/>
            </a:ln>
          </p:spPr>
          <p:txBody>
            <a:bodyPr spcFirstLastPara="1" wrap="square" lIns="0" tIns="16067"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
              </a:r>
              <a:br>
                <a:rPr lang="en" sz="1333">
                  <a:solidFill>
                    <a:srgbClr val="5F5F5F"/>
                  </a:solidFill>
                  <a:latin typeface="Arial"/>
                  <a:ea typeface="Arial"/>
                  <a:cs typeface="Arial"/>
                  <a:sym typeface="Arial"/>
                </a:rPr>
              </a:br>
              <a:r>
                <a:rPr lang="en" sz="1333">
                  <a:solidFill>
                    <a:srgbClr val="5F5F5F"/>
                  </a:solidFill>
                  <a:latin typeface="Arial"/>
                  <a:ea typeface="Arial"/>
                  <a:cs typeface="Arial"/>
                  <a:sym typeface="Arial"/>
                </a:rPr>
                <a:t>OS (%)</a:t>
              </a:r>
              <a:endParaRPr sz="1333">
                <a:solidFill>
                  <a:srgbClr val="5F5F5F"/>
                </a:solidFill>
                <a:latin typeface="Arial"/>
                <a:ea typeface="Arial"/>
                <a:cs typeface="Arial"/>
                <a:sym typeface="Arial"/>
              </a:endParaRPr>
            </a:p>
          </p:txBody>
        </p:sp>
        <p:sp>
          <p:nvSpPr>
            <p:cNvPr id="607" name="Google Shape;607;p82"/>
            <p:cNvSpPr txBox="1"/>
            <p:nvPr/>
          </p:nvSpPr>
          <p:spPr>
            <a:xfrm>
              <a:off x="2508084" y="3712248"/>
              <a:ext cx="4122300" cy="169200"/>
            </a:xfrm>
            <a:prstGeom prst="rect">
              <a:avLst/>
            </a:prstGeom>
            <a:noFill/>
            <a:ln>
              <a:noFill/>
            </a:ln>
          </p:spPr>
          <p:txBody>
            <a:bodyPr spcFirstLastPara="1" wrap="square" lIns="0" tIns="20300" rIns="0" bIns="0" anchor="t" anchorCtr="0">
              <a:noAutofit/>
            </a:bodyPr>
            <a:lstStyle/>
            <a:p>
              <a:pPr marL="16933" algn="ctr">
                <a:buClr>
                  <a:srgbClr val="000000"/>
                </a:buClr>
                <a:buSzPts val="1000"/>
              </a:pPr>
              <a:r>
                <a:rPr lang="tr-TR" sz="1333" dirty="0">
                  <a:solidFill>
                    <a:srgbClr val="5F5F5F"/>
                  </a:solidFill>
                  <a:latin typeface="Arial"/>
                  <a:ea typeface="Arial"/>
                  <a:cs typeface="Arial"/>
                  <a:sym typeface="Arial"/>
                </a:rPr>
                <a:t>Zaman (ay)</a:t>
              </a:r>
              <a:endParaRPr sz="1867" dirty="0">
                <a:solidFill>
                  <a:srgbClr val="000000"/>
                </a:solidFill>
                <a:latin typeface="Arial"/>
                <a:ea typeface="Arial"/>
                <a:cs typeface="Arial"/>
                <a:sym typeface="Arial"/>
              </a:endParaRPr>
            </a:p>
          </p:txBody>
        </p:sp>
        <p:sp>
          <p:nvSpPr>
            <p:cNvPr id="608" name="Google Shape;608;p82"/>
            <p:cNvSpPr txBox="1"/>
            <p:nvPr/>
          </p:nvSpPr>
          <p:spPr>
            <a:xfrm>
              <a:off x="3007780" y="3551084"/>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4</a:t>
              </a:r>
              <a:endParaRPr sz="1333">
                <a:solidFill>
                  <a:srgbClr val="5F5F5F"/>
                </a:solidFill>
                <a:latin typeface="Arial"/>
                <a:ea typeface="Arial"/>
                <a:cs typeface="Arial"/>
                <a:sym typeface="Arial"/>
              </a:endParaRPr>
            </a:p>
          </p:txBody>
        </p:sp>
        <p:sp>
          <p:nvSpPr>
            <p:cNvPr id="609" name="Google Shape;609;p82"/>
            <p:cNvSpPr txBox="1"/>
            <p:nvPr/>
          </p:nvSpPr>
          <p:spPr>
            <a:xfrm>
              <a:off x="3325262" y="3551268"/>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6</a:t>
              </a:r>
              <a:endParaRPr sz="1333">
                <a:solidFill>
                  <a:srgbClr val="5F5F5F"/>
                </a:solidFill>
                <a:latin typeface="Arial"/>
                <a:ea typeface="Arial"/>
                <a:cs typeface="Arial"/>
                <a:sym typeface="Arial"/>
              </a:endParaRPr>
            </a:p>
          </p:txBody>
        </p:sp>
        <p:sp>
          <p:nvSpPr>
            <p:cNvPr id="610" name="Google Shape;610;p82"/>
            <p:cNvSpPr txBox="1"/>
            <p:nvPr/>
          </p:nvSpPr>
          <p:spPr>
            <a:xfrm>
              <a:off x="3642742" y="3551084"/>
              <a:ext cx="2514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8</a:t>
              </a:r>
              <a:endParaRPr sz="1333">
                <a:solidFill>
                  <a:srgbClr val="5F5F5F"/>
                </a:solidFill>
                <a:latin typeface="Arial"/>
                <a:ea typeface="Arial"/>
                <a:cs typeface="Arial"/>
                <a:sym typeface="Arial"/>
              </a:endParaRPr>
            </a:p>
          </p:txBody>
        </p:sp>
        <p:sp>
          <p:nvSpPr>
            <p:cNvPr id="611" name="Google Shape;611;p82"/>
            <p:cNvSpPr txBox="1"/>
            <p:nvPr/>
          </p:nvSpPr>
          <p:spPr>
            <a:xfrm>
              <a:off x="4002824"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10</a:t>
              </a:r>
              <a:endParaRPr sz="1333">
                <a:solidFill>
                  <a:srgbClr val="5F5F5F"/>
                </a:solidFill>
                <a:latin typeface="Arial"/>
                <a:ea typeface="Arial"/>
                <a:cs typeface="Arial"/>
                <a:sym typeface="Arial"/>
              </a:endParaRPr>
            </a:p>
          </p:txBody>
        </p:sp>
        <p:sp>
          <p:nvSpPr>
            <p:cNvPr id="612" name="Google Shape;612;p82"/>
            <p:cNvSpPr txBox="1"/>
            <p:nvPr/>
          </p:nvSpPr>
          <p:spPr>
            <a:xfrm>
              <a:off x="4320306" y="3551268"/>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12</a:t>
              </a:r>
              <a:endParaRPr sz="1333">
                <a:solidFill>
                  <a:srgbClr val="5F5F5F"/>
                </a:solidFill>
                <a:latin typeface="Arial"/>
                <a:ea typeface="Arial"/>
                <a:cs typeface="Arial"/>
                <a:sym typeface="Arial"/>
              </a:endParaRPr>
            </a:p>
          </p:txBody>
        </p:sp>
        <p:sp>
          <p:nvSpPr>
            <p:cNvPr id="613" name="Google Shape;613;p82"/>
            <p:cNvSpPr txBox="1"/>
            <p:nvPr/>
          </p:nvSpPr>
          <p:spPr>
            <a:xfrm>
              <a:off x="4637787"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14</a:t>
              </a:r>
              <a:endParaRPr sz="1333">
                <a:solidFill>
                  <a:srgbClr val="5F5F5F"/>
                </a:solidFill>
                <a:latin typeface="Arial"/>
                <a:ea typeface="Arial"/>
                <a:cs typeface="Arial"/>
                <a:sym typeface="Arial"/>
              </a:endParaRPr>
            </a:p>
          </p:txBody>
        </p:sp>
        <p:sp>
          <p:nvSpPr>
            <p:cNvPr id="614" name="Google Shape;614;p82"/>
            <p:cNvSpPr txBox="1"/>
            <p:nvPr/>
          </p:nvSpPr>
          <p:spPr>
            <a:xfrm>
              <a:off x="4955269"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16</a:t>
              </a:r>
              <a:endParaRPr sz="1333">
                <a:solidFill>
                  <a:srgbClr val="5F5F5F"/>
                </a:solidFill>
                <a:latin typeface="Arial"/>
                <a:ea typeface="Arial"/>
                <a:cs typeface="Arial"/>
                <a:sym typeface="Arial"/>
              </a:endParaRPr>
            </a:p>
          </p:txBody>
        </p:sp>
        <p:sp>
          <p:nvSpPr>
            <p:cNvPr id="615" name="Google Shape;615;p82"/>
            <p:cNvSpPr txBox="1"/>
            <p:nvPr/>
          </p:nvSpPr>
          <p:spPr>
            <a:xfrm>
              <a:off x="5272749" y="3551268"/>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18</a:t>
              </a:r>
              <a:endParaRPr sz="1333">
                <a:solidFill>
                  <a:srgbClr val="5F5F5F"/>
                </a:solidFill>
                <a:latin typeface="Arial"/>
                <a:ea typeface="Arial"/>
                <a:cs typeface="Arial"/>
                <a:sym typeface="Arial"/>
              </a:endParaRPr>
            </a:p>
          </p:txBody>
        </p:sp>
        <p:sp>
          <p:nvSpPr>
            <p:cNvPr id="616" name="Google Shape;616;p82"/>
            <p:cNvSpPr txBox="1"/>
            <p:nvPr/>
          </p:nvSpPr>
          <p:spPr>
            <a:xfrm>
              <a:off x="5590229"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20</a:t>
              </a:r>
              <a:endParaRPr sz="1333">
                <a:solidFill>
                  <a:srgbClr val="5F5F5F"/>
                </a:solidFill>
                <a:latin typeface="Arial"/>
                <a:ea typeface="Arial"/>
                <a:cs typeface="Arial"/>
                <a:sym typeface="Arial"/>
              </a:endParaRPr>
            </a:p>
          </p:txBody>
        </p:sp>
        <p:sp>
          <p:nvSpPr>
            <p:cNvPr id="617" name="Google Shape;617;p82"/>
            <p:cNvSpPr txBox="1"/>
            <p:nvPr/>
          </p:nvSpPr>
          <p:spPr>
            <a:xfrm>
              <a:off x="5907710"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22</a:t>
              </a:r>
              <a:endParaRPr sz="1333">
                <a:solidFill>
                  <a:srgbClr val="5F5F5F"/>
                </a:solidFill>
                <a:latin typeface="Arial"/>
                <a:ea typeface="Arial"/>
                <a:cs typeface="Arial"/>
                <a:sym typeface="Arial"/>
              </a:endParaRPr>
            </a:p>
          </p:txBody>
        </p:sp>
        <p:sp>
          <p:nvSpPr>
            <p:cNvPr id="618" name="Google Shape;618;p82"/>
            <p:cNvSpPr txBox="1"/>
            <p:nvPr/>
          </p:nvSpPr>
          <p:spPr>
            <a:xfrm>
              <a:off x="6225191"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24</a:t>
              </a:r>
              <a:endParaRPr sz="1333">
                <a:solidFill>
                  <a:srgbClr val="5F5F5F"/>
                </a:solidFill>
                <a:latin typeface="Arial"/>
                <a:ea typeface="Arial"/>
                <a:cs typeface="Arial"/>
                <a:sym typeface="Arial"/>
              </a:endParaRPr>
            </a:p>
          </p:txBody>
        </p:sp>
        <p:sp>
          <p:nvSpPr>
            <p:cNvPr id="619" name="Google Shape;619;p82"/>
            <p:cNvSpPr txBox="1"/>
            <p:nvPr/>
          </p:nvSpPr>
          <p:spPr>
            <a:xfrm>
              <a:off x="6542677" y="3551084"/>
              <a:ext cx="189000" cy="166800"/>
            </a:xfrm>
            <a:prstGeom prst="rect">
              <a:avLst/>
            </a:prstGeom>
            <a:noFill/>
            <a:ln>
              <a:noFill/>
            </a:ln>
          </p:spPr>
          <p:txBody>
            <a:bodyPr spcFirstLastPara="1" wrap="square" lIns="0" tIns="16933" rIns="0" bIns="0" anchor="t" anchorCtr="0">
              <a:noAutofit/>
            </a:bodyPr>
            <a:lstStyle/>
            <a:p>
              <a:pPr marL="16933" algn="ctr">
                <a:buClr>
                  <a:srgbClr val="000000"/>
                </a:buClr>
                <a:buSzPts val="1000"/>
              </a:pPr>
              <a:r>
                <a:rPr lang="en" sz="1333">
                  <a:solidFill>
                    <a:srgbClr val="5F5F5F"/>
                  </a:solidFill>
                  <a:latin typeface="Arial"/>
                  <a:ea typeface="Arial"/>
                  <a:cs typeface="Arial"/>
                  <a:sym typeface="Arial"/>
                </a:rPr>
                <a:t>26</a:t>
              </a:r>
              <a:endParaRPr sz="1333">
                <a:solidFill>
                  <a:srgbClr val="5F5F5F"/>
                </a:solidFill>
                <a:latin typeface="Arial"/>
                <a:ea typeface="Arial"/>
                <a:cs typeface="Arial"/>
                <a:sym typeface="Arial"/>
              </a:endParaRPr>
            </a:p>
          </p:txBody>
        </p:sp>
        <p:grpSp>
          <p:nvGrpSpPr>
            <p:cNvPr id="620" name="Google Shape;620;p82"/>
            <p:cNvGrpSpPr/>
            <p:nvPr/>
          </p:nvGrpSpPr>
          <p:grpSpPr>
            <a:xfrm>
              <a:off x="2511076" y="1488161"/>
              <a:ext cx="3999380" cy="2022402"/>
              <a:chOff x="2511076" y="1488161"/>
              <a:chExt cx="3999380" cy="2022402"/>
            </a:xfrm>
          </p:grpSpPr>
          <p:grpSp>
            <p:nvGrpSpPr>
              <p:cNvPr id="621" name="Google Shape;621;p82"/>
              <p:cNvGrpSpPr/>
              <p:nvPr/>
            </p:nvGrpSpPr>
            <p:grpSpPr>
              <a:xfrm>
                <a:off x="2562541" y="1563826"/>
                <a:ext cx="3947915" cy="1635750"/>
                <a:chOff x="2562541" y="1563826"/>
                <a:chExt cx="3947915" cy="1635750"/>
              </a:xfrm>
            </p:grpSpPr>
            <p:cxnSp>
              <p:nvCxnSpPr>
                <p:cNvPr id="622" name="Google Shape;622;p82"/>
                <p:cNvCxnSpPr/>
                <p:nvPr/>
              </p:nvCxnSpPr>
              <p:spPr>
                <a:xfrm>
                  <a:off x="6464858" y="3135976"/>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23" name="Google Shape;623;p82"/>
                <p:cNvCxnSpPr/>
                <p:nvPr/>
              </p:nvCxnSpPr>
              <p:spPr>
                <a:xfrm>
                  <a:off x="6410556" y="3169516"/>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24" name="Google Shape;624;p82"/>
                <p:cNvCxnSpPr/>
                <p:nvPr/>
              </p:nvCxnSpPr>
              <p:spPr>
                <a:xfrm>
                  <a:off x="6379540" y="3135976"/>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25" name="Google Shape;625;p82"/>
                <p:cNvCxnSpPr/>
                <p:nvPr/>
              </p:nvCxnSpPr>
              <p:spPr>
                <a:xfrm>
                  <a:off x="6326744" y="3169516"/>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26" name="Google Shape;626;p82"/>
                <p:cNvCxnSpPr/>
                <p:nvPr/>
              </p:nvCxnSpPr>
              <p:spPr>
                <a:xfrm>
                  <a:off x="6063404" y="3135976"/>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27" name="Google Shape;627;p82"/>
                <p:cNvCxnSpPr/>
                <p:nvPr/>
              </p:nvCxnSpPr>
              <p:spPr>
                <a:xfrm>
                  <a:off x="6010610" y="3169516"/>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28" name="Google Shape;628;p82"/>
                <p:cNvCxnSpPr/>
                <p:nvPr/>
              </p:nvCxnSpPr>
              <p:spPr>
                <a:xfrm>
                  <a:off x="5714953" y="3135972"/>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29" name="Google Shape;629;p82"/>
                <p:cNvCxnSpPr/>
                <p:nvPr/>
              </p:nvCxnSpPr>
              <p:spPr>
                <a:xfrm>
                  <a:off x="5660656" y="3169517"/>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30" name="Google Shape;630;p82"/>
                <p:cNvCxnSpPr/>
                <p:nvPr/>
              </p:nvCxnSpPr>
              <p:spPr>
                <a:xfrm>
                  <a:off x="3362621" y="2658633"/>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31" name="Google Shape;631;p82"/>
                <p:cNvCxnSpPr/>
                <p:nvPr/>
              </p:nvCxnSpPr>
              <p:spPr>
                <a:xfrm>
                  <a:off x="3315382" y="2688644"/>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32" name="Google Shape;632;p82"/>
                <p:cNvCxnSpPr/>
                <p:nvPr/>
              </p:nvCxnSpPr>
              <p:spPr>
                <a:xfrm>
                  <a:off x="3044811" y="2025289"/>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33" name="Google Shape;633;p82"/>
                <p:cNvCxnSpPr/>
                <p:nvPr/>
              </p:nvCxnSpPr>
              <p:spPr>
                <a:xfrm>
                  <a:off x="2993366" y="2054341"/>
                  <a:ext cx="99900" cy="0"/>
                </a:xfrm>
                <a:prstGeom prst="straightConnector1">
                  <a:avLst/>
                </a:prstGeom>
                <a:noFill/>
                <a:ln w="19050" cap="flat" cmpd="sng">
                  <a:solidFill>
                    <a:srgbClr val="8B8B8B"/>
                  </a:solidFill>
                  <a:prstDash val="solid"/>
                  <a:miter lim="800000"/>
                  <a:headEnd type="none" w="sm" len="sm"/>
                  <a:tailEnd type="none" w="sm" len="sm"/>
                </a:ln>
              </p:spPr>
            </p:cxnSp>
            <p:cxnSp>
              <p:nvCxnSpPr>
                <p:cNvPr id="634" name="Google Shape;634;p82"/>
                <p:cNvCxnSpPr/>
                <p:nvPr/>
              </p:nvCxnSpPr>
              <p:spPr>
                <a:xfrm>
                  <a:off x="2688416" y="1725431"/>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35" name="Google Shape;635;p82"/>
                <p:cNvCxnSpPr/>
                <p:nvPr/>
              </p:nvCxnSpPr>
              <p:spPr>
                <a:xfrm>
                  <a:off x="2652235" y="1754483"/>
                  <a:ext cx="76500" cy="0"/>
                </a:xfrm>
                <a:prstGeom prst="straightConnector1">
                  <a:avLst/>
                </a:prstGeom>
                <a:noFill/>
                <a:ln w="19050" cap="flat" cmpd="sng">
                  <a:solidFill>
                    <a:srgbClr val="8B8B8B"/>
                  </a:solidFill>
                  <a:prstDash val="solid"/>
                  <a:miter lim="800000"/>
                  <a:headEnd type="none" w="sm" len="sm"/>
                  <a:tailEnd type="none" w="sm" len="sm"/>
                </a:ln>
              </p:spPr>
            </p:cxnSp>
            <p:cxnSp>
              <p:nvCxnSpPr>
                <p:cNvPr id="636" name="Google Shape;636;p82"/>
                <p:cNvCxnSpPr/>
                <p:nvPr/>
              </p:nvCxnSpPr>
              <p:spPr>
                <a:xfrm>
                  <a:off x="2718213" y="1725431"/>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37" name="Google Shape;637;p82"/>
                <p:cNvCxnSpPr/>
                <p:nvPr/>
              </p:nvCxnSpPr>
              <p:spPr>
                <a:xfrm>
                  <a:off x="2677775" y="1754483"/>
                  <a:ext cx="74400" cy="0"/>
                </a:xfrm>
                <a:prstGeom prst="straightConnector1">
                  <a:avLst/>
                </a:prstGeom>
                <a:noFill/>
                <a:ln w="19050" cap="flat" cmpd="sng">
                  <a:solidFill>
                    <a:srgbClr val="8B8B8B"/>
                  </a:solidFill>
                  <a:prstDash val="solid"/>
                  <a:miter lim="800000"/>
                  <a:headEnd type="none" w="sm" len="sm"/>
                  <a:tailEnd type="none" w="sm" len="sm"/>
                </a:ln>
              </p:spPr>
            </p:cxnSp>
            <p:cxnSp>
              <p:nvCxnSpPr>
                <p:cNvPr id="638" name="Google Shape;638;p82"/>
                <p:cNvCxnSpPr/>
                <p:nvPr/>
              </p:nvCxnSpPr>
              <p:spPr>
                <a:xfrm>
                  <a:off x="2616845" y="1563826"/>
                  <a:ext cx="0" cy="63600"/>
                </a:xfrm>
                <a:prstGeom prst="straightConnector1">
                  <a:avLst/>
                </a:prstGeom>
                <a:noFill/>
                <a:ln w="19050" cap="flat" cmpd="sng">
                  <a:solidFill>
                    <a:srgbClr val="8B8B8B"/>
                  </a:solidFill>
                  <a:prstDash val="solid"/>
                  <a:miter lim="800000"/>
                  <a:headEnd type="none" w="sm" len="sm"/>
                  <a:tailEnd type="none" w="sm" len="sm"/>
                </a:ln>
              </p:spPr>
            </p:cxnSp>
            <p:cxnSp>
              <p:nvCxnSpPr>
                <p:cNvPr id="639" name="Google Shape;639;p82"/>
                <p:cNvCxnSpPr/>
                <p:nvPr/>
              </p:nvCxnSpPr>
              <p:spPr>
                <a:xfrm>
                  <a:off x="2562541" y="1597367"/>
                  <a:ext cx="99900" cy="0"/>
                </a:xfrm>
                <a:prstGeom prst="straightConnector1">
                  <a:avLst/>
                </a:prstGeom>
                <a:noFill/>
                <a:ln w="19050" cap="flat" cmpd="sng">
                  <a:solidFill>
                    <a:srgbClr val="8B8B8B"/>
                  </a:solidFill>
                  <a:prstDash val="solid"/>
                  <a:miter lim="800000"/>
                  <a:headEnd type="none" w="sm" len="sm"/>
                  <a:tailEnd type="none" w="sm" len="sm"/>
                </a:ln>
              </p:spPr>
            </p:cxnSp>
          </p:grpSp>
          <p:sp>
            <p:nvSpPr>
              <p:cNvPr id="640" name="Google Shape;640;p82"/>
              <p:cNvSpPr/>
              <p:nvPr/>
            </p:nvSpPr>
            <p:spPr>
              <a:xfrm>
                <a:off x="2511076" y="1488161"/>
                <a:ext cx="3965649" cy="2022402"/>
              </a:xfrm>
              <a:custGeom>
                <a:avLst/>
                <a:gdLst/>
                <a:ahLst/>
                <a:cxnLst/>
                <a:rect l="l" t="t" r="r" b="b"/>
                <a:pathLst>
                  <a:path w="2697" h="2165" extrusionOk="0">
                    <a:moveTo>
                      <a:pt x="0" y="0"/>
                    </a:moveTo>
                    <a:lnTo>
                      <a:pt x="35" y="0"/>
                    </a:lnTo>
                    <a:lnTo>
                      <a:pt x="35" y="104"/>
                    </a:lnTo>
                    <a:lnTo>
                      <a:pt x="64" y="104"/>
                    </a:lnTo>
                    <a:lnTo>
                      <a:pt x="64" y="163"/>
                    </a:lnTo>
                    <a:lnTo>
                      <a:pt x="90" y="163"/>
                    </a:lnTo>
                    <a:lnTo>
                      <a:pt x="90" y="288"/>
                    </a:lnTo>
                    <a:lnTo>
                      <a:pt x="151" y="288"/>
                    </a:lnTo>
                    <a:lnTo>
                      <a:pt x="151" y="355"/>
                    </a:lnTo>
                    <a:lnTo>
                      <a:pt x="201" y="355"/>
                    </a:lnTo>
                    <a:lnTo>
                      <a:pt x="201" y="411"/>
                    </a:lnTo>
                    <a:lnTo>
                      <a:pt x="257" y="411"/>
                    </a:lnTo>
                    <a:lnTo>
                      <a:pt x="257" y="546"/>
                    </a:lnTo>
                    <a:lnTo>
                      <a:pt x="342" y="546"/>
                    </a:lnTo>
                    <a:lnTo>
                      <a:pt x="342" y="605"/>
                    </a:lnTo>
                    <a:lnTo>
                      <a:pt x="371" y="605"/>
                    </a:lnTo>
                    <a:lnTo>
                      <a:pt x="371" y="674"/>
                    </a:lnTo>
                    <a:lnTo>
                      <a:pt x="392" y="674"/>
                    </a:lnTo>
                    <a:lnTo>
                      <a:pt x="392" y="747"/>
                    </a:lnTo>
                    <a:lnTo>
                      <a:pt x="401" y="747"/>
                    </a:lnTo>
                    <a:lnTo>
                      <a:pt x="401" y="820"/>
                    </a:lnTo>
                    <a:lnTo>
                      <a:pt x="411" y="820"/>
                    </a:lnTo>
                    <a:lnTo>
                      <a:pt x="411" y="893"/>
                    </a:lnTo>
                    <a:lnTo>
                      <a:pt x="418" y="893"/>
                    </a:lnTo>
                    <a:lnTo>
                      <a:pt x="418" y="1014"/>
                    </a:lnTo>
                    <a:lnTo>
                      <a:pt x="484" y="1014"/>
                    </a:lnTo>
                    <a:lnTo>
                      <a:pt x="484" y="1083"/>
                    </a:lnTo>
                    <a:lnTo>
                      <a:pt x="512" y="1083"/>
                    </a:lnTo>
                    <a:lnTo>
                      <a:pt x="512" y="1151"/>
                    </a:lnTo>
                    <a:lnTo>
                      <a:pt x="543" y="1151"/>
                    </a:lnTo>
                    <a:lnTo>
                      <a:pt x="543" y="1217"/>
                    </a:lnTo>
                    <a:lnTo>
                      <a:pt x="576" y="1217"/>
                    </a:lnTo>
                    <a:lnTo>
                      <a:pt x="576" y="1286"/>
                    </a:lnTo>
                    <a:lnTo>
                      <a:pt x="635" y="1286"/>
                    </a:lnTo>
                    <a:lnTo>
                      <a:pt x="635" y="1359"/>
                    </a:lnTo>
                    <a:lnTo>
                      <a:pt x="649" y="1359"/>
                    </a:lnTo>
                    <a:lnTo>
                      <a:pt x="649" y="1430"/>
                    </a:lnTo>
                    <a:lnTo>
                      <a:pt x="893" y="1430"/>
                    </a:lnTo>
                    <a:lnTo>
                      <a:pt x="893" y="1506"/>
                    </a:lnTo>
                    <a:lnTo>
                      <a:pt x="905" y="1506"/>
                    </a:lnTo>
                    <a:lnTo>
                      <a:pt x="905" y="1581"/>
                    </a:lnTo>
                    <a:lnTo>
                      <a:pt x="956" y="1581"/>
                    </a:lnTo>
                    <a:lnTo>
                      <a:pt x="956" y="1652"/>
                    </a:lnTo>
                    <a:lnTo>
                      <a:pt x="1611" y="1652"/>
                    </a:lnTo>
                    <a:lnTo>
                      <a:pt x="1611" y="1728"/>
                    </a:lnTo>
                    <a:lnTo>
                      <a:pt x="1967" y="1728"/>
                    </a:lnTo>
                    <a:lnTo>
                      <a:pt x="1967" y="1799"/>
                    </a:lnTo>
                    <a:lnTo>
                      <a:pt x="2697" y="1799"/>
                    </a:lnTo>
                    <a:lnTo>
                      <a:pt x="2697" y="2165"/>
                    </a:lnTo>
                  </a:path>
                </a:pathLst>
              </a:custGeom>
              <a:noFill/>
              <a:ln w="28575" cap="flat" cmpd="sng">
                <a:solidFill>
                  <a:schemeClr val="accent1"/>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grpSp>
          <p:nvGrpSpPr>
            <p:cNvPr id="641" name="Google Shape;641;p82"/>
            <p:cNvGrpSpPr/>
            <p:nvPr/>
          </p:nvGrpSpPr>
          <p:grpSpPr>
            <a:xfrm>
              <a:off x="2465016" y="1455466"/>
              <a:ext cx="4198247" cy="1309736"/>
              <a:chOff x="2465016" y="1455466"/>
              <a:chExt cx="4198247" cy="1309736"/>
            </a:xfrm>
          </p:grpSpPr>
          <p:grpSp>
            <p:nvGrpSpPr>
              <p:cNvPr id="642" name="Google Shape;642;p82"/>
              <p:cNvGrpSpPr/>
              <p:nvPr/>
            </p:nvGrpSpPr>
            <p:grpSpPr>
              <a:xfrm>
                <a:off x="2465016" y="1455466"/>
                <a:ext cx="4198247" cy="1309736"/>
                <a:chOff x="2465016" y="1455466"/>
                <a:chExt cx="4198247" cy="1309736"/>
              </a:xfrm>
            </p:grpSpPr>
            <p:cxnSp>
              <p:nvCxnSpPr>
                <p:cNvPr id="643" name="Google Shape;643;p82"/>
                <p:cNvCxnSpPr/>
                <p:nvPr/>
              </p:nvCxnSpPr>
              <p:spPr>
                <a:xfrm>
                  <a:off x="2512254" y="1455466"/>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44" name="Google Shape;644;p82"/>
                <p:cNvCxnSpPr/>
                <p:nvPr/>
              </p:nvCxnSpPr>
              <p:spPr>
                <a:xfrm>
                  <a:off x="2465016" y="1489818"/>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45" name="Google Shape;645;p82"/>
                <p:cNvCxnSpPr/>
                <p:nvPr/>
              </p:nvCxnSpPr>
              <p:spPr>
                <a:xfrm>
                  <a:off x="3531389" y="1992595"/>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46" name="Google Shape;646;p82"/>
                <p:cNvCxnSpPr/>
                <p:nvPr/>
              </p:nvCxnSpPr>
              <p:spPr>
                <a:xfrm>
                  <a:off x="3478595" y="2027093"/>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47" name="Google Shape;647;p82"/>
                <p:cNvCxnSpPr/>
                <p:nvPr/>
              </p:nvCxnSpPr>
              <p:spPr>
                <a:xfrm>
                  <a:off x="5514949"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48" name="Google Shape;648;p82"/>
                <p:cNvCxnSpPr/>
                <p:nvPr/>
              </p:nvCxnSpPr>
              <p:spPr>
                <a:xfrm>
                  <a:off x="5462153"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49" name="Google Shape;649;p82"/>
                <p:cNvCxnSpPr/>
                <p:nvPr/>
              </p:nvCxnSpPr>
              <p:spPr>
                <a:xfrm>
                  <a:off x="5631148"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50" name="Google Shape;650;p82"/>
                <p:cNvCxnSpPr/>
                <p:nvPr/>
              </p:nvCxnSpPr>
              <p:spPr>
                <a:xfrm>
                  <a:off x="5576844"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51" name="Google Shape;651;p82"/>
                <p:cNvCxnSpPr/>
                <p:nvPr/>
              </p:nvCxnSpPr>
              <p:spPr>
                <a:xfrm>
                  <a:off x="5704668"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52" name="Google Shape;652;p82"/>
                <p:cNvCxnSpPr/>
                <p:nvPr/>
              </p:nvCxnSpPr>
              <p:spPr>
                <a:xfrm>
                  <a:off x="5650364"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53" name="Google Shape;653;p82"/>
                <p:cNvCxnSpPr/>
                <p:nvPr/>
              </p:nvCxnSpPr>
              <p:spPr>
                <a:xfrm>
                  <a:off x="5773773"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54" name="Google Shape;654;p82"/>
                <p:cNvCxnSpPr/>
                <p:nvPr/>
              </p:nvCxnSpPr>
              <p:spPr>
                <a:xfrm>
                  <a:off x="5719471"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55" name="Google Shape;655;p82"/>
                <p:cNvCxnSpPr/>
                <p:nvPr/>
              </p:nvCxnSpPr>
              <p:spPr>
                <a:xfrm>
                  <a:off x="6006936"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56" name="Google Shape;656;p82"/>
                <p:cNvCxnSpPr/>
                <p:nvPr/>
              </p:nvCxnSpPr>
              <p:spPr>
                <a:xfrm>
                  <a:off x="5972380" y="2736101"/>
                  <a:ext cx="65400" cy="0"/>
                </a:xfrm>
                <a:prstGeom prst="straightConnector1">
                  <a:avLst/>
                </a:prstGeom>
                <a:noFill/>
                <a:ln w="19050" cap="flat" cmpd="sng">
                  <a:solidFill>
                    <a:srgbClr val="46648B"/>
                  </a:solidFill>
                  <a:prstDash val="solid"/>
                  <a:miter lim="800000"/>
                  <a:headEnd type="none" w="sm" len="sm"/>
                  <a:tailEnd type="none" w="sm" len="sm"/>
                </a:ln>
              </p:spPr>
            </p:cxnSp>
            <p:cxnSp>
              <p:nvCxnSpPr>
                <p:cNvPr id="657" name="Google Shape;657;p82"/>
                <p:cNvCxnSpPr/>
                <p:nvPr/>
              </p:nvCxnSpPr>
              <p:spPr>
                <a:xfrm>
                  <a:off x="6037857"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58" name="Google Shape;658;p82"/>
                <p:cNvCxnSpPr/>
                <p:nvPr/>
              </p:nvCxnSpPr>
              <p:spPr>
                <a:xfrm>
                  <a:off x="6006936" y="2736101"/>
                  <a:ext cx="65400" cy="0"/>
                </a:xfrm>
                <a:prstGeom prst="straightConnector1">
                  <a:avLst/>
                </a:prstGeom>
                <a:noFill/>
                <a:ln w="19050" cap="flat" cmpd="sng">
                  <a:solidFill>
                    <a:srgbClr val="46648B"/>
                  </a:solidFill>
                  <a:prstDash val="solid"/>
                  <a:miter lim="800000"/>
                  <a:headEnd type="none" w="sm" len="sm"/>
                  <a:tailEnd type="none" w="sm" len="sm"/>
                </a:ln>
              </p:spPr>
            </p:cxnSp>
            <p:cxnSp>
              <p:nvCxnSpPr>
                <p:cNvPr id="659" name="Google Shape;659;p82"/>
                <p:cNvCxnSpPr/>
                <p:nvPr/>
              </p:nvCxnSpPr>
              <p:spPr>
                <a:xfrm>
                  <a:off x="6093721"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0" name="Google Shape;660;p82"/>
                <p:cNvCxnSpPr/>
                <p:nvPr/>
              </p:nvCxnSpPr>
              <p:spPr>
                <a:xfrm>
                  <a:off x="6049520" y="2736101"/>
                  <a:ext cx="83700" cy="0"/>
                </a:xfrm>
                <a:prstGeom prst="straightConnector1">
                  <a:avLst/>
                </a:prstGeom>
                <a:noFill/>
                <a:ln w="19050" cap="flat" cmpd="sng">
                  <a:solidFill>
                    <a:srgbClr val="46648B"/>
                  </a:solidFill>
                  <a:prstDash val="solid"/>
                  <a:miter lim="800000"/>
                  <a:headEnd type="none" w="sm" len="sm"/>
                  <a:tailEnd type="none" w="sm" len="sm"/>
                </a:ln>
              </p:spPr>
            </p:cxnSp>
            <p:cxnSp>
              <p:nvCxnSpPr>
                <p:cNvPr id="661" name="Google Shape;661;p82"/>
                <p:cNvCxnSpPr/>
                <p:nvPr/>
              </p:nvCxnSpPr>
              <p:spPr>
                <a:xfrm>
                  <a:off x="6134848"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2" name="Google Shape;662;p82"/>
                <p:cNvCxnSpPr/>
                <p:nvPr/>
              </p:nvCxnSpPr>
              <p:spPr>
                <a:xfrm>
                  <a:off x="6172213"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3" name="Google Shape;663;p82"/>
                <p:cNvCxnSpPr/>
                <p:nvPr/>
              </p:nvCxnSpPr>
              <p:spPr>
                <a:xfrm>
                  <a:off x="6125300"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64" name="Google Shape;664;p82"/>
                <p:cNvCxnSpPr/>
                <p:nvPr/>
              </p:nvCxnSpPr>
              <p:spPr>
                <a:xfrm>
                  <a:off x="6311938"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5" name="Google Shape;665;p82"/>
                <p:cNvCxnSpPr/>
                <p:nvPr/>
              </p:nvCxnSpPr>
              <p:spPr>
                <a:xfrm>
                  <a:off x="6257636"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66" name="Google Shape;666;p82"/>
                <p:cNvCxnSpPr/>
                <p:nvPr/>
              </p:nvCxnSpPr>
              <p:spPr>
                <a:xfrm>
                  <a:off x="6420831"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7" name="Google Shape;667;p82"/>
                <p:cNvCxnSpPr/>
                <p:nvPr/>
              </p:nvCxnSpPr>
              <p:spPr>
                <a:xfrm>
                  <a:off x="6369386"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68" name="Google Shape;668;p82"/>
                <p:cNvCxnSpPr/>
                <p:nvPr/>
              </p:nvCxnSpPr>
              <p:spPr>
                <a:xfrm>
                  <a:off x="6497290"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69" name="Google Shape;669;p82"/>
                <p:cNvCxnSpPr/>
                <p:nvPr/>
              </p:nvCxnSpPr>
              <p:spPr>
                <a:xfrm>
                  <a:off x="6445845" y="2736101"/>
                  <a:ext cx="99900" cy="0"/>
                </a:xfrm>
                <a:prstGeom prst="straightConnector1">
                  <a:avLst/>
                </a:prstGeom>
                <a:noFill/>
                <a:ln w="19050" cap="flat" cmpd="sng">
                  <a:solidFill>
                    <a:srgbClr val="46648B"/>
                  </a:solidFill>
                  <a:prstDash val="solid"/>
                  <a:miter lim="800000"/>
                  <a:headEnd type="none" w="sm" len="sm"/>
                  <a:tailEnd type="none" w="sm" len="sm"/>
                </a:ln>
              </p:spPr>
            </p:cxnSp>
            <p:cxnSp>
              <p:nvCxnSpPr>
                <p:cNvPr id="670" name="Google Shape;670;p82"/>
                <p:cNvCxnSpPr/>
                <p:nvPr/>
              </p:nvCxnSpPr>
              <p:spPr>
                <a:xfrm>
                  <a:off x="6632648" y="2701602"/>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71" name="Google Shape;671;p82"/>
                <p:cNvCxnSpPr/>
                <p:nvPr/>
              </p:nvCxnSpPr>
              <p:spPr>
                <a:xfrm>
                  <a:off x="6584063" y="2736101"/>
                  <a:ext cx="79200" cy="0"/>
                </a:xfrm>
                <a:prstGeom prst="straightConnector1">
                  <a:avLst/>
                </a:prstGeom>
                <a:noFill/>
                <a:ln w="19050" cap="flat" cmpd="sng">
                  <a:solidFill>
                    <a:srgbClr val="46648B"/>
                  </a:solidFill>
                  <a:prstDash val="solid"/>
                  <a:miter lim="800000"/>
                  <a:headEnd type="none" w="sm" len="sm"/>
                  <a:tailEnd type="none" w="sm" len="sm"/>
                </a:ln>
              </p:spPr>
            </p:cxnSp>
            <p:cxnSp>
              <p:nvCxnSpPr>
                <p:cNvPr id="672" name="Google Shape;672;p82"/>
                <p:cNvCxnSpPr/>
                <p:nvPr/>
              </p:nvCxnSpPr>
              <p:spPr>
                <a:xfrm>
                  <a:off x="2637430" y="1455466"/>
                  <a:ext cx="0" cy="63600"/>
                </a:xfrm>
                <a:prstGeom prst="straightConnector1">
                  <a:avLst/>
                </a:prstGeom>
                <a:noFill/>
                <a:ln w="19050" cap="flat" cmpd="sng">
                  <a:solidFill>
                    <a:srgbClr val="46648B"/>
                  </a:solidFill>
                  <a:prstDash val="solid"/>
                  <a:miter lim="800000"/>
                  <a:headEnd type="none" w="sm" len="sm"/>
                  <a:tailEnd type="none" w="sm" len="sm"/>
                </a:ln>
              </p:spPr>
            </p:cxnSp>
            <p:cxnSp>
              <p:nvCxnSpPr>
                <p:cNvPr id="673" name="Google Shape;673;p82"/>
                <p:cNvCxnSpPr/>
                <p:nvPr/>
              </p:nvCxnSpPr>
              <p:spPr>
                <a:xfrm>
                  <a:off x="2583126" y="1489007"/>
                  <a:ext cx="99900" cy="0"/>
                </a:xfrm>
                <a:prstGeom prst="straightConnector1">
                  <a:avLst/>
                </a:prstGeom>
                <a:noFill/>
                <a:ln w="19050" cap="flat" cmpd="sng">
                  <a:solidFill>
                    <a:srgbClr val="46648B"/>
                  </a:solidFill>
                  <a:prstDash val="solid"/>
                  <a:miter lim="800000"/>
                  <a:headEnd type="none" w="sm" len="sm"/>
                  <a:tailEnd type="none" w="sm" len="sm"/>
                </a:ln>
              </p:spPr>
            </p:cxnSp>
          </p:grpSp>
          <p:sp>
            <p:nvSpPr>
              <p:cNvPr id="674" name="Google Shape;674;p82"/>
              <p:cNvSpPr/>
              <p:nvPr/>
            </p:nvSpPr>
            <p:spPr>
              <a:xfrm>
                <a:off x="2511076" y="1488161"/>
                <a:ext cx="4112688" cy="1249873"/>
              </a:xfrm>
              <a:custGeom>
                <a:avLst/>
                <a:gdLst/>
                <a:ahLst/>
                <a:cxnLst/>
                <a:rect l="l" t="t" r="r" b="b"/>
                <a:pathLst>
                  <a:path w="2797" h="1338" extrusionOk="0">
                    <a:moveTo>
                      <a:pt x="0" y="0"/>
                    </a:moveTo>
                    <a:lnTo>
                      <a:pt x="113" y="0"/>
                    </a:lnTo>
                    <a:lnTo>
                      <a:pt x="113" y="64"/>
                    </a:lnTo>
                    <a:lnTo>
                      <a:pt x="153" y="64"/>
                    </a:lnTo>
                    <a:lnTo>
                      <a:pt x="153" y="118"/>
                    </a:lnTo>
                    <a:lnTo>
                      <a:pt x="271" y="118"/>
                    </a:lnTo>
                    <a:lnTo>
                      <a:pt x="271" y="180"/>
                    </a:lnTo>
                    <a:lnTo>
                      <a:pt x="279" y="180"/>
                    </a:lnTo>
                    <a:lnTo>
                      <a:pt x="279" y="234"/>
                    </a:lnTo>
                    <a:lnTo>
                      <a:pt x="326" y="234"/>
                    </a:lnTo>
                    <a:lnTo>
                      <a:pt x="326" y="291"/>
                    </a:lnTo>
                    <a:lnTo>
                      <a:pt x="434" y="291"/>
                    </a:lnTo>
                    <a:lnTo>
                      <a:pt x="434" y="305"/>
                    </a:lnTo>
                    <a:lnTo>
                      <a:pt x="444" y="305"/>
                    </a:lnTo>
                    <a:lnTo>
                      <a:pt x="444" y="347"/>
                    </a:lnTo>
                    <a:lnTo>
                      <a:pt x="475" y="347"/>
                    </a:lnTo>
                    <a:lnTo>
                      <a:pt x="475" y="407"/>
                    </a:lnTo>
                    <a:lnTo>
                      <a:pt x="486" y="407"/>
                    </a:lnTo>
                    <a:lnTo>
                      <a:pt x="486" y="463"/>
                    </a:lnTo>
                    <a:lnTo>
                      <a:pt x="666" y="463"/>
                    </a:lnTo>
                    <a:lnTo>
                      <a:pt x="666" y="525"/>
                    </a:lnTo>
                    <a:lnTo>
                      <a:pt x="673" y="525"/>
                    </a:lnTo>
                    <a:lnTo>
                      <a:pt x="673" y="577"/>
                    </a:lnTo>
                    <a:lnTo>
                      <a:pt x="779" y="577"/>
                    </a:lnTo>
                    <a:lnTo>
                      <a:pt x="779" y="636"/>
                    </a:lnTo>
                    <a:lnTo>
                      <a:pt x="831" y="636"/>
                    </a:lnTo>
                    <a:lnTo>
                      <a:pt x="831" y="695"/>
                    </a:lnTo>
                    <a:lnTo>
                      <a:pt x="959" y="695"/>
                    </a:lnTo>
                    <a:lnTo>
                      <a:pt x="959" y="749"/>
                    </a:lnTo>
                    <a:lnTo>
                      <a:pt x="973" y="749"/>
                    </a:lnTo>
                    <a:lnTo>
                      <a:pt x="973" y="813"/>
                    </a:lnTo>
                    <a:lnTo>
                      <a:pt x="1018" y="813"/>
                    </a:lnTo>
                    <a:lnTo>
                      <a:pt x="1018" y="870"/>
                    </a:lnTo>
                    <a:lnTo>
                      <a:pt x="1127" y="870"/>
                    </a:lnTo>
                    <a:lnTo>
                      <a:pt x="1127" y="931"/>
                    </a:lnTo>
                    <a:lnTo>
                      <a:pt x="1240" y="931"/>
                    </a:lnTo>
                    <a:lnTo>
                      <a:pt x="1240" y="986"/>
                    </a:lnTo>
                    <a:lnTo>
                      <a:pt x="1264" y="986"/>
                    </a:lnTo>
                    <a:lnTo>
                      <a:pt x="1264" y="1047"/>
                    </a:lnTo>
                    <a:lnTo>
                      <a:pt x="1334" y="1047"/>
                    </a:lnTo>
                    <a:lnTo>
                      <a:pt x="1334" y="1104"/>
                    </a:lnTo>
                    <a:lnTo>
                      <a:pt x="1365" y="1104"/>
                    </a:lnTo>
                    <a:lnTo>
                      <a:pt x="1365" y="1163"/>
                    </a:lnTo>
                    <a:lnTo>
                      <a:pt x="1500" y="1163"/>
                    </a:lnTo>
                    <a:lnTo>
                      <a:pt x="1500" y="1222"/>
                    </a:lnTo>
                    <a:lnTo>
                      <a:pt x="1812" y="1222"/>
                    </a:lnTo>
                    <a:lnTo>
                      <a:pt x="1812" y="1281"/>
                    </a:lnTo>
                    <a:lnTo>
                      <a:pt x="1982" y="1281"/>
                    </a:lnTo>
                    <a:lnTo>
                      <a:pt x="1982" y="1338"/>
                    </a:lnTo>
                    <a:lnTo>
                      <a:pt x="2797" y="1338"/>
                    </a:lnTo>
                  </a:path>
                </a:pathLst>
              </a:custGeom>
              <a:noFill/>
              <a:ln w="28575" cap="flat" cmpd="sng">
                <a:solidFill>
                  <a:schemeClr val="lt2"/>
                </a:solidFill>
                <a:prstDash val="solid"/>
                <a:miter lim="800000"/>
                <a:headEnd type="none" w="sm" len="sm"/>
                <a:tailEnd type="none" w="sm" len="sm"/>
              </a:ln>
            </p:spPr>
            <p:txBody>
              <a:bodyPr spcFirstLastPara="1" wrap="square" lIns="91433" tIns="45700" rIns="91433" bIns="45700" anchor="t" anchorCtr="0">
                <a:noAutofit/>
              </a:bodyPr>
              <a:lstStyle/>
              <a:p>
                <a:pPr>
                  <a:buClr>
                    <a:srgbClr val="000000"/>
                  </a:buClr>
                  <a:buSzPts val="900"/>
                </a:pPr>
                <a:endParaRPr sz="1200">
                  <a:solidFill>
                    <a:srgbClr val="5F5F5F"/>
                  </a:solidFill>
                  <a:latin typeface="Arial"/>
                  <a:ea typeface="Arial"/>
                  <a:cs typeface="Arial"/>
                  <a:sym typeface="Arial"/>
                </a:endParaRPr>
              </a:p>
            </p:txBody>
          </p:sp>
        </p:grpSp>
        <p:sp>
          <p:nvSpPr>
            <p:cNvPr id="675" name="Google Shape;675;p82"/>
            <p:cNvSpPr txBox="1"/>
            <p:nvPr/>
          </p:nvSpPr>
          <p:spPr>
            <a:xfrm>
              <a:off x="4219291" y="2605935"/>
              <a:ext cx="460200" cy="92400"/>
            </a:xfrm>
            <a:prstGeom prst="rect">
              <a:avLst/>
            </a:prstGeom>
            <a:noFill/>
            <a:ln>
              <a:noFill/>
            </a:ln>
          </p:spPr>
          <p:txBody>
            <a:bodyPr spcFirstLastPara="1" wrap="square" lIns="0" tIns="0" rIns="0" bIns="0" anchor="t" anchorCtr="0">
              <a:noAutofit/>
            </a:bodyPr>
            <a:lstStyle/>
            <a:p>
              <a:pPr>
                <a:buClr>
                  <a:srgbClr val="000000"/>
                </a:buClr>
                <a:buSzPts val="600"/>
              </a:pPr>
              <a:r>
                <a:rPr lang="en" sz="800">
                  <a:solidFill>
                    <a:srgbClr val="FFFFFF"/>
                  </a:solidFill>
                  <a:latin typeface="Arial Black"/>
                  <a:ea typeface="Arial Black"/>
                  <a:cs typeface="Arial Black"/>
                  <a:sym typeface="Arial Black"/>
                </a:rPr>
                <a:t>&gt;2x</a:t>
              </a:r>
              <a:endParaRPr sz="1867">
                <a:solidFill>
                  <a:srgbClr val="000000"/>
                </a:solidFill>
                <a:latin typeface="Arial"/>
                <a:ea typeface="Arial"/>
                <a:cs typeface="Arial"/>
                <a:sym typeface="Arial"/>
              </a:endParaRPr>
            </a:p>
          </p:txBody>
        </p:sp>
        <p:sp>
          <p:nvSpPr>
            <p:cNvPr id="676" name="Google Shape;676;p82"/>
            <p:cNvSpPr txBox="1"/>
            <p:nvPr/>
          </p:nvSpPr>
          <p:spPr>
            <a:xfrm>
              <a:off x="2095288" y="1411839"/>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100</a:t>
              </a:r>
              <a:endParaRPr sz="1867">
                <a:solidFill>
                  <a:srgbClr val="000000"/>
                </a:solidFill>
                <a:latin typeface="Arial"/>
                <a:ea typeface="Arial"/>
                <a:cs typeface="Arial"/>
                <a:sym typeface="Arial"/>
              </a:endParaRPr>
            </a:p>
          </p:txBody>
        </p:sp>
        <p:sp>
          <p:nvSpPr>
            <p:cNvPr id="677" name="Google Shape;677;p82"/>
            <p:cNvSpPr txBox="1"/>
            <p:nvPr/>
          </p:nvSpPr>
          <p:spPr>
            <a:xfrm>
              <a:off x="2095288" y="1805750"/>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80</a:t>
              </a:r>
              <a:endParaRPr sz="1867">
                <a:solidFill>
                  <a:srgbClr val="000000"/>
                </a:solidFill>
                <a:latin typeface="Arial"/>
                <a:ea typeface="Arial"/>
                <a:cs typeface="Arial"/>
                <a:sym typeface="Arial"/>
              </a:endParaRPr>
            </a:p>
          </p:txBody>
        </p:sp>
        <p:sp>
          <p:nvSpPr>
            <p:cNvPr id="678" name="Google Shape;678;p82"/>
            <p:cNvSpPr txBox="1"/>
            <p:nvPr/>
          </p:nvSpPr>
          <p:spPr>
            <a:xfrm>
              <a:off x="2095288" y="2208625"/>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60</a:t>
              </a:r>
              <a:endParaRPr sz="1867">
                <a:solidFill>
                  <a:srgbClr val="000000"/>
                </a:solidFill>
                <a:latin typeface="Arial"/>
                <a:ea typeface="Arial"/>
                <a:cs typeface="Arial"/>
                <a:sym typeface="Arial"/>
              </a:endParaRPr>
            </a:p>
          </p:txBody>
        </p:sp>
        <p:sp>
          <p:nvSpPr>
            <p:cNvPr id="679" name="Google Shape;679;p82"/>
            <p:cNvSpPr txBox="1"/>
            <p:nvPr/>
          </p:nvSpPr>
          <p:spPr>
            <a:xfrm>
              <a:off x="2095288" y="2611501"/>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40</a:t>
              </a:r>
              <a:endParaRPr sz="1867">
                <a:solidFill>
                  <a:srgbClr val="000000"/>
                </a:solidFill>
                <a:latin typeface="Arial"/>
                <a:ea typeface="Arial"/>
                <a:cs typeface="Arial"/>
                <a:sym typeface="Arial"/>
              </a:endParaRPr>
            </a:p>
          </p:txBody>
        </p:sp>
        <p:sp>
          <p:nvSpPr>
            <p:cNvPr id="680" name="Google Shape;680;p82"/>
            <p:cNvSpPr txBox="1"/>
            <p:nvPr/>
          </p:nvSpPr>
          <p:spPr>
            <a:xfrm>
              <a:off x="2095288" y="3014375"/>
              <a:ext cx="302100" cy="166800"/>
            </a:xfrm>
            <a:prstGeom prst="rect">
              <a:avLst/>
            </a:prstGeom>
            <a:noFill/>
            <a:ln>
              <a:noFill/>
            </a:ln>
          </p:spPr>
          <p:txBody>
            <a:bodyPr spcFirstLastPara="1" wrap="square" lIns="0" tIns="16933" rIns="0" bIns="0" anchor="t" anchorCtr="0">
              <a:noAutofit/>
            </a:bodyPr>
            <a:lstStyle/>
            <a:p>
              <a:pPr marL="16933" algn="r">
                <a:buClr>
                  <a:srgbClr val="000000"/>
                </a:buClr>
                <a:buSzPts val="1000"/>
              </a:pPr>
              <a:r>
                <a:rPr lang="en" sz="1333">
                  <a:solidFill>
                    <a:srgbClr val="5F5F5F"/>
                  </a:solidFill>
                  <a:latin typeface="Arial"/>
                  <a:ea typeface="Arial"/>
                  <a:cs typeface="Arial"/>
                  <a:sym typeface="Arial"/>
                </a:rPr>
                <a:t>20</a:t>
              </a:r>
              <a:endParaRPr sz="1867">
                <a:solidFill>
                  <a:srgbClr val="000000"/>
                </a:solidFill>
                <a:latin typeface="Arial"/>
                <a:ea typeface="Arial"/>
                <a:cs typeface="Arial"/>
                <a:sym typeface="Arial"/>
              </a:endParaRPr>
            </a:p>
          </p:txBody>
        </p:sp>
        <p:grpSp>
          <p:nvGrpSpPr>
            <p:cNvPr id="681" name="Google Shape;681;p82"/>
            <p:cNvGrpSpPr/>
            <p:nvPr/>
          </p:nvGrpSpPr>
          <p:grpSpPr>
            <a:xfrm>
              <a:off x="1637455" y="3804081"/>
              <a:ext cx="5066024" cy="479700"/>
              <a:chOff x="1637455" y="3804081"/>
              <a:chExt cx="5066024" cy="479700"/>
            </a:xfrm>
          </p:grpSpPr>
          <p:sp>
            <p:nvSpPr>
              <p:cNvPr id="682" name="Google Shape;682;p82"/>
              <p:cNvSpPr txBox="1"/>
              <p:nvPr/>
            </p:nvSpPr>
            <p:spPr>
              <a:xfrm>
                <a:off x="2428786" y="393511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40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40</a:t>
                </a:r>
                <a:endParaRPr sz="933">
                  <a:solidFill>
                    <a:srgbClr val="5F5F5F"/>
                  </a:solidFill>
                  <a:latin typeface="Arial"/>
                  <a:ea typeface="Arial"/>
                  <a:cs typeface="Arial"/>
                  <a:sym typeface="Arial"/>
                </a:endParaRPr>
              </a:p>
            </p:txBody>
          </p:sp>
          <p:sp>
            <p:nvSpPr>
              <p:cNvPr id="683" name="Google Shape;683;p82"/>
              <p:cNvSpPr txBox="1"/>
              <p:nvPr/>
            </p:nvSpPr>
            <p:spPr>
              <a:xfrm>
                <a:off x="2747746"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27</a:t>
                </a:r>
                <a:endParaRPr sz="933">
                  <a:solidFill>
                    <a:srgbClr val="5F5F5F"/>
                  </a:solidFill>
                  <a:latin typeface="Arial"/>
                  <a:ea typeface="Arial"/>
                  <a:cs typeface="Arial"/>
                  <a:sym typeface="Arial"/>
                </a:endParaRPr>
              </a:p>
            </p:txBody>
          </p:sp>
          <p:sp>
            <p:nvSpPr>
              <p:cNvPr id="684" name="Google Shape;684;p82"/>
              <p:cNvSpPr txBox="1"/>
              <p:nvPr/>
            </p:nvSpPr>
            <p:spPr>
              <a:xfrm>
                <a:off x="3066707" y="3937905"/>
                <a:ext cx="132900" cy="2283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3317</a:t>
                </a:r>
                <a:endParaRPr sz="933">
                  <a:solidFill>
                    <a:srgbClr val="5F5F5F"/>
                  </a:solidFill>
                  <a:latin typeface="Arial"/>
                  <a:ea typeface="Arial"/>
                  <a:cs typeface="Arial"/>
                  <a:sym typeface="Arial"/>
                </a:endParaRPr>
              </a:p>
            </p:txBody>
          </p:sp>
          <p:sp>
            <p:nvSpPr>
              <p:cNvPr id="685" name="Google Shape;685;p82"/>
              <p:cNvSpPr txBox="1"/>
              <p:nvPr/>
            </p:nvSpPr>
            <p:spPr>
              <a:xfrm>
                <a:off x="3385667" y="393511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11</a:t>
                </a:r>
                <a:endParaRPr sz="933">
                  <a:solidFill>
                    <a:srgbClr val="5F5F5F"/>
                  </a:solidFill>
                  <a:latin typeface="Arial"/>
                  <a:ea typeface="Arial"/>
                  <a:cs typeface="Arial"/>
                  <a:sym typeface="Arial"/>
                </a:endParaRPr>
              </a:p>
            </p:txBody>
          </p:sp>
          <p:sp>
            <p:nvSpPr>
              <p:cNvPr id="686" name="Google Shape;686;p82"/>
              <p:cNvSpPr txBox="1"/>
              <p:nvPr/>
            </p:nvSpPr>
            <p:spPr>
              <a:xfrm>
                <a:off x="370463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10</a:t>
                </a:r>
                <a:endParaRPr sz="933">
                  <a:solidFill>
                    <a:srgbClr val="5F5F5F"/>
                  </a:solidFill>
                  <a:latin typeface="Arial"/>
                  <a:ea typeface="Arial"/>
                  <a:cs typeface="Arial"/>
                  <a:sym typeface="Arial"/>
                </a:endParaRPr>
              </a:p>
            </p:txBody>
          </p:sp>
          <p:sp>
            <p:nvSpPr>
              <p:cNvPr id="687" name="Google Shape;687;p82"/>
              <p:cNvSpPr txBox="1"/>
              <p:nvPr/>
            </p:nvSpPr>
            <p:spPr>
              <a:xfrm>
                <a:off x="402359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933">
                  <a:solidFill>
                    <a:srgbClr val="5F5F5F"/>
                  </a:solidFill>
                  <a:latin typeface="Arial"/>
                  <a:ea typeface="Arial"/>
                  <a:cs typeface="Arial"/>
                  <a:sym typeface="Arial"/>
                </a:endParaRPr>
              </a:p>
            </p:txBody>
          </p:sp>
          <p:sp>
            <p:nvSpPr>
              <p:cNvPr id="688" name="Google Shape;688;p82"/>
              <p:cNvSpPr txBox="1"/>
              <p:nvPr/>
            </p:nvSpPr>
            <p:spPr>
              <a:xfrm>
                <a:off x="4342550" y="393511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933">
                  <a:solidFill>
                    <a:srgbClr val="5F5F5F"/>
                  </a:solidFill>
                  <a:latin typeface="Arial"/>
                  <a:ea typeface="Arial"/>
                  <a:cs typeface="Arial"/>
                  <a:sym typeface="Arial"/>
                </a:endParaRPr>
              </a:p>
            </p:txBody>
          </p:sp>
          <p:sp>
            <p:nvSpPr>
              <p:cNvPr id="689" name="Google Shape;689;p82"/>
              <p:cNvSpPr txBox="1"/>
              <p:nvPr/>
            </p:nvSpPr>
            <p:spPr>
              <a:xfrm>
                <a:off x="466151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933">
                  <a:solidFill>
                    <a:srgbClr val="5F5F5F"/>
                  </a:solidFill>
                  <a:latin typeface="Arial"/>
                  <a:ea typeface="Arial"/>
                  <a:cs typeface="Arial"/>
                  <a:sym typeface="Arial"/>
                </a:endParaRPr>
              </a:p>
            </p:txBody>
          </p:sp>
          <p:sp>
            <p:nvSpPr>
              <p:cNvPr id="690" name="Google Shape;690;p82"/>
              <p:cNvSpPr txBox="1"/>
              <p:nvPr/>
            </p:nvSpPr>
            <p:spPr>
              <a:xfrm>
                <a:off x="4980471"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691" name="Google Shape;691;p82"/>
              <p:cNvSpPr txBox="1"/>
              <p:nvPr/>
            </p:nvSpPr>
            <p:spPr>
              <a:xfrm>
                <a:off x="5299432" y="3935113"/>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692" name="Google Shape;692;p82"/>
              <p:cNvSpPr txBox="1"/>
              <p:nvPr/>
            </p:nvSpPr>
            <p:spPr>
              <a:xfrm>
                <a:off x="5618393"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693" name="Google Shape;693;p82"/>
              <p:cNvSpPr txBox="1"/>
              <p:nvPr/>
            </p:nvSpPr>
            <p:spPr>
              <a:xfrm>
                <a:off x="5937353"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694" name="Google Shape;694;p82"/>
              <p:cNvSpPr txBox="1"/>
              <p:nvPr/>
            </p:nvSpPr>
            <p:spPr>
              <a:xfrm>
                <a:off x="6256314"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695" name="Google Shape;695;p82"/>
              <p:cNvSpPr txBox="1"/>
              <p:nvPr/>
            </p:nvSpPr>
            <p:spPr>
              <a:xfrm>
                <a:off x="6415798"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a:t>
                </a:r>
                <a:endParaRPr sz="933">
                  <a:solidFill>
                    <a:srgbClr val="5F5F5F"/>
                  </a:solidFill>
                  <a:latin typeface="Arial"/>
                  <a:ea typeface="Arial"/>
                  <a:cs typeface="Arial"/>
                  <a:sym typeface="Arial"/>
                </a:endParaRPr>
              </a:p>
            </p:txBody>
          </p:sp>
          <p:sp>
            <p:nvSpPr>
              <p:cNvPr id="696" name="Google Shape;696;p82"/>
              <p:cNvSpPr txBox="1"/>
              <p:nvPr/>
            </p:nvSpPr>
            <p:spPr>
              <a:xfrm>
                <a:off x="6096834"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a:t>
                </a:r>
                <a:endParaRPr sz="933">
                  <a:solidFill>
                    <a:srgbClr val="5F5F5F"/>
                  </a:solidFill>
                  <a:latin typeface="Arial"/>
                  <a:ea typeface="Arial"/>
                  <a:cs typeface="Arial"/>
                  <a:sym typeface="Arial"/>
                </a:endParaRPr>
              </a:p>
            </p:txBody>
          </p:sp>
          <p:sp>
            <p:nvSpPr>
              <p:cNvPr id="697" name="Google Shape;697;p82"/>
              <p:cNvSpPr txBox="1"/>
              <p:nvPr/>
            </p:nvSpPr>
            <p:spPr>
              <a:xfrm>
                <a:off x="5777873"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9</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4</a:t>
                </a:r>
                <a:endParaRPr sz="933">
                  <a:solidFill>
                    <a:srgbClr val="5F5F5F"/>
                  </a:solidFill>
                  <a:latin typeface="Arial"/>
                  <a:ea typeface="Arial"/>
                  <a:cs typeface="Arial"/>
                  <a:sym typeface="Arial"/>
                </a:endParaRPr>
              </a:p>
            </p:txBody>
          </p:sp>
          <p:sp>
            <p:nvSpPr>
              <p:cNvPr id="698" name="Google Shape;698;p82"/>
              <p:cNvSpPr txBox="1"/>
              <p:nvPr/>
            </p:nvSpPr>
            <p:spPr>
              <a:xfrm>
                <a:off x="5458912"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13</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5</a:t>
                </a:r>
                <a:endParaRPr sz="933">
                  <a:solidFill>
                    <a:srgbClr val="5F5F5F"/>
                  </a:solidFill>
                  <a:latin typeface="Arial"/>
                  <a:ea typeface="Arial"/>
                  <a:cs typeface="Arial"/>
                  <a:sym typeface="Arial"/>
                </a:endParaRPr>
              </a:p>
            </p:txBody>
          </p:sp>
          <p:sp>
            <p:nvSpPr>
              <p:cNvPr id="699" name="Google Shape;699;p82"/>
              <p:cNvSpPr txBox="1"/>
              <p:nvPr/>
            </p:nvSpPr>
            <p:spPr>
              <a:xfrm>
                <a:off x="5139952"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15</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700" name="Google Shape;700;p82"/>
              <p:cNvSpPr txBox="1"/>
              <p:nvPr/>
            </p:nvSpPr>
            <p:spPr>
              <a:xfrm>
                <a:off x="4820991"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16</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6</a:t>
                </a:r>
                <a:endParaRPr sz="933">
                  <a:solidFill>
                    <a:srgbClr val="5F5F5F"/>
                  </a:solidFill>
                  <a:latin typeface="Arial"/>
                  <a:ea typeface="Arial"/>
                  <a:cs typeface="Arial"/>
                  <a:sym typeface="Arial"/>
                </a:endParaRPr>
              </a:p>
            </p:txBody>
          </p:sp>
          <p:sp>
            <p:nvSpPr>
              <p:cNvPr id="701" name="Google Shape;701;p82"/>
              <p:cNvSpPr txBox="1"/>
              <p:nvPr/>
            </p:nvSpPr>
            <p:spPr>
              <a:xfrm>
                <a:off x="450203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933">
                  <a:solidFill>
                    <a:srgbClr val="5F5F5F"/>
                  </a:solidFill>
                  <a:latin typeface="Arial"/>
                  <a:ea typeface="Arial"/>
                  <a:cs typeface="Arial"/>
                  <a:sym typeface="Arial"/>
                </a:endParaRPr>
              </a:p>
            </p:txBody>
          </p:sp>
          <p:sp>
            <p:nvSpPr>
              <p:cNvPr id="702" name="Google Shape;702;p82"/>
              <p:cNvSpPr txBox="1"/>
              <p:nvPr/>
            </p:nvSpPr>
            <p:spPr>
              <a:xfrm>
                <a:off x="418307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21</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933">
                  <a:solidFill>
                    <a:srgbClr val="5F5F5F"/>
                  </a:solidFill>
                  <a:latin typeface="Arial"/>
                  <a:ea typeface="Arial"/>
                  <a:cs typeface="Arial"/>
                  <a:sym typeface="Arial"/>
                </a:endParaRPr>
              </a:p>
            </p:txBody>
          </p:sp>
          <p:sp>
            <p:nvSpPr>
              <p:cNvPr id="703" name="Google Shape;703;p82"/>
              <p:cNvSpPr txBox="1"/>
              <p:nvPr/>
            </p:nvSpPr>
            <p:spPr>
              <a:xfrm>
                <a:off x="3864110"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7</a:t>
                </a:r>
                <a:endParaRPr sz="1867">
                  <a:solidFill>
                    <a:srgbClr val="000000"/>
                  </a:solidFill>
                  <a:latin typeface="Arial"/>
                  <a:ea typeface="Arial"/>
                  <a:cs typeface="Arial"/>
                  <a:sym typeface="Arial"/>
                </a:endParaRPr>
              </a:p>
            </p:txBody>
          </p:sp>
          <p:sp>
            <p:nvSpPr>
              <p:cNvPr id="704" name="Google Shape;704;p82"/>
              <p:cNvSpPr txBox="1"/>
              <p:nvPr/>
            </p:nvSpPr>
            <p:spPr>
              <a:xfrm>
                <a:off x="3545148"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27</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10</a:t>
                </a:r>
                <a:endParaRPr sz="933">
                  <a:solidFill>
                    <a:srgbClr val="5F5F5F"/>
                  </a:solidFill>
                  <a:latin typeface="Arial"/>
                  <a:ea typeface="Arial"/>
                  <a:cs typeface="Arial"/>
                  <a:sym typeface="Arial"/>
                </a:endParaRPr>
              </a:p>
            </p:txBody>
          </p:sp>
          <p:sp>
            <p:nvSpPr>
              <p:cNvPr id="705" name="Google Shape;705;p82"/>
              <p:cNvSpPr txBox="1"/>
              <p:nvPr/>
            </p:nvSpPr>
            <p:spPr>
              <a:xfrm>
                <a:off x="3226187"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30</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15</a:t>
                </a:r>
                <a:endParaRPr sz="933">
                  <a:solidFill>
                    <a:srgbClr val="5F5F5F"/>
                  </a:solidFill>
                  <a:latin typeface="Arial"/>
                  <a:ea typeface="Arial"/>
                  <a:cs typeface="Arial"/>
                  <a:sym typeface="Arial"/>
                </a:endParaRPr>
              </a:p>
            </p:txBody>
          </p:sp>
          <p:sp>
            <p:nvSpPr>
              <p:cNvPr id="706" name="Google Shape;706;p82"/>
              <p:cNvSpPr txBox="1"/>
              <p:nvPr/>
            </p:nvSpPr>
            <p:spPr>
              <a:xfrm>
                <a:off x="2907227"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34</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25</a:t>
                </a:r>
                <a:endParaRPr sz="933">
                  <a:solidFill>
                    <a:srgbClr val="5F5F5F"/>
                  </a:solidFill>
                  <a:latin typeface="Arial"/>
                  <a:ea typeface="Arial"/>
                  <a:cs typeface="Arial"/>
                  <a:sym typeface="Arial"/>
                </a:endParaRPr>
              </a:p>
            </p:txBody>
          </p:sp>
          <p:sp>
            <p:nvSpPr>
              <p:cNvPr id="707" name="Google Shape;707;p82"/>
              <p:cNvSpPr txBox="1"/>
              <p:nvPr/>
            </p:nvSpPr>
            <p:spPr>
              <a:xfrm>
                <a:off x="2588266"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38</a:t>
                </a:r>
                <a:endParaRPr sz="1867">
                  <a:solidFill>
                    <a:srgbClr val="000000"/>
                  </a:solidFill>
                  <a:latin typeface="Arial"/>
                  <a:ea typeface="Arial"/>
                  <a:cs typeface="Arial"/>
                  <a:sym typeface="Arial"/>
                </a:endParaRPr>
              </a:p>
              <a:p>
                <a:pPr marL="16933" algn="ctr">
                  <a:spcBef>
                    <a:spcPts val="133"/>
                  </a:spcBef>
                  <a:buClr>
                    <a:srgbClr val="000000"/>
                  </a:buClr>
                  <a:buSzPts val="700"/>
                </a:pPr>
                <a:r>
                  <a:rPr lang="en" sz="933">
                    <a:solidFill>
                      <a:srgbClr val="5F5F5F"/>
                    </a:solidFill>
                    <a:latin typeface="Arial"/>
                    <a:ea typeface="Arial"/>
                    <a:cs typeface="Arial"/>
                    <a:sym typeface="Arial"/>
                  </a:rPr>
                  <a:t>33</a:t>
                </a:r>
                <a:endParaRPr sz="1867">
                  <a:solidFill>
                    <a:srgbClr val="000000"/>
                  </a:solidFill>
                  <a:latin typeface="Arial"/>
                  <a:ea typeface="Arial"/>
                  <a:cs typeface="Arial"/>
                  <a:sym typeface="Arial"/>
                </a:endParaRPr>
              </a:p>
            </p:txBody>
          </p:sp>
          <p:sp>
            <p:nvSpPr>
              <p:cNvPr id="708" name="Google Shape;708;p82"/>
              <p:cNvSpPr txBox="1"/>
              <p:nvPr/>
            </p:nvSpPr>
            <p:spPr>
              <a:xfrm>
                <a:off x="6570579" y="3934929"/>
                <a:ext cx="132900" cy="241200"/>
              </a:xfrm>
              <a:prstGeom prst="rect">
                <a:avLst/>
              </a:prstGeom>
              <a:noFill/>
              <a:ln>
                <a:noFill/>
              </a:ln>
            </p:spPr>
            <p:txBody>
              <a:bodyPr spcFirstLastPara="1" wrap="square" lIns="0" tIns="16933" rIns="0" bIns="0" anchor="t" anchorCtr="0">
                <a:noAutofit/>
              </a:bodyPr>
              <a:lstStyle/>
              <a:p>
                <a:pPr marL="16933" algn="ctr">
                  <a:buClr>
                    <a:srgbClr val="000000"/>
                  </a:buClr>
                  <a:buSzPts val="700"/>
                </a:pPr>
                <a:r>
                  <a:rPr lang="en" sz="933">
                    <a:solidFill>
                      <a:srgbClr val="5F5F5F"/>
                    </a:solidFill>
                    <a:latin typeface="Arial"/>
                    <a:ea typeface="Arial"/>
                    <a:cs typeface="Arial"/>
                    <a:sym typeface="Arial"/>
                  </a:rPr>
                  <a:t>1</a:t>
                </a:r>
                <a:endParaRPr sz="1867">
                  <a:solidFill>
                    <a:srgbClr val="000000"/>
                  </a:solidFill>
                  <a:latin typeface="Arial"/>
                  <a:ea typeface="Arial"/>
                  <a:cs typeface="Arial"/>
                  <a:sym typeface="Arial"/>
                </a:endParaRPr>
              </a:p>
              <a:p>
                <a:pPr marL="16933" algn="ctr">
                  <a:spcBef>
                    <a:spcPts val="133"/>
                  </a:spcBef>
                  <a:buClr>
                    <a:srgbClr val="000000"/>
                  </a:buClr>
                  <a:buSzPts val="700"/>
                </a:pPr>
                <a:endParaRPr sz="933">
                  <a:solidFill>
                    <a:srgbClr val="5F5F5F"/>
                  </a:solidFill>
                  <a:latin typeface="Arial"/>
                  <a:ea typeface="Arial"/>
                  <a:cs typeface="Arial"/>
                  <a:sym typeface="Arial"/>
                </a:endParaRPr>
              </a:p>
            </p:txBody>
          </p:sp>
          <p:sp>
            <p:nvSpPr>
              <p:cNvPr id="709" name="Google Shape;709;p82"/>
              <p:cNvSpPr txBox="1"/>
              <p:nvPr/>
            </p:nvSpPr>
            <p:spPr>
              <a:xfrm>
                <a:off x="1637455" y="3804081"/>
                <a:ext cx="735300" cy="479700"/>
              </a:xfrm>
              <a:prstGeom prst="rect">
                <a:avLst/>
              </a:prstGeom>
              <a:noFill/>
              <a:ln>
                <a:noFill/>
              </a:ln>
            </p:spPr>
            <p:txBody>
              <a:bodyPr spcFirstLastPara="1" wrap="square" lIns="0" tIns="30467" rIns="0" bIns="0" anchor="t" anchorCtr="0">
                <a:noAutofit/>
              </a:bodyPr>
              <a:lstStyle/>
              <a:p>
                <a:pPr marL="16933">
                  <a:buClr>
                    <a:srgbClr val="000000"/>
                  </a:buClr>
                  <a:buSzPts val="700"/>
                </a:pPr>
                <a:r>
                  <a:rPr lang="en" sz="933">
                    <a:solidFill>
                      <a:srgbClr val="5F5F5F"/>
                    </a:solidFill>
                    <a:latin typeface="Arial"/>
                    <a:ea typeface="Arial"/>
                    <a:cs typeface="Arial"/>
                    <a:sym typeface="Arial"/>
                  </a:rPr>
                  <a:t>No. at risk</a:t>
                </a:r>
                <a:endParaRPr sz="1867">
                  <a:solidFill>
                    <a:srgbClr val="000000"/>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Pola + BR (Ph II) </a:t>
                </a:r>
                <a:endParaRPr sz="933">
                  <a:solidFill>
                    <a:srgbClr val="5F5F5F"/>
                  </a:solidFill>
                  <a:latin typeface="Arial"/>
                  <a:ea typeface="Arial"/>
                  <a:cs typeface="Arial"/>
                  <a:sym typeface="Arial"/>
                </a:endParaRPr>
              </a:p>
              <a:p>
                <a:pPr marL="16933">
                  <a:spcBef>
                    <a:spcPts val="107"/>
                  </a:spcBef>
                  <a:buClr>
                    <a:srgbClr val="000000"/>
                  </a:buClr>
                  <a:buSzPts val="700"/>
                </a:pPr>
                <a:r>
                  <a:rPr lang="en" sz="933">
                    <a:solidFill>
                      <a:srgbClr val="5F5F5F"/>
                    </a:solidFill>
                    <a:latin typeface="Arial"/>
                    <a:ea typeface="Arial"/>
                    <a:cs typeface="Arial"/>
                    <a:sym typeface="Arial"/>
                  </a:rPr>
                  <a:t>BR (Ph II)	</a:t>
                </a:r>
                <a:endParaRPr sz="933">
                  <a:solidFill>
                    <a:srgbClr val="5F5F5F"/>
                  </a:solidFill>
                  <a:latin typeface="Arial"/>
                  <a:ea typeface="Arial"/>
                  <a:cs typeface="Arial"/>
                  <a:sym typeface="Arial"/>
                </a:endParaRPr>
              </a:p>
            </p:txBody>
          </p:sp>
        </p:grpSp>
      </p:grpSp>
      <p:sp>
        <p:nvSpPr>
          <p:cNvPr id="710" name="Google Shape;710;p82"/>
          <p:cNvSpPr/>
          <p:nvPr/>
        </p:nvSpPr>
        <p:spPr>
          <a:xfrm>
            <a:off x="4049169" y="1737589"/>
            <a:ext cx="4224800" cy="368800"/>
          </a:xfrm>
          <a:prstGeom prst="roundRect">
            <a:avLst>
              <a:gd name="adj" fmla="val 50000"/>
            </a:avLst>
          </a:prstGeom>
          <a:solidFill>
            <a:schemeClr val="lt2"/>
          </a:solidFill>
          <a:ln>
            <a:noFill/>
          </a:ln>
        </p:spPr>
        <p:txBody>
          <a:bodyPr spcFirstLastPara="1" wrap="square" lIns="0" tIns="60933" rIns="0" bIns="60933" anchor="ctr" anchorCtr="0">
            <a:noAutofit/>
          </a:bodyPr>
          <a:lstStyle/>
          <a:p>
            <a:pPr algn="ctr">
              <a:buClr>
                <a:srgbClr val="000000"/>
              </a:buClr>
              <a:buSzPts val="1051"/>
            </a:pPr>
            <a:r>
              <a:rPr lang="en" sz="1401">
                <a:solidFill>
                  <a:schemeClr val="accent2"/>
                </a:solidFill>
                <a:latin typeface="Arial"/>
                <a:ea typeface="Arial"/>
                <a:cs typeface="Arial"/>
                <a:sym typeface="Arial"/>
              </a:rPr>
              <a:t>OS</a:t>
            </a:r>
            <a:endParaRPr sz="1867">
              <a:solidFill>
                <a:schemeClr val="accent2"/>
              </a:solidFill>
              <a:latin typeface="Arial"/>
              <a:ea typeface="Arial"/>
              <a:cs typeface="Arial"/>
              <a:sym typeface="Arial"/>
            </a:endParaRPr>
          </a:p>
        </p:txBody>
      </p:sp>
      <p:cxnSp>
        <p:nvCxnSpPr>
          <p:cNvPr id="711" name="Google Shape;711;p82"/>
          <p:cNvCxnSpPr/>
          <p:nvPr/>
        </p:nvCxnSpPr>
        <p:spPr>
          <a:xfrm>
            <a:off x="4348140" y="3563745"/>
            <a:ext cx="0" cy="1335600"/>
          </a:xfrm>
          <a:prstGeom prst="straightConnector1">
            <a:avLst/>
          </a:prstGeom>
          <a:noFill/>
          <a:ln w="19050" cap="flat" cmpd="sng">
            <a:solidFill>
              <a:schemeClr val="dk2"/>
            </a:solidFill>
            <a:prstDash val="dash"/>
            <a:round/>
            <a:headEnd type="none" w="sm" len="sm"/>
            <a:tailEnd type="none" w="sm" len="sm"/>
          </a:ln>
        </p:spPr>
      </p:cxnSp>
      <p:grpSp>
        <p:nvGrpSpPr>
          <p:cNvPr id="712" name="Google Shape;712;p82"/>
          <p:cNvGrpSpPr/>
          <p:nvPr/>
        </p:nvGrpSpPr>
        <p:grpSpPr>
          <a:xfrm>
            <a:off x="7033069" y="2504367"/>
            <a:ext cx="1718687" cy="605540"/>
            <a:chOff x="5274801" y="1878275"/>
            <a:chExt cx="1289015" cy="454155"/>
          </a:xfrm>
        </p:grpSpPr>
        <p:cxnSp>
          <p:nvCxnSpPr>
            <p:cNvPr id="713" name="Google Shape;713;p82"/>
            <p:cNvCxnSpPr/>
            <p:nvPr/>
          </p:nvCxnSpPr>
          <p:spPr>
            <a:xfrm>
              <a:off x="5274801" y="2105791"/>
              <a:ext cx="174000" cy="0"/>
            </a:xfrm>
            <a:prstGeom prst="straightConnector1">
              <a:avLst/>
            </a:prstGeom>
            <a:noFill/>
            <a:ln w="28575" cap="flat" cmpd="sng">
              <a:solidFill>
                <a:schemeClr val="accent1"/>
              </a:solidFill>
              <a:prstDash val="solid"/>
              <a:miter lim="800000"/>
              <a:headEnd type="none" w="sm" len="sm"/>
              <a:tailEnd type="none" w="sm" len="sm"/>
            </a:ln>
          </p:spPr>
        </p:cxnSp>
        <p:cxnSp>
          <p:nvCxnSpPr>
            <p:cNvPr id="714" name="Google Shape;714;p82"/>
            <p:cNvCxnSpPr/>
            <p:nvPr/>
          </p:nvCxnSpPr>
          <p:spPr>
            <a:xfrm>
              <a:off x="5274801" y="1999476"/>
              <a:ext cx="174000" cy="0"/>
            </a:xfrm>
            <a:prstGeom prst="straightConnector1">
              <a:avLst/>
            </a:prstGeom>
            <a:noFill/>
            <a:ln w="28575" cap="flat" cmpd="sng">
              <a:solidFill>
                <a:schemeClr val="lt2"/>
              </a:solidFill>
              <a:prstDash val="solid"/>
              <a:miter lim="800000"/>
              <a:headEnd type="none" w="sm" len="sm"/>
              <a:tailEnd type="none" w="sm" len="sm"/>
            </a:ln>
          </p:spPr>
        </p:cxnSp>
        <p:sp>
          <p:nvSpPr>
            <p:cNvPr id="715" name="Google Shape;715;p82"/>
            <p:cNvSpPr txBox="1"/>
            <p:nvPr/>
          </p:nvSpPr>
          <p:spPr>
            <a:xfrm>
              <a:off x="5468516" y="1878275"/>
              <a:ext cx="10953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Pola + BR (N=40)</a:t>
              </a:r>
              <a:endParaRPr sz="1867">
                <a:solidFill>
                  <a:srgbClr val="000000"/>
                </a:solidFill>
                <a:latin typeface="Arial"/>
                <a:ea typeface="Arial"/>
                <a:cs typeface="Arial"/>
                <a:sym typeface="Arial"/>
              </a:endParaRPr>
            </a:p>
          </p:txBody>
        </p:sp>
        <p:sp>
          <p:nvSpPr>
            <p:cNvPr id="716" name="Google Shape;716;p82"/>
            <p:cNvSpPr txBox="1"/>
            <p:nvPr/>
          </p:nvSpPr>
          <p:spPr>
            <a:xfrm>
              <a:off x="5468517" y="1990003"/>
              <a:ext cx="7329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BR (N=40)</a:t>
              </a:r>
              <a:endParaRPr sz="1867">
                <a:solidFill>
                  <a:srgbClr val="000000"/>
                </a:solidFill>
                <a:latin typeface="Arial"/>
                <a:ea typeface="Arial"/>
                <a:cs typeface="Arial"/>
                <a:sym typeface="Arial"/>
              </a:endParaRPr>
            </a:p>
          </p:txBody>
        </p:sp>
        <p:sp>
          <p:nvSpPr>
            <p:cNvPr id="717" name="Google Shape;717;p82"/>
            <p:cNvSpPr txBox="1"/>
            <p:nvPr/>
          </p:nvSpPr>
          <p:spPr>
            <a:xfrm>
              <a:off x="5468517" y="2101730"/>
              <a:ext cx="684900" cy="230700"/>
            </a:xfrm>
            <a:prstGeom prst="rect">
              <a:avLst/>
            </a:prstGeom>
            <a:noFill/>
            <a:ln>
              <a:noFill/>
            </a:ln>
          </p:spPr>
          <p:txBody>
            <a:bodyPr spcFirstLastPara="1" wrap="square" lIns="121900" tIns="60933" rIns="121900" bIns="60933" anchor="ctr" anchorCtr="0">
              <a:noAutofit/>
            </a:bodyPr>
            <a:lstStyle/>
            <a:p>
              <a:pPr>
                <a:buClr>
                  <a:srgbClr val="000000"/>
                </a:buClr>
                <a:buSzPts val="900"/>
              </a:pPr>
              <a:r>
                <a:rPr lang="en" sz="1200">
                  <a:solidFill>
                    <a:srgbClr val="5F5F5F"/>
                  </a:solidFill>
                  <a:latin typeface="Arial"/>
                  <a:ea typeface="Arial"/>
                  <a:cs typeface="Arial"/>
                  <a:sym typeface="Arial"/>
                </a:rPr>
                <a:t>Censored</a:t>
              </a:r>
              <a:endParaRPr sz="1867">
                <a:solidFill>
                  <a:srgbClr val="000000"/>
                </a:solidFill>
                <a:latin typeface="Arial"/>
                <a:ea typeface="Arial"/>
                <a:cs typeface="Arial"/>
                <a:sym typeface="Arial"/>
              </a:endParaRPr>
            </a:p>
          </p:txBody>
        </p:sp>
        <p:grpSp>
          <p:nvGrpSpPr>
            <p:cNvPr id="718" name="Google Shape;718;p82"/>
            <p:cNvGrpSpPr/>
            <p:nvPr/>
          </p:nvGrpSpPr>
          <p:grpSpPr>
            <a:xfrm>
              <a:off x="5334480" y="2177214"/>
              <a:ext cx="81369" cy="69323"/>
              <a:chOff x="22785625" y="7111170"/>
              <a:chExt cx="55500" cy="57000"/>
            </a:xfrm>
          </p:grpSpPr>
          <p:cxnSp>
            <p:nvCxnSpPr>
              <p:cNvPr id="719" name="Google Shape;719;p82"/>
              <p:cNvCxnSpPr/>
              <p:nvPr/>
            </p:nvCxnSpPr>
            <p:spPr>
              <a:xfrm>
                <a:off x="22813347" y="7111170"/>
                <a:ext cx="0" cy="57000"/>
              </a:xfrm>
              <a:prstGeom prst="straightConnector1">
                <a:avLst/>
              </a:prstGeom>
              <a:noFill/>
              <a:ln w="28575" cap="flat" cmpd="sng">
                <a:solidFill>
                  <a:schemeClr val="dk1"/>
                </a:solidFill>
                <a:prstDash val="solid"/>
                <a:miter lim="800000"/>
                <a:headEnd type="none" w="sm" len="sm"/>
                <a:tailEnd type="none" w="sm" len="sm"/>
              </a:ln>
            </p:spPr>
          </p:cxnSp>
          <p:cxnSp>
            <p:nvCxnSpPr>
              <p:cNvPr id="720" name="Google Shape;720;p82"/>
              <p:cNvCxnSpPr/>
              <p:nvPr/>
            </p:nvCxnSpPr>
            <p:spPr>
              <a:xfrm>
                <a:off x="22785625" y="7139662"/>
                <a:ext cx="55500" cy="0"/>
              </a:xfrm>
              <a:prstGeom prst="straightConnector1">
                <a:avLst/>
              </a:prstGeom>
              <a:noFill/>
              <a:ln w="28575" cap="flat" cmpd="sng">
                <a:solidFill>
                  <a:schemeClr val="dk1"/>
                </a:solidFill>
                <a:prstDash val="solid"/>
                <a:miter lim="800000"/>
                <a:headEnd type="none" w="sm" len="sm"/>
                <a:tailEnd type="none" w="sm" len="sm"/>
              </a:ln>
            </p:spPr>
          </p:cxnSp>
        </p:grpSp>
      </p:grpSp>
      <p:sp>
        <p:nvSpPr>
          <p:cNvPr id="152" name="Google Shape;297;p80"/>
          <p:cNvSpPr txBox="1">
            <a:spLocks noGrp="1"/>
          </p:cNvSpPr>
          <p:nvPr>
            <p:ph type="body" idx="2"/>
          </p:nvPr>
        </p:nvSpPr>
        <p:spPr>
          <a:xfrm>
            <a:off x="4749640" y="6491654"/>
            <a:ext cx="7226899" cy="248059"/>
          </a:xfrm>
          <a:prstGeom prst="rect">
            <a:avLst/>
          </a:prstGeom>
          <a:noFill/>
          <a:ln>
            <a:noFill/>
          </a:ln>
        </p:spPr>
        <p:txBody>
          <a:bodyPr spcFirstLastPara="1" wrap="square" lIns="0" tIns="0" rIns="0" bIns="0" anchor="b" anchorCtr="0">
            <a:noAutofit/>
          </a:bodyPr>
          <a:lstStyle/>
          <a:p>
            <a:pPr marL="0" indent="0"/>
            <a:r>
              <a:rPr lang="tr-TR" dirty="0"/>
              <a:t>Sehn LH, Martelli M, Trněný M, et al. Polatuzumab vedotin in relapsed or refractory diffuse large B-cell lymphoma. J Clin Oncol. 2020;38(2):155-165</a:t>
            </a:r>
            <a:endParaRPr dirty="0"/>
          </a:p>
        </p:txBody>
      </p:sp>
    </p:spTree>
    <p:extLst>
      <p:ext uri="{BB962C8B-B14F-4D97-AF65-F5344CB8AC3E}">
        <p14:creationId xmlns:p14="http://schemas.microsoft.com/office/powerpoint/2010/main" val="41976371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FDAC-4318-D672-F8DA-828EF794268F}"/>
              </a:ext>
            </a:extLst>
          </p:cNvPr>
          <p:cNvSpPr>
            <a:spLocks noGrp="1"/>
          </p:cNvSpPr>
          <p:nvPr>
            <p:ph type="title"/>
          </p:nvPr>
        </p:nvSpPr>
        <p:spPr/>
        <p:txBody>
          <a:bodyPr/>
          <a:lstStyle/>
          <a:p>
            <a:r>
              <a:rPr lang="tr-TR" dirty="0"/>
              <a:t>Olgu </a:t>
            </a:r>
          </a:p>
        </p:txBody>
      </p:sp>
      <p:sp>
        <p:nvSpPr>
          <p:cNvPr id="3" name="Content Placeholder 2">
            <a:extLst>
              <a:ext uri="{FF2B5EF4-FFF2-40B4-BE49-F238E27FC236}">
                <a16:creationId xmlns:a16="http://schemas.microsoft.com/office/drawing/2014/main" id="{5C9ABBCF-FF74-6F29-6479-260B253C8A95}"/>
              </a:ext>
            </a:extLst>
          </p:cNvPr>
          <p:cNvSpPr>
            <a:spLocks noGrp="1"/>
          </p:cNvSpPr>
          <p:nvPr>
            <p:ph idx="1"/>
          </p:nvPr>
        </p:nvSpPr>
        <p:spPr/>
        <p:txBody>
          <a:bodyPr/>
          <a:lstStyle/>
          <a:p>
            <a:r>
              <a:rPr lang="tr-TR" dirty="0"/>
              <a:t>72 yaş E hasta </a:t>
            </a:r>
          </a:p>
          <a:p>
            <a:r>
              <a:rPr lang="tr-TR" dirty="0"/>
              <a:t>6 kür RHOP: </a:t>
            </a:r>
            <a:r>
              <a:rPr lang="tr-TR" dirty="0" err="1"/>
              <a:t>refrakter</a:t>
            </a:r>
            <a:r>
              <a:rPr lang="tr-TR" dirty="0"/>
              <a:t> </a:t>
            </a:r>
          </a:p>
          <a:p>
            <a:r>
              <a:rPr lang="tr-TR" dirty="0" err="1"/>
              <a:t>Odronextamab</a:t>
            </a:r>
            <a:r>
              <a:rPr lang="tr-TR" dirty="0"/>
              <a:t> </a:t>
            </a:r>
            <a:r>
              <a:rPr lang="tr-TR" dirty="0" err="1"/>
              <a:t>vs</a:t>
            </a:r>
            <a:r>
              <a:rPr lang="tr-TR" dirty="0"/>
              <a:t> kurtarma tedavisi sonrası OKHN</a:t>
            </a:r>
          </a:p>
          <a:p>
            <a:r>
              <a:rPr lang="tr-TR" dirty="0" err="1"/>
              <a:t>Odro</a:t>
            </a:r>
            <a:r>
              <a:rPr lang="tr-TR" dirty="0"/>
              <a:t> koluna düştü </a:t>
            </a:r>
          </a:p>
        </p:txBody>
      </p:sp>
    </p:spTree>
    <p:extLst>
      <p:ext uri="{BB962C8B-B14F-4D97-AF65-F5344CB8AC3E}">
        <p14:creationId xmlns:p14="http://schemas.microsoft.com/office/powerpoint/2010/main" val="325277894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98E2-995B-AB07-66DA-81D3D42A9146}"/>
              </a:ext>
            </a:extLst>
          </p:cNvPr>
          <p:cNvSpPr>
            <a:spLocks noGrp="1"/>
          </p:cNvSpPr>
          <p:nvPr>
            <p:ph type="title"/>
          </p:nvPr>
        </p:nvSpPr>
        <p:spPr/>
        <p:txBody>
          <a:bodyPr/>
          <a:lstStyle/>
          <a:p>
            <a:endParaRPr lang="tr-TR"/>
          </a:p>
        </p:txBody>
      </p:sp>
      <p:pic>
        <p:nvPicPr>
          <p:cNvPr id="5" name="Content Placeholder 4">
            <a:extLst>
              <a:ext uri="{FF2B5EF4-FFF2-40B4-BE49-F238E27FC236}">
                <a16:creationId xmlns:a16="http://schemas.microsoft.com/office/drawing/2014/main" id="{42577481-8BF9-424C-B8EE-D5C27E2AEB8A}"/>
              </a:ext>
            </a:extLst>
          </p:cNvPr>
          <p:cNvPicPr>
            <a:picLocks noGrp="1" noChangeAspect="1"/>
          </p:cNvPicPr>
          <p:nvPr>
            <p:ph idx="1"/>
          </p:nvPr>
        </p:nvPicPr>
        <p:blipFill>
          <a:blip r:embed="rId2"/>
          <a:stretch>
            <a:fillRect/>
          </a:stretch>
        </p:blipFill>
        <p:spPr>
          <a:xfrm>
            <a:off x="76200" y="12359"/>
            <a:ext cx="5867400" cy="6476658"/>
          </a:xfrm>
        </p:spPr>
      </p:pic>
      <p:pic>
        <p:nvPicPr>
          <p:cNvPr id="7" name="Picture 6">
            <a:extLst>
              <a:ext uri="{FF2B5EF4-FFF2-40B4-BE49-F238E27FC236}">
                <a16:creationId xmlns:a16="http://schemas.microsoft.com/office/drawing/2014/main" id="{F45BAAE7-6AD6-C047-9736-9B5246296C3E}"/>
              </a:ext>
            </a:extLst>
          </p:cNvPr>
          <p:cNvPicPr>
            <a:picLocks noChangeAspect="1"/>
          </p:cNvPicPr>
          <p:nvPr/>
        </p:nvPicPr>
        <p:blipFill rotWithShape="1">
          <a:blip r:embed="rId3"/>
          <a:srcRect l="-525" t="12222" r="2060" b="27778"/>
          <a:stretch/>
        </p:blipFill>
        <p:spPr>
          <a:xfrm>
            <a:off x="6096000" y="132883"/>
            <a:ext cx="5867400" cy="6356134"/>
          </a:xfrm>
          <a:prstGeom prst="rect">
            <a:avLst/>
          </a:prstGeom>
        </p:spPr>
      </p:pic>
    </p:spTree>
    <p:extLst>
      <p:ext uri="{BB962C8B-B14F-4D97-AF65-F5344CB8AC3E}">
        <p14:creationId xmlns:p14="http://schemas.microsoft.com/office/powerpoint/2010/main" val="36684069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0B27-CB95-738E-5A65-5EE75C6E684A}"/>
              </a:ext>
            </a:extLst>
          </p:cNvPr>
          <p:cNvSpPr>
            <a:spLocks noGrp="1"/>
          </p:cNvSpPr>
          <p:nvPr>
            <p:ph type="title"/>
          </p:nvPr>
        </p:nvSpPr>
        <p:spPr/>
        <p:txBody>
          <a:bodyPr/>
          <a:lstStyle/>
          <a:p>
            <a:endParaRPr lang="tr-TR"/>
          </a:p>
        </p:txBody>
      </p:sp>
      <p:pic>
        <p:nvPicPr>
          <p:cNvPr id="5" name="Content Placeholder 4">
            <a:extLst>
              <a:ext uri="{FF2B5EF4-FFF2-40B4-BE49-F238E27FC236}">
                <a16:creationId xmlns:a16="http://schemas.microsoft.com/office/drawing/2014/main" id="{5093172D-FAEC-2350-B905-4A27E04EB8E0}"/>
              </a:ext>
            </a:extLst>
          </p:cNvPr>
          <p:cNvPicPr>
            <a:picLocks noGrp="1" noChangeAspect="1"/>
          </p:cNvPicPr>
          <p:nvPr>
            <p:ph idx="1"/>
          </p:nvPr>
        </p:nvPicPr>
        <p:blipFill>
          <a:blip r:embed="rId2"/>
          <a:stretch>
            <a:fillRect/>
          </a:stretch>
        </p:blipFill>
        <p:spPr>
          <a:xfrm>
            <a:off x="0" y="685800"/>
            <a:ext cx="6172200" cy="4953000"/>
          </a:xfrm>
        </p:spPr>
      </p:pic>
      <p:pic>
        <p:nvPicPr>
          <p:cNvPr id="7" name="Picture 6">
            <a:extLst>
              <a:ext uri="{FF2B5EF4-FFF2-40B4-BE49-F238E27FC236}">
                <a16:creationId xmlns:a16="http://schemas.microsoft.com/office/drawing/2014/main" id="{A096D7AA-C5CA-6A7F-5A56-C297718C74D1}"/>
              </a:ext>
            </a:extLst>
          </p:cNvPr>
          <p:cNvPicPr>
            <a:picLocks noChangeAspect="1"/>
          </p:cNvPicPr>
          <p:nvPr/>
        </p:nvPicPr>
        <p:blipFill rotWithShape="1">
          <a:blip r:embed="rId3"/>
          <a:srcRect t="17778" b="28889"/>
          <a:stretch/>
        </p:blipFill>
        <p:spPr>
          <a:xfrm>
            <a:off x="6324600" y="152400"/>
            <a:ext cx="5867400" cy="5563164"/>
          </a:xfrm>
          <a:prstGeom prst="rect">
            <a:avLst/>
          </a:prstGeom>
        </p:spPr>
      </p:pic>
    </p:spTree>
    <p:extLst>
      <p:ext uri="{BB962C8B-B14F-4D97-AF65-F5344CB8AC3E}">
        <p14:creationId xmlns:p14="http://schemas.microsoft.com/office/powerpoint/2010/main" val="59870629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AF13-EBB4-4DAA-9C41-7AE2D0E76A29}"/>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2559F559-88D8-122B-D4FA-15A0EFFD6262}"/>
              </a:ext>
            </a:extLst>
          </p:cNvPr>
          <p:cNvSpPr>
            <a:spLocks noGrp="1"/>
          </p:cNvSpPr>
          <p:nvPr>
            <p:ph idx="1"/>
          </p:nvPr>
        </p:nvSpPr>
        <p:spPr/>
        <p:txBody>
          <a:bodyPr/>
          <a:lstStyle/>
          <a:p>
            <a:r>
              <a:rPr lang="tr-TR" dirty="0" err="1"/>
              <a:t>Bispesifiklere</a:t>
            </a:r>
            <a:r>
              <a:rPr lang="tr-TR" dirty="0"/>
              <a:t> yanıt hızlı ve OR oranı yüksek </a:t>
            </a:r>
          </a:p>
          <a:p>
            <a:r>
              <a:rPr lang="tr-TR" dirty="0"/>
              <a:t>Ancak yanıt süresi değişken </a:t>
            </a:r>
          </a:p>
          <a:p>
            <a:r>
              <a:rPr lang="tr-TR" dirty="0"/>
              <a:t>CAR-T sonrası ve CAR-T öncesi kullanılabilirler</a:t>
            </a:r>
          </a:p>
          <a:p>
            <a:r>
              <a:rPr lang="tr-TR" dirty="0"/>
              <a:t>Kendine has avantajları var </a:t>
            </a:r>
          </a:p>
          <a:p>
            <a:r>
              <a:rPr lang="tr-TR" dirty="0"/>
              <a:t>Yan etkiler yönetilebilir </a:t>
            </a:r>
          </a:p>
          <a:p>
            <a:endParaRPr lang="tr-TR" dirty="0"/>
          </a:p>
        </p:txBody>
      </p:sp>
    </p:spTree>
    <p:extLst>
      <p:ext uri="{BB962C8B-B14F-4D97-AF65-F5344CB8AC3E}">
        <p14:creationId xmlns:p14="http://schemas.microsoft.com/office/powerpoint/2010/main" val="11118144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C7C9-877B-A240-32E5-55512C9EE078}"/>
              </a:ext>
            </a:extLst>
          </p:cNvPr>
          <p:cNvSpPr>
            <a:spLocks noGrp="1"/>
          </p:cNvSpPr>
          <p:nvPr>
            <p:ph type="title"/>
          </p:nvPr>
        </p:nvSpPr>
        <p:spPr/>
        <p:txBody>
          <a:bodyPr/>
          <a:lstStyle/>
          <a:p>
            <a:endParaRPr lang="tr-TR"/>
          </a:p>
        </p:txBody>
      </p:sp>
      <p:pic>
        <p:nvPicPr>
          <p:cNvPr id="5128" name="Picture 8" descr="Mersin'de Gezilecek Tarihi Yerler">
            <a:extLst>
              <a:ext uri="{FF2B5EF4-FFF2-40B4-BE49-F238E27FC236}">
                <a16:creationId xmlns:a16="http://schemas.microsoft.com/office/drawing/2014/main" id="{E2EB4304-419A-03DC-9676-564D780263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24" y="193876"/>
            <a:ext cx="12157657" cy="6492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81CD85-9EF0-3E28-1D20-6BCCF55B8B27}"/>
              </a:ext>
            </a:extLst>
          </p:cNvPr>
          <p:cNvSpPr txBox="1"/>
          <p:nvPr/>
        </p:nvSpPr>
        <p:spPr>
          <a:xfrm>
            <a:off x="838200" y="5334000"/>
            <a:ext cx="4267200" cy="584775"/>
          </a:xfrm>
          <a:prstGeom prst="rect">
            <a:avLst/>
          </a:prstGeom>
          <a:noFill/>
        </p:spPr>
        <p:txBody>
          <a:bodyPr wrap="square" rtlCol="0">
            <a:spAutoFit/>
          </a:bodyPr>
          <a:lstStyle/>
          <a:p>
            <a:r>
              <a:rPr lang="tr-TR" sz="3200" dirty="0">
                <a:solidFill>
                  <a:schemeClr val="accent4">
                    <a:lumMod val="60000"/>
                    <a:lumOff val="40000"/>
                  </a:schemeClr>
                </a:solidFill>
              </a:rPr>
              <a:t>Teşekkürler </a:t>
            </a:r>
          </a:p>
        </p:txBody>
      </p:sp>
      <p:pic>
        <p:nvPicPr>
          <p:cNvPr id="8" name="Picture 6">
            <a:extLst>
              <a:ext uri="{FF2B5EF4-FFF2-40B4-BE49-F238E27FC236}">
                <a16:creationId xmlns:a16="http://schemas.microsoft.com/office/drawing/2014/main" id="{7FE766D6-5D5B-6BD9-DE14-F0CB6EDDB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354897" cy="202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8903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p:nvPr/>
        </p:nvSpPr>
        <p:spPr>
          <a:xfrm>
            <a:off x="508033" y="1560000"/>
            <a:ext cx="5952000" cy="4270000"/>
          </a:xfrm>
          <a:prstGeom prst="rect">
            <a:avLst/>
          </a:prstGeom>
          <a:no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800"/>
            </a:pPr>
            <a:endParaRPr sz="2400" i="1" dirty="0">
              <a:solidFill>
                <a:srgbClr val="FFFFFF"/>
              </a:solidFill>
              <a:latin typeface="Arial"/>
              <a:ea typeface="Arial"/>
              <a:cs typeface="Arial"/>
              <a:sym typeface="Arial"/>
            </a:endParaRPr>
          </a:p>
        </p:txBody>
      </p:sp>
      <p:sp>
        <p:nvSpPr>
          <p:cNvPr id="315" name="Google Shape;315;p44"/>
          <p:cNvSpPr/>
          <p:nvPr/>
        </p:nvSpPr>
        <p:spPr>
          <a:xfrm>
            <a:off x="508000" y="1217133"/>
            <a:ext cx="5952000" cy="460800"/>
          </a:xfrm>
          <a:prstGeom prst="round1Rect">
            <a:avLst>
              <a:gd name="adj" fmla="val 16667"/>
            </a:avLst>
          </a:prstGeom>
          <a:solidFill>
            <a:srgbClr val="0B41CD"/>
          </a:solidFill>
          <a:ln w="25400" cap="flat" cmpd="sng">
            <a:solidFill>
              <a:srgbClr val="0B41CD"/>
            </a:solidFill>
            <a:prstDash val="solid"/>
            <a:round/>
            <a:headEnd type="none" w="sm" len="sm"/>
            <a:tailEnd type="none" w="sm" len="sm"/>
          </a:ln>
        </p:spPr>
        <p:txBody>
          <a:bodyPr spcFirstLastPara="1" wrap="square" lIns="121900" tIns="60933" rIns="121900" bIns="60933" anchor="ctr" anchorCtr="0">
            <a:noAutofit/>
          </a:bodyPr>
          <a:lstStyle/>
          <a:p>
            <a:pPr algn="ctr">
              <a:buClr>
                <a:srgbClr val="FFFFFF"/>
              </a:buClr>
              <a:buSzPts val="1200"/>
            </a:pPr>
            <a:r>
              <a:rPr lang="tr-TR" sz="1600" b="1" dirty="0">
                <a:solidFill>
                  <a:srgbClr val="FFFFFF"/>
                </a:solidFill>
                <a:latin typeface="Arial"/>
                <a:ea typeface="Arial"/>
                <a:cs typeface="Arial"/>
                <a:sym typeface="Arial"/>
              </a:rPr>
              <a:t>R/R DLBCL hastalarındaki OS (N=736)</a:t>
            </a:r>
            <a:r>
              <a:rPr lang="tr-TR" sz="1600" b="1" baseline="30000" dirty="0">
                <a:solidFill>
                  <a:srgbClr val="FFFFFF"/>
                </a:solidFill>
                <a:latin typeface="Arial"/>
                <a:ea typeface="Arial"/>
                <a:cs typeface="Arial"/>
                <a:sym typeface="Arial"/>
              </a:rPr>
              <a:t>1</a:t>
            </a:r>
          </a:p>
        </p:txBody>
      </p:sp>
      <p:sp>
        <p:nvSpPr>
          <p:cNvPr id="316" name="Google Shape;316;p44"/>
          <p:cNvSpPr txBox="1">
            <a:spLocks noGrp="1"/>
          </p:cNvSpPr>
          <p:nvPr>
            <p:ph type="body" idx="1"/>
          </p:nvPr>
        </p:nvSpPr>
        <p:spPr>
          <a:xfrm>
            <a:off x="507999" y="6302267"/>
            <a:ext cx="5597200" cy="283200"/>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CAR, kimerik antijen reseptörü; DLBCL, diffüz büyük B hücreli lenfoma; HD-ASCT, yüksek doz tedavi ve otolog kök hücre transplantasyonu; OS, genel sağkalım; R-CHOP, rituximab artı siklofosfamid, doksorubisin, vinkristin ve prednizon.</a:t>
            </a:r>
          </a:p>
        </p:txBody>
      </p:sp>
      <p:sp>
        <p:nvSpPr>
          <p:cNvPr id="317" name="Google Shape;317;p44"/>
          <p:cNvSpPr txBox="1"/>
          <p:nvPr/>
        </p:nvSpPr>
        <p:spPr>
          <a:xfrm>
            <a:off x="5933872" y="6005108"/>
            <a:ext cx="6258128" cy="843035"/>
          </a:xfrm>
          <a:prstGeom prst="rect">
            <a:avLst/>
          </a:prstGeom>
          <a:noFill/>
          <a:ln>
            <a:noFill/>
          </a:ln>
        </p:spPr>
        <p:txBody>
          <a:bodyPr spcFirstLastPara="1" wrap="square" lIns="0" tIns="0" rIns="0" bIns="0" anchor="b" anchorCtr="0">
            <a:noAutofit/>
          </a:bodyPr>
          <a:lstStyle/>
          <a:p>
            <a:pPr marL="609585" algn="r">
              <a:buSzPts val="700"/>
            </a:pPr>
            <a:r>
              <a:rPr lang="tr-TR" sz="667" dirty="0">
                <a:latin typeface="+mj-lt"/>
                <a:sym typeface="Arial"/>
              </a:rPr>
              <a:t>1. Harrysson S, et al. </a:t>
            </a:r>
            <a:r>
              <a:rPr lang="en-US" sz="667" dirty="0">
                <a:latin typeface="+mj-lt"/>
              </a:rPr>
              <a:t>Outcomes of relapsed/refractory diffuse large B-cell lymphoma and influence of chimeric antigen receptor T trial eligibility criteria in second line-A population-based study of 736 patients</a:t>
            </a:r>
            <a:r>
              <a:rPr lang="tr-TR" sz="667" dirty="0">
                <a:latin typeface="+mj-lt"/>
              </a:rPr>
              <a:t>. </a:t>
            </a:r>
            <a:r>
              <a:rPr lang="tr-TR" sz="667" dirty="0">
                <a:latin typeface="+mj-lt"/>
                <a:sym typeface="Arial"/>
              </a:rPr>
              <a:t>Br J Haematol 2022;198:267–77. </a:t>
            </a:r>
            <a:r>
              <a:rPr lang="en" sz="667" dirty="0">
                <a:latin typeface="+mj-lt"/>
                <a:sym typeface="Arial"/>
              </a:rPr>
              <a:t/>
            </a:r>
            <a:br>
              <a:rPr lang="en" sz="667" dirty="0">
                <a:latin typeface="+mj-lt"/>
                <a:sym typeface="Arial"/>
              </a:rPr>
            </a:br>
            <a:r>
              <a:rPr lang="tr-TR" sz="667" dirty="0">
                <a:latin typeface="+mj-lt"/>
                <a:sym typeface="Arial"/>
              </a:rPr>
              <a:t>2. </a:t>
            </a:r>
            <a:r>
              <a:rPr lang="tr-TR" sz="667" dirty="0">
                <a:latin typeface="+mj-lt"/>
              </a:rPr>
              <a:t>Sehn L &amp; Salles G. Diffuse Large B-Cell Lymphoma. NEJM 2021;384:842‒58</a:t>
            </a:r>
            <a:r>
              <a:rPr lang="tr-TR" sz="667" dirty="0">
                <a:latin typeface="+mj-lt"/>
                <a:sym typeface="Arial"/>
              </a:rPr>
              <a:t>. </a:t>
            </a:r>
            <a:r>
              <a:rPr lang="en" sz="667" dirty="0">
                <a:latin typeface="+mj-lt"/>
                <a:sym typeface="Arial"/>
              </a:rPr>
              <a:t/>
            </a:r>
            <a:br>
              <a:rPr lang="en" sz="667" dirty="0">
                <a:latin typeface="+mj-lt"/>
                <a:sym typeface="Arial"/>
              </a:rPr>
            </a:br>
            <a:r>
              <a:rPr lang="tr-TR" sz="667" dirty="0">
                <a:latin typeface="+mj-lt"/>
                <a:sym typeface="Arial"/>
              </a:rPr>
              <a:t>3. </a:t>
            </a:r>
            <a:r>
              <a:rPr lang="tr-TR" sz="667" dirty="0">
                <a:latin typeface="+mj-lt"/>
              </a:rPr>
              <a:t>Ayers EC, et al. "Real World Outcomes in Patients With Relapsed/Refractory Diffuse Large B-Cell Lymphoma Treated With Selinexor." Clinical Lymphoma, Myeloma &amp; Leukemia, 2020;20(10):661–667</a:t>
            </a:r>
            <a:r>
              <a:rPr lang="tr-TR" sz="667" dirty="0">
                <a:latin typeface="+mj-lt"/>
                <a:sym typeface="Arial"/>
              </a:rPr>
              <a:t>.</a:t>
            </a:r>
            <a:r>
              <a:rPr lang="en" sz="667" dirty="0">
                <a:latin typeface="+mj-lt"/>
                <a:sym typeface="Arial"/>
              </a:rPr>
              <a:t/>
            </a:r>
            <a:br>
              <a:rPr lang="en" sz="667" dirty="0">
                <a:latin typeface="+mj-lt"/>
                <a:sym typeface="Arial"/>
              </a:rPr>
            </a:br>
            <a:r>
              <a:rPr lang="tr-TR" sz="667" dirty="0">
                <a:latin typeface="+mj-lt"/>
                <a:sym typeface="Arial"/>
              </a:rPr>
              <a:t>4. </a:t>
            </a:r>
            <a:r>
              <a:rPr lang="tr-TR" sz="667" dirty="0">
                <a:latin typeface="+mj-lt"/>
              </a:rPr>
              <a:t>Fujiwara, Y.; Kato, T.; Hasegawa, F.; Sunahara, M.; Tsurumaki, Y. "The Past, Present, and Future of Clinically Applied Chimeric Antigen Receptor-T-Cell Therapy." Pharmaceuticals 2022, 15(2), 207.</a:t>
            </a:r>
            <a:r>
              <a:rPr lang="en" sz="667" dirty="0">
                <a:latin typeface="+mj-lt"/>
                <a:sym typeface="Arial"/>
              </a:rPr>
              <a:t/>
            </a:r>
            <a:br>
              <a:rPr lang="en" sz="667" dirty="0">
                <a:latin typeface="+mj-lt"/>
                <a:sym typeface="Arial"/>
              </a:rPr>
            </a:br>
            <a:r>
              <a:rPr lang="tr-TR" sz="667" dirty="0">
                <a:latin typeface="+mj-lt"/>
                <a:sym typeface="Arial"/>
              </a:rPr>
              <a:t>5. </a:t>
            </a:r>
            <a:r>
              <a:rPr lang="tr-TR" sz="667" dirty="0">
                <a:latin typeface="+mj-lt"/>
              </a:rPr>
              <a:t>Roschewski, M., Staudt, L.M., Wilson, W.H. "Burkitt's Lymphoma." New England Journal of Medicine, 2022;387(12):1111-1122.</a:t>
            </a:r>
            <a:endParaRPr lang="tr-TR" sz="667" dirty="0">
              <a:latin typeface="+mj-lt"/>
              <a:sym typeface="Arial"/>
            </a:endParaRPr>
          </a:p>
        </p:txBody>
      </p:sp>
      <p:sp>
        <p:nvSpPr>
          <p:cNvPr id="318" name="Google Shape;318;p44"/>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2533" dirty="0">
                <a:solidFill>
                  <a:srgbClr val="0066CC"/>
                </a:solidFill>
                <a:latin typeface="Arial"/>
                <a:ea typeface="Arial"/>
                <a:cs typeface="Arial"/>
                <a:sym typeface="Arial"/>
              </a:rPr>
              <a:t>R/R DLBCL hastaları için sonuçlar kötüdür</a:t>
            </a:r>
          </a:p>
        </p:txBody>
      </p:sp>
      <p:sp>
        <p:nvSpPr>
          <p:cNvPr id="319" name="Google Shape;319;p44"/>
          <p:cNvSpPr/>
          <p:nvPr/>
        </p:nvSpPr>
        <p:spPr>
          <a:xfrm>
            <a:off x="1129733" y="1944400"/>
            <a:ext cx="355600" cy="36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321" name="Google Shape;321;p44"/>
          <p:cNvSpPr txBox="1"/>
          <p:nvPr/>
        </p:nvSpPr>
        <p:spPr>
          <a:xfrm>
            <a:off x="6663034" y="1013422"/>
            <a:ext cx="4908423" cy="4645719"/>
          </a:xfrm>
          <a:prstGeom prst="rect">
            <a:avLst/>
          </a:prstGeom>
          <a:noFill/>
          <a:ln>
            <a:noFill/>
          </a:ln>
        </p:spPr>
        <p:txBody>
          <a:bodyPr spcFirstLastPara="1" wrap="square" lIns="121900" tIns="121900" rIns="121900" bIns="121900" anchor="t" anchorCtr="0">
            <a:spAutoFit/>
          </a:bodyPr>
          <a:lstStyle/>
          <a:p>
            <a:pPr marL="366174" indent="-323840">
              <a:buClr>
                <a:schemeClr val="lt2"/>
              </a:buClr>
              <a:buSzPts val="1300"/>
              <a:buFont typeface="Arial"/>
              <a:buChar char="•"/>
            </a:pPr>
            <a:r>
              <a:rPr lang="tr-TR" sz="1467" dirty="0">
                <a:latin typeface="Arial"/>
                <a:ea typeface="Arial"/>
                <a:cs typeface="Arial"/>
                <a:sym typeface="Arial"/>
              </a:rPr>
              <a:t>2007-2018 döneminde İsveç'te tedavi edilen 736 R/R DLBCL hastasının oluşturduğu popülasyona dayanan büyük ölçekli bir kohortun yakın tarihli bir analizinde</a:t>
            </a:r>
            <a:r>
              <a:rPr lang="tr-TR" sz="1467" baseline="30000" dirty="0">
                <a:latin typeface="Arial"/>
                <a:ea typeface="Arial"/>
                <a:cs typeface="Arial"/>
                <a:sym typeface="Arial"/>
              </a:rPr>
              <a:t>1</a:t>
            </a:r>
          </a:p>
          <a:p>
            <a:pPr marL="838179" lvl="1" indent="-414856">
              <a:buClr>
                <a:schemeClr val="lt2"/>
              </a:buClr>
              <a:buSzPts val="1300"/>
              <a:buFont typeface="Arial"/>
              <a:buChar char="–"/>
            </a:pPr>
            <a:r>
              <a:rPr lang="tr-TR" sz="1467" dirty="0">
                <a:latin typeface="Arial"/>
                <a:ea typeface="Arial"/>
                <a:cs typeface="Arial"/>
                <a:sym typeface="Arial"/>
              </a:rPr>
              <a:t>Genel sonuçların kötü ve </a:t>
            </a:r>
            <a:r>
              <a:rPr lang="tr-TR" sz="2400" b="1" dirty="0">
                <a:solidFill>
                  <a:srgbClr val="FF0000"/>
                </a:solidFill>
                <a:latin typeface="Arial"/>
                <a:ea typeface="Arial"/>
                <a:cs typeface="Arial"/>
                <a:sym typeface="Arial"/>
              </a:rPr>
              <a:t>medyan OS'nin 6,6 </a:t>
            </a:r>
            <a:r>
              <a:rPr lang="tr-TR" sz="2400" dirty="0">
                <a:solidFill>
                  <a:srgbClr val="FF0000"/>
                </a:solidFill>
                <a:latin typeface="Arial"/>
                <a:ea typeface="Arial"/>
                <a:cs typeface="Arial"/>
                <a:sym typeface="Arial"/>
              </a:rPr>
              <a:t>ay</a:t>
            </a:r>
            <a:r>
              <a:rPr lang="tr-TR" sz="1467" dirty="0">
                <a:latin typeface="Arial"/>
                <a:ea typeface="Arial"/>
                <a:cs typeface="Arial"/>
                <a:sym typeface="Arial"/>
              </a:rPr>
              <a:t> olduğu saptanmıştır</a:t>
            </a:r>
            <a:r>
              <a:rPr lang="tr-TR" sz="1467" baseline="30000" dirty="0">
                <a:latin typeface="Arial"/>
                <a:ea typeface="Arial"/>
                <a:cs typeface="Arial"/>
                <a:sym typeface="Arial"/>
              </a:rPr>
              <a:t>1</a:t>
            </a:r>
          </a:p>
          <a:p>
            <a:pPr marL="380990" indent="-338658">
              <a:spcBef>
                <a:spcPts val="800"/>
              </a:spcBef>
              <a:buClr>
                <a:schemeClr val="lt2"/>
              </a:buClr>
              <a:buSzPts val="1300"/>
              <a:buFont typeface="Arial"/>
              <a:buChar char="•"/>
            </a:pPr>
            <a:r>
              <a:rPr lang="tr-TR" sz="1467" dirty="0">
                <a:latin typeface="Arial"/>
                <a:ea typeface="Arial"/>
                <a:cs typeface="Arial"/>
                <a:sym typeface="Arial"/>
              </a:rPr>
              <a:t>R-CHOP'den sonra tedavinin başarısız olduğu hastalarda, özellikle de aşağıda belirtilen hastalarda kötü sonuçlar gözlenmektedir:</a:t>
            </a:r>
          </a:p>
          <a:p>
            <a:pPr marL="838179" lvl="1" indent="-397923">
              <a:spcBef>
                <a:spcPts val="533"/>
              </a:spcBef>
              <a:buClr>
                <a:schemeClr val="lt2"/>
              </a:buClr>
              <a:buSzPts val="1100"/>
              <a:buFont typeface="Arial"/>
              <a:buChar char="–"/>
            </a:pPr>
            <a:r>
              <a:rPr lang="tr-TR" sz="1467" b="1" dirty="0">
                <a:latin typeface="Arial"/>
                <a:ea typeface="Arial"/>
                <a:cs typeface="Arial"/>
                <a:sym typeface="Arial"/>
              </a:rPr>
              <a:t>Refrakter</a:t>
            </a:r>
            <a:r>
              <a:rPr lang="tr-TR" sz="1467" dirty="0">
                <a:latin typeface="Arial"/>
                <a:ea typeface="Arial"/>
                <a:cs typeface="Arial"/>
                <a:sym typeface="Arial"/>
              </a:rPr>
              <a:t> hastalığı olan olgular</a:t>
            </a:r>
            <a:r>
              <a:rPr lang="tr-TR" sz="1467" baseline="30000" dirty="0">
                <a:latin typeface="Arial"/>
                <a:ea typeface="Arial"/>
                <a:cs typeface="Arial"/>
                <a:sym typeface="Arial"/>
              </a:rPr>
              <a:t>2</a:t>
            </a:r>
          </a:p>
          <a:p>
            <a:pPr marL="838179" lvl="1" indent="-397923">
              <a:spcBef>
                <a:spcPts val="1333"/>
              </a:spcBef>
              <a:buClr>
                <a:schemeClr val="lt2"/>
              </a:buClr>
              <a:buSzPts val="1100"/>
              <a:buFont typeface="Arial"/>
              <a:buChar char="–"/>
            </a:pPr>
            <a:r>
              <a:rPr lang="tr-TR" sz="1467" b="1" dirty="0">
                <a:latin typeface="Arial"/>
                <a:ea typeface="Arial"/>
                <a:cs typeface="Arial"/>
                <a:sym typeface="Arial"/>
              </a:rPr>
              <a:t>HD-ASCT adayı olmayan </a:t>
            </a:r>
            <a:r>
              <a:rPr lang="tr-TR" sz="1467" dirty="0">
                <a:latin typeface="Arial"/>
                <a:ea typeface="Arial"/>
                <a:cs typeface="Arial"/>
                <a:sym typeface="Arial"/>
              </a:rPr>
              <a:t>veya HD-ASCT'den sonra </a:t>
            </a:r>
            <a:r>
              <a:rPr lang="tr-TR" sz="1467" b="1" dirty="0">
                <a:latin typeface="Arial"/>
                <a:ea typeface="Arial"/>
                <a:cs typeface="Arial"/>
                <a:sym typeface="Arial"/>
              </a:rPr>
              <a:t>relaps</a:t>
            </a:r>
            <a:r>
              <a:rPr lang="tr-TR" sz="1467" dirty="0">
                <a:latin typeface="Arial"/>
                <a:ea typeface="Arial"/>
                <a:cs typeface="Arial"/>
                <a:sym typeface="Arial"/>
              </a:rPr>
              <a:t> gelişen hastalar</a:t>
            </a:r>
            <a:r>
              <a:rPr lang="tr-TR" sz="1467" baseline="30000" dirty="0">
                <a:latin typeface="Arial"/>
                <a:ea typeface="Arial"/>
                <a:cs typeface="Arial"/>
                <a:sym typeface="Arial"/>
              </a:rPr>
              <a:t>3</a:t>
            </a:r>
          </a:p>
          <a:p>
            <a:pPr marL="380990" indent="-338658">
              <a:spcBef>
                <a:spcPts val="1333"/>
              </a:spcBef>
              <a:buClr>
                <a:schemeClr val="lt2"/>
              </a:buClr>
              <a:buSzPts val="1300"/>
              <a:buFont typeface="Arial"/>
              <a:buChar char="•"/>
            </a:pPr>
            <a:r>
              <a:rPr lang="tr-TR" sz="1467" dirty="0">
                <a:latin typeface="Arial"/>
                <a:ea typeface="Arial"/>
                <a:cs typeface="Arial"/>
                <a:sym typeface="Arial"/>
              </a:rPr>
              <a:t>CAR T hücre tedavisi, R/R DLBCL hastaları için </a:t>
            </a:r>
            <a:r>
              <a:rPr lang="en" sz="1467" dirty="0">
                <a:latin typeface="Arial"/>
                <a:ea typeface="Arial"/>
                <a:cs typeface="Arial"/>
                <a:sym typeface="Arial"/>
              </a:rPr>
              <a:t/>
            </a:r>
            <a:br>
              <a:rPr lang="en" sz="1467" dirty="0">
                <a:latin typeface="Arial"/>
                <a:ea typeface="Arial"/>
                <a:cs typeface="Arial"/>
                <a:sym typeface="Arial"/>
              </a:rPr>
            </a:br>
            <a:r>
              <a:rPr lang="tr-TR" sz="1467" dirty="0">
                <a:latin typeface="Arial"/>
                <a:ea typeface="Arial"/>
                <a:cs typeface="Arial"/>
                <a:sym typeface="Arial"/>
              </a:rPr>
              <a:t>bir seçenektir, ancak potansiyel olarak şiddetli toksisiteler ve lojistik güçlükler nedeniyle kullanımı sınırlı olabilmektedir</a:t>
            </a:r>
            <a:r>
              <a:rPr lang="tr-TR" sz="1467" baseline="30000" dirty="0">
                <a:latin typeface="Arial"/>
                <a:ea typeface="Arial"/>
                <a:cs typeface="Arial"/>
                <a:sym typeface="Arial"/>
              </a:rPr>
              <a:t>4,5</a:t>
            </a:r>
            <a:endParaRPr sz="1467" dirty="0">
              <a:solidFill>
                <a:schemeClr val="dk1"/>
              </a:solidFill>
              <a:latin typeface="Arial"/>
              <a:ea typeface="Arial"/>
              <a:cs typeface="Arial"/>
              <a:sym typeface="Arial"/>
            </a:endParaRPr>
          </a:p>
        </p:txBody>
      </p:sp>
      <p:sp>
        <p:nvSpPr>
          <p:cNvPr id="12" name="Dikdörtgen 11"/>
          <p:cNvSpPr/>
          <p:nvPr/>
        </p:nvSpPr>
        <p:spPr>
          <a:xfrm>
            <a:off x="1613408" y="2706624"/>
            <a:ext cx="219456" cy="1434592"/>
          </a:xfrm>
          <a:prstGeom prst="rect">
            <a:avLst/>
          </a:prstGeom>
          <a:noFill/>
        </p:spPr>
        <p:txBody>
          <a:bodyPr vert="vert270" wrap="none" lIns="0" tIns="0" rIns="0" bIns="0">
            <a:noAutofit/>
          </a:bodyPr>
          <a:lstStyle/>
          <a:p>
            <a:pPr algn="ctr"/>
            <a:r>
              <a:rPr lang="tr-TR" sz="1200" dirty="0">
                <a:solidFill>
                  <a:srgbClr val="37313B"/>
                </a:solidFill>
                <a:latin typeface="Arial"/>
              </a:rPr>
              <a:t>Sağkalım olasılığı</a:t>
            </a:r>
          </a:p>
        </p:txBody>
      </p:sp>
      <p:sp>
        <p:nvSpPr>
          <p:cNvPr id="13" name="Dikdörtgen 12"/>
          <p:cNvSpPr/>
          <p:nvPr/>
        </p:nvSpPr>
        <p:spPr>
          <a:xfrm>
            <a:off x="2995168" y="1759712"/>
            <a:ext cx="1219200" cy="215392"/>
          </a:xfrm>
          <a:prstGeom prst="rect">
            <a:avLst/>
          </a:prstGeom>
          <a:noFill/>
        </p:spPr>
        <p:txBody>
          <a:bodyPr wrap="none" lIns="0" tIns="0" rIns="0" bIns="0">
            <a:noAutofit/>
          </a:bodyPr>
          <a:lstStyle/>
          <a:p>
            <a:pPr algn="ctr"/>
            <a:r>
              <a:rPr lang="tr-TR" sz="1333" dirty="0">
                <a:solidFill>
                  <a:srgbClr val="37313B"/>
                </a:solidFill>
                <a:latin typeface="Arial"/>
              </a:rPr>
              <a:t>Relaps sırasındaki yaş</a:t>
            </a:r>
          </a:p>
        </p:txBody>
      </p:sp>
      <p:sp>
        <p:nvSpPr>
          <p:cNvPr id="14" name="Dikdörtgen 13"/>
          <p:cNvSpPr/>
          <p:nvPr/>
        </p:nvSpPr>
        <p:spPr>
          <a:xfrm>
            <a:off x="4718304" y="2629408"/>
            <a:ext cx="203200" cy="191008"/>
          </a:xfrm>
          <a:prstGeom prst="rect">
            <a:avLst/>
          </a:prstGeom>
          <a:noFill/>
        </p:spPr>
        <p:txBody>
          <a:bodyPr wrap="none" lIns="0" tIns="0" rIns="0" bIns="0">
            <a:noAutofit/>
          </a:bodyPr>
          <a:lstStyle/>
          <a:p>
            <a:r>
              <a:rPr lang="tr-TR" sz="933" dirty="0">
                <a:solidFill>
                  <a:srgbClr val="37313B"/>
                </a:solidFill>
                <a:latin typeface="Arial"/>
              </a:rPr>
              <a:t>Tümü</a:t>
            </a:r>
          </a:p>
        </p:txBody>
      </p:sp>
      <p:sp>
        <p:nvSpPr>
          <p:cNvPr id="15" name="Dikdörtgen 14"/>
          <p:cNvSpPr/>
          <p:nvPr/>
        </p:nvSpPr>
        <p:spPr>
          <a:xfrm>
            <a:off x="2625344" y="5084064"/>
            <a:ext cx="1954784" cy="231648"/>
          </a:xfrm>
          <a:prstGeom prst="rect">
            <a:avLst/>
          </a:prstGeom>
          <a:noFill/>
        </p:spPr>
        <p:txBody>
          <a:bodyPr wrap="none" lIns="0" tIns="0" rIns="0" bIns="0">
            <a:noAutofit/>
          </a:bodyPr>
          <a:lstStyle/>
          <a:p>
            <a:pPr algn="ctr"/>
            <a:r>
              <a:rPr lang="tr-TR" sz="1200" dirty="0">
                <a:solidFill>
                  <a:srgbClr val="37313B"/>
                </a:solidFill>
                <a:latin typeface="Arial"/>
              </a:rPr>
              <a:t>Relapstan itibaren geçen süre (yıl)</a:t>
            </a:r>
          </a:p>
        </p:txBody>
      </p:sp>
      <p:sp>
        <p:nvSpPr>
          <p:cNvPr id="16" name="Dikdörtgen 15"/>
          <p:cNvSpPr/>
          <p:nvPr/>
        </p:nvSpPr>
        <p:spPr>
          <a:xfrm>
            <a:off x="1816608" y="4645152"/>
            <a:ext cx="174752" cy="394208"/>
          </a:xfrm>
          <a:prstGeom prst="rect">
            <a:avLst/>
          </a:prstGeom>
          <a:noFill/>
        </p:spPr>
        <p:txBody>
          <a:bodyPr vert="vert270" wrap="none" lIns="0" tIns="0" rIns="0" bIns="0">
            <a:noAutofit/>
          </a:bodyPr>
          <a:lstStyle/>
          <a:p>
            <a:pPr algn="ctr"/>
            <a:r>
              <a:rPr lang="tr-TR" sz="1200" dirty="0">
                <a:solidFill>
                  <a:srgbClr val="37313B"/>
                </a:solidFill>
                <a:latin typeface="Arial"/>
              </a:rPr>
              <a:t>0,00</a:t>
            </a:r>
          </a:p>
        </p:txBody>
      </p:sp>
      <p:sp>
        <p:nvSpPr>
          <p:cNvPr id="17" name="Dikdörtgen 16"/>
          <p:cNvSpPr/>
          <p:nvPr/>
        </p:nvSpPr>
        <p:spPr>
          <a:xfrm>
            <a:off x="1840992" y="3942080"/>
            <a:ext cx="154432" cy="402336"/>
          </a:xfrm>
          <a:prstGeom prst="rect">
            <a:avLst/>
          </a:prstGeom>
          <a:noFill/>
        </p:spPr>
        <p:txBody>
          <a:bodyPr vert="vert270" wrap="none" lIns="0" tIns="0" rIns="0" bIns="0">
            <a:noAutofit/>
          </a:bodyPr>
          <a:lstStyle/>
          <a:p>
            <a:pPr algn="ctr"/>
            <a:r>
              <a:rPr lang="tr-TR" sz="1200" dirty="0">
                <a:solidFill>
                  <a:srgbClr val="37313B"/>
                </a:solidFill>
                <a:latin typeface="Arial"/>
              </a:rPr>
              <a:t>0,25</a:t>
            </a:r>
          </a:p>
        </p:txBody>
      </p:sp>
      <p:sp>
        <p:nvSpPr>
          <p:cNvPr id="18" name="Dikdörtgen 17"/>
          <p:cNvSpPr/>
          <p:nvPr/>
        </p:nvSpPr>
        <p:spPr>
          <a:xfrm>
            <a:off x="1840992" y="3243072"/>
            <a:ext cx="154432" cy="386080"/>
          </a:xfrm>
          <a:prstGeom prst="rect">
            <a:avLst/>
          </a:prstGeom>
          <a:noFill/>
        </p:spPr>
        <p:txBody>
          <a:bodyPr vert="vert270" wrap="none" lIns="0" tIns="0" rIns="0" bIns="0">
            <a:noAutofit/>
          </a:bodyPr>
          <a:lstStyle/>
          <a:p>
            <a:pPr algn="ctr"/>
            <a:r>
              <a:rPr lang="tr-TR" sz="1200" dirty="0">
                <a:solidFill>
                  <a:srgbClr val="37313B"/>
                </a:solidFill>
                <a:latin typeface="Arial"/>
              </a:rPr>
              <a:t>0,50</a:t>
            </a:r>
          </a:p>
        </p:txBody>
      </p:sp>
      <p:sp>
        <p:nvSpPr>
          <p:cNvPr id="19" name="Dikdörtgen 18"/>
          <p:cNvSpPr/>
          <p:nvPr/>
        </p:nvSpPr>
        <p:spPr>
          <a:xfrm>
            <a:off x="1840992" y="2540000"/>
            <a:ext cx="146304" cy="373888"/>
          </a:xfrm>
          <a:prstGeom prst="rect">
            <a:avLst/>
          </a:prstGeom>
          <a:noFill/>
        </p:spPr>
        <p:txBody>
          <a:bodyPr vert="vert270" wrap="none" lIns="0" tIns="0" rIns="0" bIns="0">
            <a:noAutofit/>
          </a:bodyPr>
          <a:lstStyle/>
          <a:p>
            <a:pPr algn="ctr"/>
            <a:r>
              <a:rPr lang="tr-TR" sz="1200" dirty="0">
                <a:solidFill>
                  <a:srgbClr val="37313B"/>
                </a:solidFill>
                <a:latin typeface="Arial"/>
              </a:rPr>
              <a:t>0,75</a:t>
            </a:r>
          </a:p>
        </p:txBody>
      </p:sp>
      <p:sp>
        <p:nvSpPr>
          <p:cNvPr id="20" name="Dikdörtgen 19"/>
          <p:cNvSpPr/>
          <p:nvPr/>
        </p:nvSpPr>
        <p:spPr>
          <a:xfrm>
            <a:off x="1820672" y="1824736"/>
            <a:ext cx="170688" cy="361696"/>
          </a:xfrm>
          <a:prstGeom prst="rect">
            <a:avLst/>
          </a:prstGeom>
          <a:noFill/>
        </p:spPr>
        <p:txBody>
          <a:bodyPr vert="vert270" wrap="none" lIns="0" tIns="0" rIns="0" bIns="0">
            <a:noAutofit/>
          </a:bodyPr>
          <a:lstStyle/>
          <a:p>
            <a:pPr algn="ctr"/>
            <a:r>
              <a:rPr lang="tr-TR" sz="1200" dirty="0">
                <a:solidFill>
                  <a:srgbClr val="37313B"/>
                </a:solidFill>
                <a:latin typeface="Arial"/>
              </a:rPr>
              <a:t>1,00</a:t>
            </a:r>
          </a:p>
        </p:txBody>
      </p:sp>
      <p:pic>
        <p:nvPicPr>
          <p:cNvPr id="11" name="Resim 10"/>
          <p:cNvPicPr>
            <a:picLocks noChangeAspect="1"/>
          </p:cNvPicPr>
          <p:nvPr/>
        </p:nvPicPr>
        <p:blipFill>
          <a:blip r:embed="rId3"/>
          <a:stretch>
            <a:fillRect/>
          </a:stretch>
        </p:blipFill>
        <p:spPr>
          <a:xfrm>
            <a:off x="-465123" y="9857"/>
            <a:ext cx="7434458" cy="6751147"/>
          </a:xfrm>
          <a:prstGeom prst="rect">
            <a:avLst/>
          </a:prstGeom>
        </p:spPr>
      </p:pic>
    </p:spTree>
    <p:extLst>
      <p:ext uri="{BB962C8B-B14F-4D97-AF65-F5344CB8AC3E}">
        <p14:creationId xmlns:p14="http://schemas.microsoft.com/office/powerpoint/2010/main" val="393400130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p:nvPr/>
        </p:nvSpPr>
        <p:spPr>
          <a:xfrm>
            <a:off x="7650233" y="2850800"/>
            <a:ext cx="4376400" cy="3092800"/>
          </a:xfrm>
          <a:prstGeom prst="roundRect">
            <a:avLst>
              <a:gd name="adj" fmla="val 16667"/>
            </a:avLst>
          </a:prstGeom>
          <a:solidFill>
            <a:srgbClr val="BFBFBF">
              <a:alpha val="49019"/>
            </a:srgbClr>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chemeClr val="lt1"/>
              </a:solidFill>
              <a:latin typeface="Arial"/>
              <a:ea typeface="Arial"/>
              <a:cs typeface="Arial"/>
              <a:sym typeface="Arial"/>
            </a:endParaRPr>
          </a:p>
        </p:txBody>
      </p:sp>
      <p:sp>
        <p:nvSpPr>
          <p:cNvPr id="335" name="Google Shape;335;p46"/>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3000" dirty="0">
                <a:solidFill>
                  <a:srgbClr val="0066CC"/>
                </a:solidFill>
                <a:latin typeface="Arial"/>
                <a:ea typeface="Arial"/>
                <a:cs typeface="Arial"/>
                <a:sym typeface="Arial"/>
              </a:rPr>
              <a:t>R/R DLBCL yönetimi</a:t>
            </a:r>
          </a:p>
        </p:txBody>
      </p:sp>
      <p:sp>
        <p:nvSpPr>
          <p:cNvPr id="336" name="Google Shape;336;p46"/>
          <p:cNvSpPr/>
          <p:nvPr/>
        </p:nvSpPr>
        <p:spPr>
          <a:xfrm>
            <a:off x="1707812" y="2795940"/>
            <a:ext cx="28556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Platin bazlı </a:t>
            </a:r>
            <a:r>
              <a:rPr lang="en" sz="1467" b="1" dirty="0">
                <a:latin typeface="Arial"/>
                <a:ea typeface="Arial"/>
                <a:cs typeface="Arial"/>
                <a:sym typeface="Arial"/>
              </a:rPr>
              <a:t/>
            </a:r>
            <a:br>
              <a:rPr lang="en" sz="1467" b="1" dirty="0">
                <a:latin typeface="Arial"/>
                <a:ea typeface="Arial"/>
                <a:cs typeface="Arial"/>
                <a:sym typeface="Arial"/>
              </a:rPr>
            </a:br>
            <a:r>
              <a:rPr lang="tr-TR" sz="1467" b="1" dirty="0">
                <a:latin typeface="Arial"/>
                <a:ea typeface="Arial"/>
                <a:cs typeface="Arial"/>
                <a:sym typeface="Arial"/>
              </a:rPr>
              <a:t>kurtarma tedavisi</a:t>
            </a:r>
          </a:p>
        </p:txBody>
      </p:sp>
      <p:sp>
        <p:nvSpPr>
          <p:cNvPr id="337" name="Google Shape;337;p46"/>
          <p:cNvSpPr/>
          <p:nvPr/>
        </p:nvSpPr>
        <p:spPr>
          <a:xfrm>
            <a:off x="1003592" y="3922275"/>
            <a:ext cx="14084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ASCT</a:t>
            </a:r>
          </a:p>
        </p:txBody>
      </p:sp>
      <p:sp>
        <p:nvSpPr>
          <p:cNvPr id="338" name="Google Shape;338;p46"/>
          <p:cNvSpPr/>
          <p:nvPr/>
        </p:nvSpPr>
        <p:spPr>
          <a:xfrm>
            <a:off x="165196" y="5281419"/>
            <a:ext cx="2632400" cy="909364"/>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ASCT için uygun olmayan hastaların ~%25-35'inde tam iyileşme elde edilmektedir</a:t>
            </a:r>
          </a:p>
        </p:txBody>
      </p:sp>
      <p:sp>
        <p:nvSpPr>
          <p:cNvPr id="339" name="Google Shape;339;p46"/>
          <p:cNvSpPr/>
          <p:nvPr/>
        </p:nvSpPr>
        <p:spPr>
          <a:xfrm>
            <a:off x="8193148" y="5379632"/>
            <a:ext cx="19980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3L veya daha üst basamak tedavi</a:t>
            </a:r>
          </a:p>
        </p:txBody>
      </p:sp>
      <p:cxnSp>
        <p:nvCxnSpPr>
          <p:cNvPr id="340" name="Google Shape;340;p46"/>
          <p:cNvCxnSpPr/>
          <p:nvPr/>
        </p:nvCxnSpPr>
        <p:spPr>
          <a:xfrm>
            <a:off x="6105308" y="2085120"/>
            <a:ext cx="0" cy="287600"/>
          </a:xfrm>
          <a:prstGeom prst="straightConnector1">
            <a:avLst/>
          </a:prstGeom>
          <a:noFill/>
          <a:ln w="25400" cap="flat" cmpd="sng">
            <a:solidFill>
              <a:schemeClr val="dk1"/>
            </a:solidFill>
            <a:prstDash val="solid"/>
            <a:round/>
            <a:headEnd type="none" w="sm" len="sm"/>
            <a:tailEnd type="none" w="sm" len="sm"/>
          </a:ln>
        </p:spPr>
      </p:cxnSp>
      <p:cxnSp>
        <p:nvCxnSpPr>
          <p:cNvPr id="341" name="Google Shape;341;p46"/>
          <p:cNvCxnSpPr/>
          <p:nvPr/>
        </p:nvCxnSpPr>
        <p:spPr>
          <a:xfrm flipH="1">
            <a:off x="3079700" y="2370667"/>
            <a:ext cx="6051600" cy="10800"/>
          </a:xfrm>
          <a:prstGeom prst="straightConnector1">
            <a:avLst/>
          </a:prstGeom>
          <a:noFill/>
          <a:ln w="25400" cap="flat" cmpd="sng">
            <a:solidFill>
              <a:schemeClr val="dk1"/>
            </a:solidFill>
            <a:prstDash val="solid"/>
            <a:round/>
            <a:headEnd type="none" w="sm" len="sm"/>
            <a:tailEnd type="none" w="sm" len="sm"/>
          </a:ln>
        </p:spPr>
      </p:cxnSp>
      <p:cxnSp>
        <p:nvCxnSpPr>
          <p:cNvPr id="342" name="Google Shape;342;p46"/>
          <p:cNvCxnSpPr/>
          <p:nvPr/>
        </p:nvCxnSpPr>
        <p:spPr>
          <a:xfrm flipH="1">
            <a:off x="9108080" y="2358013"/>
            <a:ext cx="8000" cy="492800"/>
          </a:xfrm>
          <a:prstGeom prst="straightConnector1">
            <a:avLst/>
          </a:prstGeom>
          <a:noFill/>
          <a:ln w="25400" cap="flat" cmpd="sng">
            <a:solidFill>
              <a:schemeClr val="dk1"/>
            </a:solidFill>
            <a:prstDash val="solid"/>
            <a:round/>
            <a:headEnd type="none" w="sm" len="sm"/>
            <a:tailEnd type="triangle" w="med" len="med"/>
          </a:ln>
        </p:spPr>
      </p:cxnSp>
      <p:cxnSp>
        <p:nvCxnSpPr>
          <p:cNvPr id="343" name="Google Shape;343;p46"/>
          <p:cNvCxnSpPr/>
          <p:nvPr/>
        </p:nvCxnSpPr>
        <p:spPr>
          <a:xfrm rot="10800000">
            <a:off x="1701839" y="3518033"/>
            <a:ext cx="2870400" cy="6400"/>
          </a:xfrm>
          <a:prstGeom prst="straightConnector1">
            <a:avLst/>
          </a:prstGeom>
          <a:noFill/>
          <a:ln w="25400" cap="flat" cmpd="sng">
            <a:solidFill>
              <a:schemeClr val="dk1"/>
            </a:solidFill>
            <a:prstDash val="solid"/>
            <a:round/>
            <a:headEnd type="none" w="sm" len="sm"/>
            <a:tailEnd type="none" w="sm" len="sm"/>
          </a:ln>
        </p:spPr>
      </p:cxnSp>
      <p:cxnSp>
        <p:nvCxnSpPr>
          <p:cNvPr id="344" name="Google Shape;344;p46"/>
          <p:cNvCxnSpPr>
            <a:stCxn id="337" idx="2"/>
          </p:cNvCxnSpPr>
          <p:nvPr/>
        </p:nvCxnSpPr>
        <p:spPr>
          <a:xfrm>
            <a:off x="1707792" y="4423075"/>
            <a:ext cx="0" cy="251600"/>
          </a:xfrm>
          <a:prstGeom prst="straightConnector1">
            <a:avLst/>
          </a:prstGeom>
          <a:noFill/>
          <a:ln w="25400" cap="flat" cmpd="sng">
            <a:solidFill>
              <a:schemeClr val="dk1"/>
            </a:solidFill>
            <a:prstDash val="solid"/>
            <a:round/>
            <a:headEnd type="none" w="sm" len="sm"/>
            <a:tailEnd type="none" w="sm" len="sm"/>
          </a:ln>
        </p:spPr>
      </p:cxnSp>
      <p:cxnSp>
        <p:nvCxnSpPr>
          <p:cNvPr id="345" name="Google Shape;345;p46"/>
          <p:cNvCxnSpPr/>
          <p:nvPr/>
        </p:nvCxnSpPr>
        <p:spPr>
          <a:xfrm flipH="1">
            <a:off x="1003553" y="4667297"/>
            <a:ext cx="1906400" cy="7200"/>
          </a:xfrm>
          <a:prstGeom prst="straightConnector1">
            <a:avLst/>
          </a:prstGeom>
          <a:noFill/>
          <a:ln w="25400" cap="flat" cmpd="sng">
            <a:solidFill>
              <a:schemeClr val="dk1"/>
            </a:solidFill>
            <a:prstDash val="solid"/>
            <a:round/>
            <a:headEnd type="none" w="sm" len="sm"/>
            <a:tailEnd type="none" w="sm" len="sm"/>
          </a:ln>
        </p:spPr>
      </p:cxnSp>
      <p:cxnSp>
        <p:nvCxnSpPr>
          <p:cNvPr id="346" name="Google Shape;346;p46"/>
          <p:cNvCxnSpPr/>
          <p:nvPr/>
        </p:nvCxnSpPr>
        <p:spPr>
          <a:xfrm>
            <a:off x="1012936" y="4664183"/>
            <a:ext cx="0" cy="631600"/>
          </a:xfrm>
          <a:prstGeom prst="straightConnector1">
            <a:avLst/>
          </a:prstGeom>
          <a:noFill/>
          <a:ln w="25400" cap="flat" cmpd="sng">
            <a:solidFill>
              <a:schemeClr val="dk1"/>
            </a:solidFill>
            <a:prstDash val="solid"/>
            <a:round/>
            <a:headEnd type="none" w="sm" len="sm"/>
            <a:tailEnd type="triangle" w="med" len="med"/>
          </a:ln>
        </p:spPr>
      </p:cxnSp>
      <p:cxnSp>
        <p:nvCxnSpPr>
          <p:cNvPr id="347" name="Google Shape;347;p46"/>
          <p:cNvCxnSpPr/>
          <p:nvPr/>
        </p:nvCxnSpPr>
        <p:spPr>
          <a:xfrm>
            <a:off x="9116080" y="3408831"/>
            <a:ext cx="0" cy="1897200"/>
          </a:xfrm>
          <a:prstGeom prst="straightConnector1">
            <a:avLst/>
          </a:prstGeom>
          <a:noFill/>
          <a:ln w="25400" cap="flat" cmpd="sng">
            <a:solidFill>
              <a:schemeClr val="dk1"/>
            </a:solidFill>
            <a:prstDash val="dash"/>
            <a:round/>
            <a:headEnd type="none" w="sm" len="sm"/>
            <a:tailEnd type="triangle" w="med" len="med"/>
          </a:ln>
        </p:spPr>
      </p:cxnSp>
      <p:sp>
        <p:nvSpPr>
          <p:cNvPr id="348" name="Google Shape;348;p46"/>
          <p:cNvSpPr txBox="1"/>
          <p:nvPr/>
        </p:nvSpPr>
        <p:spPr>
          <a:xfrm>
            <a:off x="2892853" y="2049454"/>
            <a:ext cx="2453631"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ASCT için uygundur</a:t>
            </a:r>
          </a:p>
        </p:txBody>
      </p:sp>
      <p:sp>
        <p:nvSpPr>
          <p:cNvPr id="349" name="Google Shape;349;p46"/>
          <p:cNvSpPr txBox="1"/>
          <p:nvPr/>
        </p:nvSpPr>
        <p:spPr>
          <a:xfrm>
            <a:off x="7579312" y="2049454"/>
            <a:ext cx="27640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ASCT adayı değildir</a:t>
            </a:r>
          </a:p>
        </p:txBody>
      </p:sp>
      <p:sp>
        <p:nvSpPr>
          <p:cNvPr id="350" name="Google Shape;350;p46"/>
          <p:cNvSpPr txBox="1"/>
          <p:nvPr/>
        </p:nvSpPr>
        <p:spPr>
          <a:xfrm>
            <a:off x="1536800" y="3219745"/>
            <a:ext cx="15148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yanıt</a:t>
            </a:r>
          </a:p>
        </p:txBody>
      </p:sp>
      <p:sp>
        <p:nvSpPr>
          <p:cNvPr id="351" name="Google Shape;351;p46"/>
          <p:cNvSpPr txBox="1"/>
          <p:nvPr/>
        </p:nvSpPr>
        <p:spPr>
          <a:xfrm>
            <a:off x="3144759" y="3219746"/>
            <a:ext cx="15148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refrakter</a:t>
            </a:r>
          </a:p>
        </p:txBody>
      </p:sp>
      <p:sp>
        <p:nvSpPr>
          <p:cNvPr id="352" name="Google Shape;352;p46"/>
          <p:cNvSpPr txBox="1"/>
          <p:nvPr/>
        </p:nvSpPr>
        <p:spPr>
          <a:xfrm>
            <a:off x="301148" y="4369245"/>
            <a:ext cx="14884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yanıt</a:t>
            </a:r>
          </a:p>
        </p:txBody>
      </p:sp>
      <p:sp>
        <p:nvSpPr>
          <p:cNvPr id="353" name="Google Shape;353;p46"/>
          <p:cNvSpPr txBox="1"/>
          <p:nvPr/>
        </p:nvSpPr>
        <p:spPr>
          <a:xfrm>
            <a:off x="1668875" y="4383510"/>
            <a:ext cx="15452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relaps</a:t>
            </a:r>
          </a:p>
        </p:txBody>
      </p:sp>
      <p:cxnSp>
        <p:nvCxnSpPr>
          <p:cNvPr id="354" name="Google Shape;354;p46"/>
          <p:cNvCxnSpPr/>
          <p:nvPr/>
        </p:nvCxnSpPr>
        <p:spPr>
          <a:xfrm>
            <a:off x="2892877" y="5695329"/>
            <a:ext cx="5289600" cy="0"/>
          </a:xfrm>
          <a:prstGeom prst="straightConnector1">
            <a:avLst/>
          </a:prstGeom>
          <a:noFill/>
          <a:ln w="25400" cap="flat" cmpd="sng">
            <a:solidFill>
              <a:schemeClr val="dk1"/>
            </a:solidFill>
            <a:prstDash val="solid"/>
            <a:round/>
            <a:headEnd type="none" w="sm" len="sm"/>
            <a:tailEnd type="triangle" w="med" len="med"/>
          </a:ln>
        </p:spPr>
      </p:cxnSp>
      <p:cxnSp>
        <p:nvCxnSpPr>
          <p:cNvPr id="355" name="Google Shape;355;p46"/>
          <p:cNvCxnSpPr/>
          <p:nvPr/>
        </p:nvCxnSpPr>
        <p:spPr>
          <a:xfrm>
            <a:off x="4546111" y="5537475"/>
            <a:ext cx="3636400" cy="0"/>
          </a:xfrm>
          <a:prstGeom prst="straightConnector1">
            <a:avLst/>
          </a:prstGeom>
          <a:noFill/>
          <a:ln w="25400" cap="flat" cmpd="sng">
            <a:solidFill>
              <a:schemeClr val="dk1"/>
            </a:solidFill>
            <a:prstDash val="solid"/>
            <a:round/>
            <a:headEnd type="none" w="sm" len="sm"/>
            <a:tailEnd type="triangle" w="med" len="med"/>
          </a:ln>
        </p:spPr>
      </p:cxnSp>
      <p:cxnSp>
        <p:nvCxnSpPr>
          <p:cNvPr id="356" name="Google Shape;356;p46"/>
          <p:cNvCxnSpPr/>
          <p:nvPr/>
        </p:nvCxnSpPr>
        <p:spPr>
          <a:xfrm flipH="1">
            <a:off x="2903703" y="4651681"/>
            <a:ext cx="14400" cy="1043600"/>
          </a:xfrm>
          <a:prstGeom prst="straightConnector1">
            <a:avLst/>
          </a:prstGeom>
          <a:noFill/>
          <a:ln w="25400" cap="flat" cmpd="sng">
            <a:solidFill>
              <a:schemeClr val="dk1"/>
            </a:solidFill>
            <a:prstDash val="solid"/>
            <a:round/>
            <a:headEnd type="none" w="sm" len="sm"/>
            <a:tailEnd type="none" w="sm" len="sm"/>
          </a:ln>
        </p:spPr>
      </p:cxnSp>
      <p:cxnSp>
        <p:nvCxnSpPr>
          <p:cNvPr id="357" name="Google Shape;357;p46"/>
          <p:cNvCxnSpPr/>
          <p:nvPr/>
        </p:nvCxnSpPr>
        <p:spPr>
          <a:xfrm>
            <a:off x="4552951" y="3530617"/>
            <a:ext cx="7600" cy="2007200"/>
          </a:xfrm>
          <a:prstGeom prst="straightConnector1">
            <a:avLst/>
          </a:prstGeom>
          <a:noFill/>
          <a:ln w="25400" cap="flat" cmpd="sng">
            <a:solidFill>
              <a:schemeClr val="dk1"/>
            </a:solidFill>
            <a:prstDash val="solid"/>
            <a:round/>
            <a:headEnd type="none" w="sm" len="sm"/>
            <a:tailEnd type="none" w="sm" len="sm"/>
          </a:ln>
        </p:spPr>
      </p:cxnSp>
      <p:sp>
        <p:nvSpPr>
          <p:cNvPr id="358" name="Google Shape;358;p46"/>
          <p:cNvSpPr txBox="1"/>
          <p:nvPr/>
        </p:nvSpPr>
        <p:spPr>
          <a:xfrm>
            <a:off x="9145619" y="3311120"/>
            <a:ext cx="2976800" cy="2076924"/>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b="1" dirty="0">
                <a:latin typeface="Arial"/>
                <a:ea typeface="Arial"/>
                <a:cs typeface="Arial"/>
                <a:sym typeface="Arial"/>
              </a:rPr>
              <a:t>ASCT'ye uygun olmayan hastalar için mevcut seçenekler</a:t>
            </a:r>
          </a:p>
          <a:p>
            <a:pPr marL="228594" indent="-228594">
              <a:spcBef>
                <a:spcPts val="267"/>
              </a:spcBef>
              <a:buClr>
                <a:srgbClr val="000000"/>
              </a:buClr>
              <a:buSzPts val="850"/>
              <a:buFont typeface="Arial"/>
              <a:buChar char="•"/>
            </a:pPr>
            <a:r>
              <a:rPr lang="tr-TR" sz="1133" dirty="0">
                <a:latin typeface="Arial"/>
                <a:ea typeface="Arial"/>
                <a:cs typeface="Arial"/>
                <a:sym typeface="Arial"/>
              </a:rPr>
              <a:t>İmmünokemoterapi</a:t>
            </a:r>
          </a:p>
          <a:p>
            <a:pPr marL="228594" indent="-228594">
              <a:spcBef>
                <a:spcPts val="133"/>
              </a:spcBef>
              <a:buClr>
                <a:srgbClr val="000000"/>
              </a:buClr>
              <a:buSzPts val="850"/>
              <a:buFont typeface="Arial"/>
              <a:buChar char="•"/>
            </a:pPr>
            <a:r>
              <a:rPr lang="tr-TR" sz="1133" dirty="0">
                <a:latin typeface="Arial"/>
                <a:ea typeface="Arial"/>
                <a:cs typeface="Arial"/>
                <a:sym typeface="Arial"/>
              </a:rPr>
              <a:t>CAR T hücre tedavisi</a:t>
            </a:r>
          </a:p>
          <a:p>
            <a:pPr marL="228594" indent="-228594">
              <a:spcBef>
                <a:spcPts val="133"/>
              </a:spcBef>
              <a:buClr>
                <a:srgbClr val="000000"/>
              </a:buClr>
              <a:buSzPts val="850"/>
              <a:buFont typeface="Arial"/>
              <a:buChar char="•"/>
            </a:pPr>
            <a:r>
              <a:rPr lang="tr-TR" sz="1133" b="1" dirty="0">
                <a:latin typeface="Arial"/>
                <a:ea typeface="Arial"/>
                <a:cs typeface="Arial"/>
                <a:sym typeface="Arial"/>
              </a:rPr>
              <a:t>Polatuzumab vedotin + BR</a:t>
            </a:r>
          </a:p>
          <a:p>
            <a:pPr marL="228594" indent="-228594">
              <a:spcBef>
                <a:spcPts val="133"/>
              </a:spcBef>
              <a:buClr>
                <a:srgbClr val="000000"/>
              </a:buClr>
              <a:buSzPts val="850"/>
              <a:buFont typeface="Arial"/>
              <a:buChar char="•"/>
            </a:pPr>
            <a:r>
              <a:rPr lang="tr-TR" sz="1133" dirty="0">
                <a:latin typeface="Arial"/>
                <a:ea typeface="Arial"/>
                <a:cs typeface="Arial"/>
                <a:sym typeface="Arial"/>
              </a:rPr>
              <a:t>Selinexor</a:t>
            </a:r>
          </a:p>
          <a:p>
            <a:pPr marL="228594" indent="-228594">
              <a:spcBef>
                <a:spcPts val="133"/>
              </a:spcBef>
              <a:buClr>
                <a:srgbClr val="000000"/>
              </a:buClr>
              <a:buSzPts val="850"/>
              <a:buFont typeface="Arial"/>
              <a:buChar char="•"/>
            </a:pPr>
            <a:r>
              <a:rPr lang="tr-TR" sz="1133" dirty="0">
                <a:latin typeface="Arial"/>
                <a:ea typeface="Arial"/>
                <a:cs typeface="Arial"/>
                <a:sym typeface="Arial"/>
              </a:rPr>
              <a:t>Tafasitamab-lenalidomid</a:t>
            </a:r>
          </a:p>
          <a:p>
            <a:pPr marL="228594" indent="-228594">
              <a:spcBef>
                <a:spcPts val="100"/>
              </a:spcBef>
              <a:buClr>
                <a:srgbClr val="000000"/>
              </a:buClr>
              <a:buSzPts val="850"/>
              <a:buFont typeface="Arial"/>
              <a:buChar char="•"/>
            </a:pPr>
            <a:r>
              <a:rPr lang="tr-TR" sz="1133" dirty="0">
                <a:latin typeface="Arial"/>
                <a:ea typeface="Arial"/>
                <a:cs typeface="Arial"/>
                <a:sym typeface="Arial"/>
              </a:rPr>
              <a:t>Araştırılan ajan veya rejim</a:t>
            </a:r>
          </a:p>
          <a:p>
            <a:pPr marL="228594" indent="-228594">
              <a:spcBef>
                <a:spcPts val="133"/>
              </a:spcBef>
              <a:buClr>
                <a:srgbClr val="000000"/>
              </a:buClr>
              <a:buSzPts val="850"/>
              <a:buFont typeface="Arial"/>
              <a:buChar char="•"/>
            </a:pPr>
            <a:r>
              <a:rPr lang="tr-TR" sz="1133" dirty="0">
                <a:latin typeface="Arial"/>
                <a:ea typeface="Arial"/>
                <a:cs typeface="Arial"/>
                <a:sym typeface="Arial"/>
              </a:rPr>
              <a:t>Allojenik SCT</a:t>
            </a:r>
          </a:p>
          <a:p>
            <a:pPr marL="228594" indent="-228594">
              <a:spcBef>
                <a:spcPts val="133"/>
              </a:spcBef>
              <a:buClr>
                <a:srgbClr val="000000"/>
              </a:buClr>
              <a:buSzPts val="850"/>
              <a:buFont typeface="Arial"/>
              <a:buChar char="•"/>
            </a:pPr>
            <a:r>
              <a:rPr lang="tr-TR" sz="1133" dirty="0">
                <a:latin typeface="Arial"/>
                <a:ea typeface="Arial"/>
                <a:cs typeface="Arial"/>
                <a:sym typeface="Arial"/>
              </a:rPr>
              <a:t>En iyi destekleyici bakım (XRT dahil) </a:t>
            </a:r>
          </a:p>
        </p:txBody>
      </p:sp>
      <p:sp>
        <p:nvSpPr>
          <p:cNvPr id="359" name="Google Shape;359;p46"/>
          <p:cNvSpPr txBox="1"/>
          <p:nvPr/>
        </p:nvSpPr>
        <p:spPr>
          <a:xfrm>
            <a:off x="5642755" y="5213687"/>
            <a:ext cx="2029012"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ASCT uygulanmayan</a:t>
            </a:r>
          </a:p>
        </p:txBody>
      </p:sp>
      <p:sp>
        <p:nvSpPr>
          <p:cNvPr id="360" name="Google Shape;360;p46"/>
          <p:cNvSpPr txBox="1"/>
          <p:nvPr/>
        </p:nvSpPr>
        <p:spPr>
          <a:xfrm>
            <a:off x="5642755" y="5655843"/>
            <a:ext cx="1703717"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ASCT'den sonra</a:t>
            </a:r>
          </a:p>
        </p:txBody>
      </p:sp>
      <p:sp>
        <p:nvSpPr>
          <p:cNvPr id="361" name="Google Shape;361;p46"/>
          <p:cNvSpPr txBox="1">
            <a:spLocks noGrp="1"/>
          </p:cNvSpPr>
          <p:nvPr>
            <p:ph type="body" idx="1"/>
          </p:nvPr>
        </p:nvSpPr>
        <p:spPr>
          <a:xfrm>
            <a:off x="508000" y="6311767"/>
            <a:ext cx="7925200" cy="283200"/>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ASCT, otolog kök hücre transplantasyonu; BR, bendamustin artı rituximab; CAR, kimerik antijen reseptörü; </a:t>
            </a:r>
            <a:r>
              <a:rPr lang="en" sz="933" dirty="0">
                <a:solidFill>
                  <a:srgbClr val="000000"/>
                </a:solidFill>
              </a:rPr>
              <a:t/>
            </a:r>
            <a:br>
              <a:rPr lang="en" sz="933" dirty="0">
                <a:solidFill>
                  <a:srgbClr val="000000"/>
                </a:solidFill>
              </a:rPr>
            </a:br>
            <a:r>
              <a:rPr lang="tr-TR" sz="933" dirty="0">
                <a:solidFill>
                  <a:srgbClr val="000000"/>
                </a:solidFill>
              </a:rPr>
              <a:t>DLBCL, diffüz büyük B hücreli lenfoma; 2L, ikinci basamak; 3L, üçüncü basamak; SCT, kök hücre transplantasyonu; XRT, radyoterapi.</a:t>
            </a:r>
          </a:p>
        </p:txBody>
      </p:sp>
      <p:sp>
        <p:nvSpPr>
          <p:cNvPr id="362" name="Google Shape;362;p46"/>
          <p:cNvSpPr/>
          <p:nvPr/>
        </p:nvSpPr>
        <p:spPr>
          <a:xfrm>
            <a:off x="4815144" y="1281337"/>
            <a:ext cx="2764000" cy="829200"/>
          </a:xfrm>
          <a:prstGeom prst="roundRect">
            <a:avLst>
              <a:gd name="adj" fmla="val 15646"/>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solidFill>
                  <a:schemeClr val="dk1"/>
                </a:solidFill>
                <a:latin typeface="Arial"/>
                <a:ea typeface="Arial"/>
                <a:cs typeface="Arial"/>
                <a:sym typeface="Arial"/>
              </a:rPr>
              <a:t>R/R DLBCL</a:t>
            </a:r>
            <a:r>
              <a:rPr lang="tr-TR" sz="1467" b="1" dirty="0">
                <a:solidFill>
                  <a:schemeClr val="dk1"/>
                </a:solidFill>
                <a:highlight>
                  <a:srgbClr val="FFFF00"/>
                </a:highlight>
                <a:latin typeface="Arial"/>
                <a:ea typeface="Arial"/>
                <a:cs typeface="Arial"/>
                <a:sym typeface="Arial"/>
              </a:rPr>
              <a:t> </a:t>
            </a:r>
          </a:p>
          <a:p>
            <a:pPr algn="ctr">
              <a:buClr>
                <a:srgbClr val="000000"/>
              </a:buClr>
              <a:buSzPts val="1050"/>
            </a:pPr>
            <a:r>
              <a:rPr lang="tr-TR" sz="1400" dirty="0">
                <a:latin typeface="Arial"/>
                <a:ea typeface="Arial"/>
                <a:cs typeface="Arial"/>
                <a:sym typeface="Arial"/>
              </a:rPr>
              <a:t>Önerilen tekrar biyopsi ve evreleme</a:t>
            </a:r>
          </a:p>
        </p:txBody>
      </p:sp>
      <p:sp>
        <p:nvSpPr>
          <p:cNvPr id="363" name="Google Shape;363;p46"/>
          <p:cNvSpPr/>
          <p:nvPr/>
        </p:nvSpPr>
        <p:spPr>
          <a:xfrm>
            <a:off x="8222687" y="2897325"/>
            <a:ext cx="1606800" cy="4364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2L tedavi</a:t>
            </a:r>
          </a:p>
        </p:txBody>
      </p:sp>
      <p:cxnSp>
        <p:nvCxnSpPr>
          <p:cNvPr id="364" name="Google Shape;364;p46"/>
          <p:cNvCxnSpPr/>
          <p:nvPr/>
        </p:nvCxnSpPr>
        <p:spPr>
          <a:xfrm>
            <a:off x="3092833" y="2375633"/>
            <a:ext cx="1600" cy="418000"/>
          </a:xfrm>
          <a:prstGeom prst="straightConnector1">
            <a:avLst/>
          </a:prstGeom>
          <a:noFill/>
          <a:ln w="25400" cap="flat" cmpd="sng">
            <a:solidFill>
              <a:schemeClr val="dk1"/>
            </a:solidFill>
            <a:prstDash val="solid"/>
            <a:round/>
            <a:headEnd type="none" w="sm" len="sm"/>
            <a:tailEnd type="triangle" w="med" len="med"/>
          </a:ln>
        </p:spPr>
      </p:cxnSp>
      <p:cxnSp>
        <p:nvCxnSpPr>
          <p:cNvPr id="365" name="Google Shape;365;p46"/>
          <p:cNvCxnSpPr/>
          <p:nvPr/>
        </p:nvCxnSpPr>
        <p:spPr>
          <a:xfrm>
            <a:off x="1703392" y="3502625"/>
            <a:ext cx="4400" cy="426000"/>
          </a:xfrm>
          <a:prstGeom prst="straightConnector1">
            <a:avLst/>
          </a:prstGeom>
          <a:noFill/>
          <a:ln w="25400" cap="flat" cmpd="sng">
            <a:solidFill>
              <a:schemeClr val="dk1"/>
            </a:solidFill>
            <a:prstDash val="solid"/>
            <a:round/>
            <a:headEnd type="none" w="sm" len="sm"/>
            <a:tailEnd type="triangle" w="med" len="med"/>
          </a:ln>
        </p:spPr>
      </p:cxnSp>
      <p:cxnSp>
        <p:nvCxnSpPr>
          <p:cNvPr id="366" name="Google Shape;366;p46"/>
          <p:cNvCxnSpPr/>
          <p:nvPr/>
        </p:nvCxnSpPr>
        <p:spPr>
          <a:xfrm>
            <a:off x="3094535" y="3298851"/>
            <a:ext cx="0" cy="198400"/>
          </a:xfrm>
          <a:prstGeom prst="straightConnector1">
            <a:avLst/>
          </a:prstGeom>
          <a:noFill/>
          <a:ln w="25400" cap="flat" cmpd="sng">
            <a:solidFill>
              <a:schemeClr val="dk1"/>
            </a:solidFill>
            <a:prstDash val="solid"/>
            <a:round/>
            <a:headEnd type="none" w="sm" len="sm"/>
            <a:tailEnd type="none" w="sm" len="sm"/>
          </a:ln>
        </p:spPr>
      </p:cxnSp>
      <p:sp>
        <p:nvSpPr>
          <p:cNvPr id="367" name="Google Shape;367;p46"/>
          <p:cNvSpPr txBox="1"/>
          <p:nvPr/>
        </p:nvSpPr>
        <p:spPr>
          <a:xfrm>
            <a:off x="6712819" y="6510896"/>
            <a:ext cx="5409600" cy="283200"/>
          </a:xfrm>
          <a:prstGeom prst="rect">
            <a:avLst/>
          </a:prstGeom>
          <a:noFill/>
          <a:ln>
            <a:noFill/>
          </a:ln>
        </p:spPr>
        <p:txBody>
          <a:bodyPr spcFirstLastPara="1" wrap="square" lIns="0" tIns="0" rIns="0" bIns="0" anchor="b" anchorCtr="0">
            <a:noAutofit/>
          </a:bodyPr>
          <a:lstStyle/>
          <a:p>
            <a:pPr marL="609585" algn="r">
              <a:buSzPts val="700"/>
            </a:pPr>
            <a:r>
              <a:rPr lang="tr-TR" sz="667" dirty="0"/>
              <a:t>Sehn L &amp; Salles G. Diffuse Large B-Cell Lymphoma. NEJM 2021;384:842‒58</a:t>
            </a:r>
            <a:r>
              <a:rPr lang="tr-TR" sz="667" dirty="0">
                <a:sym typeface="Arial"/>
              </a:rPr>
              <a:t>. </a:t>
            </a:r>
          </a:p>
        </p:txBody>
      </p:sp>
    </p:spTree>
    <p:extLst>
      <p:ext uri="{BB962C8B-B14F-4D97-AF65-F5344CB8AC3E}">
        <p14:creationId xmlns:p14="http://schemas.microsoft.com/office/powerpoint/2010/main" val="21498846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p:nvPr/>
        </p:nvSpPr>
        <p:spPr>
          <a:xfrm>
            <a:off x="7757735" y="2696512"/>
            <a:ext cx="4268898" cy="3247087"/>
          </a:xfrm>
          <a:prstGeom prst="roundRect">
            <a:avLst>
              <a:gd name="adj" fmla="val 16667"/>
            </a:avLst>
          </a:prstGeom>
          <a:solidFill>
            <a:srgbClr val="BFBFBF">
              <a:alpha val="49019"/>
            </a:srgbClr>
          </a:solidFill>
          <a:ln>
            <a:noFill/>
          </a:ln>
        </p:spPr>
        <p:txBody>
          <a:bodyPr spcFirstLastPara="1" wrap="square" lIns="121900" tIns="60933" rIns="121900" bIns="60933" anchor="ctr" anchorCtr="0">
            <a:noAutofit/>
          </a:bodyPr>
          <a:lstStyle/>
          <a:p>
            <a:pPr algn="ctr">
              <a:buClr>
                <a:srgbClr val="000000"/>
              </a:buClr>
              <a:buSzPts val="1400"/>
            </a:pPr>
            <a:endParaRPr sz="1867" dirty="0">
              <a:solidFill>
                <a:schemeClr val="lt1"/>
              </a:solidFill>
              <a:latin typeface="Arial"/>
              <a:ea typeface="Arial"/>
              <a:cs typeface="Arial"/>
              <a:sym typeface="Arial"/>
            </a:endParaRPr>
          </a:p>
        </p:txBody>
      </p:sp>
      <p:sp>
        <p:nvSpPr>
          <p:cNvPr id="335" name="Google Shape;335;p46"/>
          <p:cNvSpPr txBox="1"/>
          <p:nvPr/>
        </p:nvSpPr>
        <p:spPr>
          <a:xfrm>
            <a:off x="304967" y="426720"/>
            <a:ext cx="10496400" cy="829200"/>
          </a:xfrm>
          <a:prstGeom prst="rect">
            <a:avLst/>
          </a:prstGeom>
          <a:noFill/>
          <a:ln>
            <a:noFill/>
          </a:ln>
        </p:spPr>
        <p:txBody>
          <a:bodyPr spcFirstLastPara="1" wrap="square" lIns="0" tIns="60933" rIns="121900" bIns="60933" anchor="ctr" anchorCtr="0">
            <a:noAutofit/>
          </a:bodyPr>
          <a:lstStyle/>
          <a:p>
            <a:pPr>
              <a:lnSpc>
                <a:spcPct val="90000"/>
              </a:lnSpc>
              <a:buClr>
                <a:srgbClr val="000000"/>
              </a:buClr>
              <a:buSzPts val="1900"/>
            </a:pPr>
            <a:r>
              <a:rPr lang="tr-TR" sz="3000" dirty="0">
                <a:solidFill>
                  <a:srgbClr val="0066CC"/>
                </a:solidFill>
                <a:latin typeface="Arial"/>
                <a:ea typeface="Arial"/>
                <a:cs typeface="Arial"/>
                <a:sym typeface="Arial"/>
              </a:rPr>
              <a:t>R/R DLBCL yönetimi</a:t>
            </a:r>
          </a:p>
        </p:txBody>
      </p:sp>
      <p:sp>
        <p:nvSpPr>
          <p:cNvPr id="336" name="Google Shape;336;p46"/>
          <p:cNvSpPr/>
          <p:nvPr/>
        </p:nvSpPr>
        <p:spPr>
          <a:xfrm>
            <a:off x="1707812" y="2795940"/>
            <a:ext cx="28556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Platin bazlı </a:t>
            </a:r>
            <a:r>
              <a:rPr lang="en" sz="1467" b="1" dirty="0">
                <a:latin typeface="Arial"/>
                <a:ea typeface="Arial"/>
                <a:cs typeface="Arial"/>
                <a:sym typeface="Arial"/>
              </a:rPr>
              <a:t/>
            </a:r>
            <a:br>
              <a:rPr lang="en" sz="1467" b="1" dirty="0">
                <a:latin typeface="Arial"/>
                <a:ea typeface="Arial"/>
                <a:cs typeface="Arial"/>
                <a:sym typeface="Arial"/>
              </a:rPr>
            </a:br>
            <a:r>
              <a:rPr lang="tr-TR" sz="1467" b="1" dirty="0">
                <a:latin typeface="Arial"/>
                <a:ea typeface="Arial"/>
                <a:cs typeface="Arial"/>
                <a:sym typeface="Arial"/>
              </a:rPr>
              <a:t>kurtarma tedavisi</a:t>
            </a:r>
          </a:p>
        </p:txBody>
      </p:sp>
      <p:sp>
        <p:nvSpPr>
          <p:cNvPr id="337" name="Google Shape;337;p46"/>
          <p:cNvSpPr/>
          <p:nvPr/>
        </p:nvSpPr>
        <p:spPr>
          <a:xfrm>
            <a:off x="1003592" y="3922275"/>
            <a:ext cx="14084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ASCT</a:t>
            </a:r>
          </a:p>
        </p:txBody>
      </p:sp>
      <p:sp>
        <p:nvSpPr>
          <p:cNvPr id="338" name="Google Shape;338;p46"/>
          <p:cNvSpPr/>
          <p:nvPr/>
        </p:nvSpPr>
        <p:spPr>
          <a:xfrm>
            <a:off x="165196" y="5281419"/>
            <a:ext cx="2632400" cy="909364"/>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ASCT için uygun olmayan hastaların ~%25-35'inde tam iyileşme elde edilmektedir</a:t>
            </a:r>
          </a:p>
        </p:txBody>
      </p:sp>
      <p:sp>
        <p:nvSpPr>
          <p:cNvPr id="339" name="Google Shape;339;p46"/>
          <p:cNvSpPr/>
          <p:nvPr/>
        </p:nvSpPr>
        <p:spPr>
          <a:xfrm>
            <a:off x="8193148" y="5379632"/>
            <a:ext cx="1998000" cy="5008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3L veya daha üst basamak tedavi</a:t>
            </a:r>
          </a:p>
        </p:txBody>
      </p:sp>
      <p:cxnSp>
        <p:nvCxnSpPr>
          <p:cNvPr id="340" name="Google Shape;340;p46"/>
          <p:cNvCxnSpPr/>
          <p:nvPr/>
        </p:nvCxnSpPr>
        <p:spPr>
          <a:xfrm>
            <a:off x="6105308" y="2085120"/>
            <a:ext cx="0" cy="287600"/>
          </a:xfrm>
          <a:prstGeom prst="straightConnector1">
            <a:avLst/>
          </a:prstGeom>
          <a:noFill/>
          <a:ln w="25400" cap="flat" cmpd="sng">
            <a:solidFill>
              <a:schemeClr val="dk1"/>
            </a:solidFill>
            <a:prstDash val="solid"/>
            <a:round/>
            <a:headEnd type="none" w="sm" len="sm"/>
            <a:tailEnd type="none" w="sm" len="sm"/>
          </a:ln>
        </p:spPr>
      </p:cxnSp>
      <p:cxnSp>
        <p:nvCxnSpPr>
          <p:cNvPr id="341" name="Google Shape;341;p46"/>
          <p:cNvCxnSpPr/>
          <p:nvPr/>
        </p:nvCxnSpPr>
        <p:spPr>
          <a:xfrm flipH="1">
            <a:off x="3079700" y="2370667"/>
            <a:ext cx="6051600" cy="10800"/>
          </a:xfrm>
          <a:prstGeom prst="straightConnector1">
            <a:avLst/>
          </a:prstGeom>
          <a:noFill/>
          <a:ln w="25400" cap="flat" cmpd="sng">
            <a:solidFill>
              <a:schemeClr val="dk1"/>
            </a:solidFill>
            <a:prstDash val="solid"/>
            <a:round/>
            <a:headEnd type="none" w="sm" len="sm"/>
            <a:tailEnd type="none" w="sm" len="sm"/>
          </a:ln>
        </p:spPr>
      </p:cxnSp>
      <p:cxnSp>
        <p:nvCxnSpPr>
          <p:cNvPr id="342" name="Google Shape;342;p46"/>
          <p:cNvCxnSpPr/>
          <p:nvPr/>
        </p:nvCxnSpPr>
        <p:spPr>
          <a:xfrm flipH="1">
            <a:off x="9108080" y="2358013"/>
            <a:ext cx="8000" cy="492800"/>
          </a:xfrm>
          <a:prstGeom prst="straightConnector1">
            <a:avLst/>
          </a:prstGeom>
          <a:noFill/>
          <a:ln w="25400" cap="flat" cmpd="sng">
            <a:solidFill>
              <a:schemeClr val="dk1"/>
            </a:solidFill>
            <a:prstDash val="solid"/>
            <a:round/>
            <a:headEnd type="none" w="sm" len="sm"/>
            <a:tailEnd type="triangle" w="med" len="med"/>
          </a:ln>
        </p:spPr>
      </p:cxnSp>
      <p:cxnSp>
        <p:nvCxnSpPr>
          <p:cNvPr id="343" name="Google Shape;343;p46"/>
          <p:cNvCxnSpPr/>
          <p:nvPr/>
        </p:nvCxnSpPr>
        <p:spPr>
          <a:xfrm rot="10800000">
            <a:off x="1701839" y="3518033"/>
            <a:ext cx="2870400" cy="6400"/>
          </a:xfrm>
          <a:prstGeom prst="straightConnector1">
            <a:avLst/>
          </a:prstGeom>
          <a:noFill/>
          <a:ln w="25400" cap="flat" cmpd="sng">
            <a:solidFill>
              <a:schemeClr val="dk1"/>
            </a:solidFill>
            <a:prstDash val="solid"/>
            <a:round/>
            <a:headEnd type="none" w="sm" len="sm"/>
            <a:tailEnd type="none" w="sm" len="sm"/>
          </a:ln>
        </p:spPr>
      </p:cxnSp>
      <p:cxnSp>
        <p:nvCxnSpPr>
          <p:cNvPr id="344" name="Google Shape;344;p46"/>
          <p:cNvCxnSpPr>
            <a:stCxn id="337" idx="2"/>
          </p:cNvCxnSpPr>
          <p:nvPr/>
        </p:nvCxnSpPr>
        <p:spPr>
          <a:xfrm>
            <a:off x="1707792" y="4423075"/>
            <a:ext cx="0" cy="251600"/>
          </a:xfrm>
          <a:prstGeom prst="straightConnector1">
            <a:avLst/>
          </a:prstGeom>
          <a:noFill/>
          <a:ln w="25400" cap="flat" cmpd="sng">
            <a:solidFill>
              <a:schemeClr val="dk1"/>
            </a:solidFill>
            <a:prstDash val="solid"/>
            <a:round/>
            <a:headEnd type="none" w="sm" len="sm"/>
            <a:tailEnd type="none" w="sm" len="sm"/>
          </a:ln>
        </p:spPr>
      </p:cxnSp>
      <p:cxnSp>
        <p:nvCxnSpPr>
          <p:cNvPr id="345" name="Google Shape;345;p46"/>
          <p:cNvCxnSpPr/>
          <p:nvPr/>
        </p:nvCxnSpPr>
        <p:spPr>
          <a:xfrm flipH="1">
            <a:off x="1003553" y="4667297"/>
            <a:ext cx="1906400" cy="7200"/>
          </a:xfrm>
          <a:prstGeom prst="straightConnector1">
            <a:avLst/>
          </a:prstGeom>
          <a:noFill/>
          <a:ln w="25400" cap="flat" cmpd="sng">
            <a:solidFill>
              <a:schemeClr val="dk1"/>
            </a:solidFill>
            <a:prstDash val="solid"/>
            <a:round/>
            <a:headEnd type="none" w="sm" len="sm"/>
            <a:tailEnd type="none" w="sm" len="sm"/>
          </a:ln>
        </p:spPr>
      </p:cxnSp>
      <p:cxnSp>
        <p:nvCxnSpPr>
          <p:cNvPr id="346" name="Google Shape;346;p46"/>
          <p:cNvCxnSpPr/>
          <p:nvPr/>
        </p:nvCxnSpPr>
        <p:spPr>
          <a:xfrm>
            <a:off x="1012936" y="4664183"/>
            <a:ext cx="0" cy="631600"/>
          </a:xfrm>
          <a:prstGeom prst="straightConnector1">
            <a:avLst/>
          </a:prstGeom>
          <a:noFill/>
          <a:ln w="25400" cap="flat" cmpd="sng">
            <a:solidFill>
              <a:schemeClr val="dk1"/>
            </a:solidFill>
            <a:prstDash val="solid"/>
            <a:round/>
            <a:headEnd type="none" w="sm" len="sm"/>
            <a:tailEnd type="triangle" w="med" len="med"/>
          </a:ln>
        </p:spPr>
      </p:cxnSp>
      <p:cxnSp>
        <p:nvCxnSpPr>
          <p:cNvPr id="347" name="Google Shape;347;p46"/>
          <p:cNvCxnSpPr/>
          <p:nvPr/>
        </p:nvCxnSpPr>
        <p:spPr>
          <a:xfrm>
            <a:off x="9116080" y="3408831"/>
            <a:ext cx="0" cy="1897200"/>
          </a:xfrm>
          <a:prstGeom prst="straightConnector1">
            <a:avLst/>
          </a:prstGeom>
          <a:noFill/>
          <a:ln w="25400" cap="flat" cmpd="sng">
            <a:solidFill>
              <a:schemeClr val="dk1"/>
            </a:solidFill>
            <a:prstDash val="dash"/>
            <a:round/>
            <a:headEnd type="none" w="sm" len="sm"/>
            <a:tailEnd type="triangle" w="med" len="med"/>
          </a:ln>
        </p:spPr>
      </p:cxnSp>
      <p:sp>
        <p:nvSpPr>
          <p:cNvPr id="348" name="Google Shape;348;p46"/>
          <p:cNvSpPr txBox="1"/>
          <p:nvPr/>
        </p:nvSpPr>
        <p:spPr>
          <a:xfrm>
            <a:off x="2892853" y="2049454"/>
            <a:ext cx="2453631"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ASCT için uygundur</a:t>
            </a:r>
          </a:p>
        </p:txBody>
      </p:sp>
      <p:sp>
        <p:nvSpPr>
          <p:cNvPr id="349" name="Google Shape;349;p46"/>
          <p:cNvSpPr txBox="1"/>
          <p:nvPr/>
        </p:nvSpPr>
        <p:spPr>
          <a:xfrm>
            <a:off x="7579312" y="2049454"/>
            <a:ext cx="27640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ASCT adayı değildir</a:t>
            </a:r>
          </a:p>
        </p:txBody>
      </p:sp>
      <p:sp>
        <p:nvSpPr>
          <p:cNvPr id="350" name="Google Shape;350;p46"/>
          <p:cNvSpPr txBox="1"/>
          <p:nvPr/>
        </p:nvSpPr>
        <p:spPr>
          <a:xfrm>
            <a:off x="1536800" y="3219745"/>
            <a:ext cx="15148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yanıt</a:t>
            </a:r>
          </a:p>
        </p:txBody>
      </p:sp>
      <p:sp>
        <p:nvSpPr>
          <p:cNvPr id="351" name="Google Shape;351;p46"/>
          <p:cNvSpPr txBox="1"/>
          <p:nvPr/>
        </p:nvSpPr>
        <p:spPr>
          <a:xfrm>
            <a:off x="3144759" y="3219746"/>
            <a:ext cx="15148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refrakter</a:t>
            </a:r>
          </a:p>
        </p:txBody>
      </p:sp>
      <p:sp>
        <p:nvSpPr>
          <p:cNvPr id="352" name="Google Shape;352;p46"/>
          <p:cNvSpPr txBox="1"/>
          <p:nvPr/>
        </p:nvSpPr>
        <p:spPr>
          <a:xfrm>
            <a:off x="301148" y="4369245"/>
            <a:ext cx="14884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yanıt</a:t>
            </a:r>
          </a:p>
        </p:txBody>
      </p:sp>
      <p:sp>
        <p:nvSpPr>
          <p:cNvPr id="353" name="Google Shape;353;p46"/>
          <p:cNvSpPr txBox="1"/>
          <p:nvPr/>
        </p:nvSpPr>
        <p:spPr>
          <a:xfrm>
            <a:off x="1668875" y="4383510"/>
            <a:ext cx="1545200"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~%50 relaps</a:t>
            </a:r>
          </a:p>
        </p:txBody>
      </p:sp>
      <p:cxnSp>
        <p:nvCxnSpPr>
          <p:cNvPr id="354" name="Google Shape;354;p46"/>
          <p:cNvCxnSpPr/>
          <p:nvPr/>
        </p:nvCxnSpPr>
        <p:spPr>
          <a:xfrm>
            <a:off x="2892877" y="5695329"/>
            <a:ext cx="5289600" cy="0"/>
          </a:xfrm>
          <a:prstGeom prst="straightConnector1">
            <a:avLst/>
          </a:prstGeom>
          <a:noFill/>
          <a:ln w="25400" cap="flat" cmpd="sng">
            <a:solidFill>
              <a:schemeClr val="dk1"/>
            </a:solidFill>
            <a:prstDash val="solid"/>
            <a:round/>
            <a:headEnd type="none" w="sm" len="sm"/>
            <a:tailEnd type="triangle" w="med" len="med"/>
          </a:ln>
        </p:spPr>
      </p:cxnSp>
      <p:cxnSp>
        <p:nvCxnSpPr>
          <p:cNvPr id="355" name="Google Shape;355;p46"/>
          <p:cNvCxnSpPr/>
          <p:nvPr/>
        </p:nvCxnSpPr>
        <p:spPr>
          <a:xfrm>
            <a:off x="4546111" y="5537475"/>
            <a:ext cx="3636400" cy="0"/>
          </a:xfrm>
          <a:prstGeom prst="straightConnector1">
            <a:avLst/>
          </a:prstGeom>
          <a:noFill/>
          <a:ln w="25400" cap="flat" cmpd="sng">
            <a:solidFill>
              <a:schemeClr val="dk1"/>
            </a:solidFill>
            <a:prstDash val="solid"/>
            <a:round/>
            <a:headEnd type="none" w="sm" len="sm"/>
            <a:tailEnd type="triangle" w="med" len="med"/>
          </a:ln>
        </p:spPr>
      </p:cxnSp>
      <p:cxnSp>
        <p:nvCxnSpPr>
          <p:cNvPr id="356" name="Google Shape;356;p46"/>
          <p:cNvCxnSpPr/>
          <p:nvPr/>
        </p:nvCxnSpPr>
        <p:spPr>
          <a:xfrm flipH="1">
            <a:off x="2903703" y="4651681"/>
            <a:ext cx="14400" cy="1043600"/>
          </a:xfrm>
          <a:prstGeom prst="straightConnector1">
            <a:avLst/>
          </a:prstGeom>
          <a:noFill/>
          <a:ln w="25400" cap="flat" cmpd="sng">
            <a:solidFill>
              <a:schemeClr val="dk1"/>
            </a:solidFill>
            <a:prstDash val="solid"/>
            <a:round/>
            <a:headEnd type="none" w="sm" len="sm"/>
            <a:tailEnd type="none" w="sm" len="sm"/>
          </a:ln>
        </p:spPr>
      </p:cxnSp>
      <p:cxnSp>
        <p:nvCxnSpPr>
          <p:cNvPr id="357" name="Google Shape;357;p46"/>
          <p:cNvCxnSpPr/>
          <p:nvPr/>
        </p:nvCxnSpPr>
        <p:spPr>
          <a:xfrm>
            <a:off x="4552951" y="3530617"/>
            <a:ext cx="7600" cy="2007200"/>
          </a:xfrm>
          <a:prstGeom prst="straightConnector1">
            <a:avLst/>
          </a:prstGeom>
          <a:noFill/>
          <a:ln w="25400" cap="flat" cmpd="sng">
            <a:solidFill>
              <a:schemeClr val="dk1"/>
            </a:solidFill>
            <a:prstDash val="solid"/>
            <a:round/>
            <a:headEnd type="none" w="sm" len="sm"/>
            <a:tailEnd type="none" w="sm" len="sm"/>
          </a:ln>
        </p:spPr>
      </p:cxnSp>
      <p:sp>
        <p:nvSpPr>
          <p:cNvPr id="359" name="Google Shape;359;p46"/>
          <p:cNvSpPr txBox="1"/>
          <p:nvPr/>
        </p:nvSpPr>
        <p:spPr>
          <a:xfrm>
            <a:off x="5642755" y="5213687"/>
            <a:ext cx="2029012"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ASCT uygulanmayan</a:t>
            </a:r>
          </a:p>
        </p:txBody>
      </p:sp>
      <p:sp>
        <p:nvSpPr>
          <p:cNvPr id="360" name="Google Shape;360;p46"/>
          <p:cNvSpPr txBox="1"/>
          <p:nvPr/>
        </p:nvSpPr>
        <p:spPr>
          <a:xfrm>
            <a:off x="5642755" y="5655843"/>
            <a:ext cx="1703717" cy="338500"/>
          </a:xfrm>
          <a:prstGeom prst="rect">
            <a:avLst/>
          </a:prstGeom>
          <a:noFill/>
          <a:ln>
            <a:noFill/>
          </a:ln>
        </p:spPr>
        <p:txBody>
          <a:bodyPr spcFirstLastPara="1" wrap="square" lIns="121900" tIns="60933" rIns="121900" bIns="60933" anchor="t" anchorCtr="0">
            <a:spAutoFit/>
          </a:bodyPr>
          <a:lstStyle/>
          <a:p>
            <a:pPr>
              <a:buClr>
                <a:srgbClr val="000000"/>
              </a:buClr>
              <a:buSzPts val="1050"/>
            </a:pPr>
            <a:r>
              <a:rPr lang="tr-TR" sz="1400" dirty="0">
                <a:latin typeface="Arial"/>
                <a:ea typeface="Arial"/>
                <a:cs typeface="Arial"/>
                <a:sym typeface="Arial"/>
              </a:rPr>
              <a:t>ASCT'den sonra</a:t>
            </a:r>
          </a:p>
        </p:txBody>
      </p:sp>
      <p:sp>
        <p:nvSpPr>
          <p:cNvPr id="361" name="Google Shape;361;p46"/>
          <p:cNvSpPr txBox="1">
            <a:spLocks noGrp="1"/>
          </p:cNvSpPr>
          <p:nvPr>
            <p:ph type="body" idx="1"/>
          </p:nvPr>
        </p:nvSpPr>
        <p:spPr>
          <a:xfrm>
            <a:off x="508000" y="6311767"/>
            <a:ext cx="7925200" cy="283200"/>
          </a:xfrm>
          <a:prstGeom prst="rect">
            <a:avLst/>
          </a:prstGeom>
          <a:noFill/>
          <a:ln>
            <a:noFill/>
          </a:ln>
        </p:spPr>
        <p:txBody>
          <a:bodyPr spcFirstLastPara="1" wrap="square" lIns="0" tIns="0" rIns="0" bIns="0" anchor="b" anchorCtr="0">
            <a:noAutofit/>
          </a:bodyPr>
          <a:lstStyle/>
          <a:p>
            <a:pPr marL="0" indent="0">
              <a:buSzPts val="700"/>
              <a:buNone/>
            </a:pPr>
            <a:r>
              <a:rPr lang="tr-TR" sz="933" dirty="0">
                <a:solidFill>
                  <a:srgbClr val="000000"/>
                </a:solidFill>
              </a:rPr>
              <a:t>ASCT, otolog kök hücre transplantasyonu; BR, bendamustin artı rituximab; CAR, kimerik antijen reseptörü; </a:t>
            </a:r>
            <a:r>
              <a:rPr lang="en" sz="933" dirty="0">
                <a:solidFill>
                  <a:srgbClr val="000000"/>
                </a:solidFill>
              </a:rPr>
              <a:t/>
            </a:r>
            <a:br>
              <a:rPr lang="en" sz="933" dirty="0">
                <a:solidFill>
                  <a:srgbClr val="000000"/>
                </a:solidFill>
              </a:rPr>
            </a:br>
            <a:r>
              <a:rPr lang="tr-TR" sz="933" dirty="0">
                <a:solidFill>
                  <a:srgbClr val="000000"/>
                </a:solidFill>
              </a:rPr>
              <a:t>DLBCL, diffüz büyük B hücreli lenfoma; 2L, ikinci basamak; 3L, üçüncü basamak; SCT, kök hücre transplantasyonu; XRT, radyoterapi.</a:t>
            </a:r>
          </a:p>
        </p:txBody>
      </p:sp>
      <p:sp>
        <p:nvSpPr>
          <p:cNvPr id="362" name="Google Shape;362;p46"/>
          <p:cNvSpPr/>
          <p:nvPr/>
        </p:nvSpPr>
        <p:spPr>
          <a:xfrm>
            <a:off x="4815144" y="1281337"/>
            <a:ext cx="2764000" cy="829200"/>
          </a:xfrm>
          <a:prstGeom prst="roundRect">
            <a:avLst>
              <a:gd name="adj" fmla="val 15646"/>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solidFill>
                  <a:schemeClr val="dk1"/>
                </a:solidFill>
                <a:latin typeface="Arial"/>
                <a:ea typeface="Arial"/>
                <a:cs typeface="Arial"/>
                <a:sym typeface="Arial"/>
              </a:rPr>
              <a:t>R/R DLBCL</a:t>
            </a:r>
            <a:r>
              <a:rPr lang="tr-TR" sz="1467" b="1" dirty="0">
                <a:solidFill>
                  <a:schemeClr val="dk1"/>
                </a:solidFill>
                <a:highlight>
                  <a:srgbClr val="FFFF00"/>
                </a:highlight>
                <a:latin typeface="Arial"/>
                <a:ea typeface="Arial"/>
                <a:cs typeface="Arial"/>
                <a:sym typeface="Arial"/>
              </a:rPr>
              <a:t> </a:t>
            </a:r>
          </a:p>
          <a:p>
            <a:pPr algn="ctr">
              <a:buClr>
                <a:srgbClr val="000000"/>
              </a:buClr>
              <a:buSzPts val="1050"/>
            </a:pPr>
            <a:r>
              <a:rPr lang="tr-TR" sz="1400" dirty="0">
                <a:latin typeface="Arial"/>
                <a:ea typeface="Arial"/>
                <a:cs typeface="Arial"/>
                <a:sym typeface="Arial"/>
              </a:rPr>
              <a:t>Önerilen tekrar biyopsi ve evreleme</a:t>
            </a:r>
          </a:p>
        </p:txBody>
      </p:sp>
      <p:sp>
        <p:nvSpPr>
          <p:cNvPr id="363" name="Google Shape;363;p46"/>
          <p:cNvSpPr/>
          <p:nvPr/>
        </p:nvSpPr>
        <p:spPr>
          <a:xfrm>
            <a:off x="8222687" y="2897325"/>
            <a:ext cx="1606800" cy="436400"/>
          </a:xfrm>
          <a:prstGeom prst="roundRect">
            <a:avLst>
              <a:gd name="adj" fmla="val 16667"/>
            </a:avLst>
          </a:prstGeom>
          <a:solidFill>
            <a:srgbClr val="B7DBFF"/>
          </a:solidFill>
          <a:ln>
            <a:noFill/>
          </a:ln>
        </p:spPr>
        <p:txBody>
          <a:bodyPr spcFirstLastPara="1" wrap="square" lIns="121900" tIns="60933" rIns="121900" bIns="60933" anchor="ctr" anchorCtr="0">
            <a:noAutofit/>
          </a:bodyPr>
          <a:lstStyle/>
          <a:p>
            <a:pPr algn="ctr">
              <a:buClr>
                <a:srgbClr val="000000"/>
              </a:buClr>
              <a:buSzPts val="1100"/>
            </a:pPr>
            <a:r>
              <a:rPr lang="tr-TR" sz="1467" b="1" dirty="0">
                <a:latin typeface="Arial"/>
                <a:ea typeface="Arial"/>
                <a:cs typeface="Arial"/>
                <a:sym typeface="Arial"/>
              </a:rPr>
              <a:t>2L tedavi</a:t>
            </a:r>
          </a:p>
        </p:txBody>
      </p:sp>
      <p:cxnSp>
        <p:nvCxnSpPr>
          <p:cNvPr id="364" name="Google Shape;364;p46"/>
          <p:cNvCxnSpPr/>
          <p:nvPr/>
        </p:nvCxnSpPr>
        <p:spPr>
          <a:xfrm>
            <a:off x="3092833" y="2375633"/>
            <a:ext cx="1600" cy="418000"/>
          </a:xfrm>
          <a:prstGeom prst="straightConnector1">
            <a:avLst/>
          </a:prstGeom>
          <a:noFill/>
          <a:ln w="25400" cap="flat" cmpd="sng">
            <a:solidFill>
              <a:schemeClr val="dk1"/>
            </a:solidFill>
            <a:prstDash val="solid"/>
            <a:round/>
            <a:headEnd type="none" w="sm" len="sm"/>
            <a:tailEnd type="triangle" w="med" len="med"/>
          </a:ln>
        </p:spPr>
      </p:cxnSp>
      <p:cxnSp>
        <p:nvCxnSpPr>
          <p:cNvPr id="365" name="Google Shape;365;p46"/>
          <p:cNvCxnSpPr/>
          <p:nvPr/>
        </p:nvCxnSpPr>
        <p:spPr>
          <a:xfrm>
            <a:off x="1703392" y="3502625"/>
            <a:ext cx="4400" cy="426000"/>
          </a:xfrm>
          <a:prstGeom prst="straightConnector1">
            <a:avLst/>
          </a:prstGeom>
          <a:noFill/>
          <a:ln w="25400" cap="flat" cmpd="sng">
            <a:solidFill>
              <a:schemeClr val="dk1"/>
            </a:solidFill>
            <a:prstDash val="solid"/>
            <a:round/>
            <a:headEnd type="none" w="sm" len="sm"/>
            <a:tailEnd type="triangle" w="med" len="med"/>
          </a:ln>
        </p:spPr>
      </p:cxnSp>
      <p:cxnSp>
        <p:nvCxnSpPr>
          <p:cNvPr id="366" name="Google Shape;366;p46"/>
          <p:cNvCxnSpPr/>
          <p:nvPr/>
        </p:nvCxnSpPr>
        <p:spPr>
          <a:xfrm>
            <a:off x="3094535" y="3298851"/>
            <a:ext cx="0" cy="198400"/>
          </a:xfrm>
          <a:prstGeom prst="straightConnector1">
            <a:avLst/>
          </a:prstGeom>
          <a:noFill/>
          <a:ln w="25400" cap="flat" cmpd="sng">
            <a:solidFill>
              <a:schemeClr val="dk1"/>
            </a:solidFill>
            <a:prstDash val="solid"/>
            <a:round/>
            <a:headEnd type="none" w="sm" len="sm"/>
            <a:tailEnd type="none" w="sm" len="sm"/>
          </a:ln>
        </p:spPr>
      </p:cxnSp>
      <p:sp>
        <p:nvSpPr>
          <p:cNvPr id="367" name="Google Shape;367;p46"/>
          <p:cNvSpPr txBox="1"/>
          <p:nvPr/>
        </p:nvSpPr>
        <p:spPr>
          <a:xfrm>
            <a:off x="6712819" y="6510896"/>
            <a:ext cx="5409600" cy="283200"/>
          </a:xfrm>
          <a:prstGeom prst="rect">
            <a:avLst/>
          </a:prstGeom>
          <a:noFill/>
          <a:ln>
            <a:noFill/>
          </a:ln>
        </p:spPr>
        <p:txBody>
          <a:bodyPr spcFirstLastPara="1" wrap="square" lIns="0" tIns="0" rIns="0" bIns="0" anchor="b" anchorCtr="0">
            <a:noAutofit/>
          </a:bodyPr>
          <a:lstStyle/>
          <a:p>
            <a:pPr marL="609585" algn="r">
              <a:buSzPts val="700"/>
            </a:pPr>
            <a:r>
              <a:rPr lang="tr-TR" sz="667" dirty="0"/>
              <a:t>Sehn L &amp; Salles G. Diffuse Large B-Cell Lymphoma. NEJM 2021;384:842‒58</a:t>
            </a:r>
            <a:r>
              <a:rPr lang="tr-TR" sz="667" dirty="0">
                <a:sym typeface="Arial"/>
              </a:rPr>
              <a:t>. </a:t>
            </a:r>
          </a:p>
        </p:txBody>
      </p:sp>
      <p:sp>
        <p:nvSpPr>
          <p:cNvPr id="358" name="Google Shape;358;p46"/>
          <p:cNvSpPr txBox="1"/>
          <p:nvPr/>
        </p:nvSpPr>
        <p:spPr>
          <a:xfrm>
            <a:off x="783695" y="829825"/>
            <a:ext cx="10624609" cy="5175721"/>
          </a:xfrm>
          <a:prstGeom prst="rect">
            <a:avLst/>
          </a:prstGeom>
          <a:solidFill>
            <a:schemeClr val="accent1">
              <a:lumMod val="50000"/>
            </a:schemeClr>
          </a:solidFill>
          <a:ln>
            <a:noFill/>
          </a:ln>
        </p:spPr>
        <p:txBody>
          <a:bodyPr spcFirstLastPara="1" wrap="square" lIns="121900" tIns="60933" rIns="121900" bIns="60933" anchor="t" anchorCtr="0">
            <a:spAutoFit/>
          </a:bodyPr>
          <a:lstStyle/>
          <a:p>
            <a:pPr>
              <a:buClr>
                <a:srgbClr val="000000"/>
              </a:buClr>
              <a:buSzPts val="1050"/>
            </a:pPr>
            <a:r>
              <a:rPr lang="tr-TR" sz="3200" b="1" dirty="0">
                <a:solidFill>
                  <a:srgbClr val="FFFF00"/>
                </a:solidFill>
                <a:latin typeface="Arial"/>
                <a:ea typeface="Arial"/>
                <a:cs typeface="Arial"/>
                <a:sym typeface="Arial"/>
              </a:rPr>
              <a:t>ASCT'ye uygun olmayan hastalar için mevcut seçenekler</a:t>
            </a:r>
          </a:p>
          <a:p>
            <a:pPr marL="228594" indent="-228594">
              <a:spcBef>
                <a:spcPts val="267"/>
              </a:spcBef>
              <a:buClr>
                <a:srgbClr val="000000"/>
              </a:buClr>
              <a:buSzPts val="850"/>
              <a:buFont typeface="Arial"/>
              <a:buChar char="•"/>
            </a:pPr>
            <a:r>
              <a:rPr lang="tr-TR" sz="3200" dirty="0">
                <a:solidFill>
                  <a:srgbClr val="FFFF00"/>
                </a:solidFill>
                <a:latin typeface="Arial"/>
                <a:ea typeface="Arial"/>
                <a:cs typeface="Arial"/>
                <a:sym typeface="Arial"/>
              </a:rPr>
              <a:t>İmmünokemoterapi</a:t>
            </a:r>
          </a:p>
          <a:p>
            <a:pPr marL="228594" indent="-228594">
              <a:spcBef>
                <a:spcPts val="133"/>
              </a:spcBef>
              <a:buClr>
                <a:srgbClr val="000000"/>
              </a:buClr>
              <a:buSzPts val="850"/>
              <a:buFont typeface="Arial"/>
              <a:buChar char="•"/>
            </a:pPr>
            <a:r>
              <a:rPr lang="tr-TR" sz="3200" dirty="0">
                <a:solidFill>
                  <a:srgbClr val="FFFF00"/>
                </a:solidFill>
                <a:latin typeface="Arial"/>
                <a:ea typeface="Arial"/>
                <a:cs typeface="Arial"/>
                <a:sym typeface="Arial"/>
              </a:rPr>
              <a:t>CAR T hücre tedavisi</a:t>
            </a:r>
          </a:p>
          <a:p>
            <a:pPr marL="228594" indent="-228594">
              <a:spcBef>
                <a:spcPts val="133"/>
              </a:spcBef>
              <a:buClr>
                <a:srgbClr val="000000"/>
              </a:buClr>
              <a:buSzPts val="850"/>
              <a:buFont typeface="Arial"/>
              <a:buChar char="•"/>
            </a:pPr>
            <a:r>
              <a:rPr lang="tr-TR" sz="3200" b="1" dirty="0">
                <a:solidFill>
                  <a:srgbClr val="FFFF00"/>
                </a:solidFill>
                <a:latin typeface="Arial"/>
                <a:ea typeface="Arial"/>
                <a:cs typeface="Arial"/>
                <a:sym typeface="Arial"/>
              </a:rPr>
              <a:t>Polatuzumab vedotin + BR</a:t>
            </a:r>
          </a:p>
          <a:p>
            <a:pPr marL="228594" indent="-228594">
              <a:spcBef>
                <a:spcPts val="133"/>
              </a:spcBef>
              <a:buClr>
                <a:srgbClr val="000000"/>
              </a:buClr>
              <a:buSzPts val="850"/>
              <a:buFont typeface="Arial"/>
              <a:buChar char="•"/>
            </a:pPr>
            <a:r>
              <a:rPr lang="tr-TR" sz="3200" dirty="0">
                <a:solidFill>
                  <a:srgbClr val="FFFF00"/>
                </a:solidFill>
                <a:latin typeface="Arial"/>
                <a:ea typeface="Arial"/>
                <a:cs typeface="Arial"/>
                <a:sym typeface="Arial"/>
              </a:rPr>
              <a:t>Selinexor</a:t>
            </a:r>
          </a:p>
          <a:p>
            <a:pPr marL="228594" indent="-228594">
              <a:spcBef>
                <a:spcPts val="133"/>
              </a:spcBef>
              <a:buClr>
                <a:srgbClr val="000000"/>
              </a:buClr>
              <a:buSzPts val="850"/>
              <a:buFont typeface="Arial"/>
              <a:buChar char="•"/>
            </a:pPr>
            <a:r>
              <a:rPr lang="tr-TR" sz="3200" dirty="0">
                <a:solidFill>
                  <a:srgbClr val="FFFF00"/>
                </a:solidFill>
                <a:latin typeface="Arial"/>
                <a:ea typeface="Arial"/>
                <a:cs typeface="Arial"/>
                <a:sym typeface="Arial"/>
              </a:rPr>
              <a:t>Tafasitamab-lenalidomid</a:t>
            </a:r>
          </a:p>
          <a:p>
            <a:pPr marL="228594" indent="-228594">
              <a:spcBef>
                <a:spcPts val="100"/>
              </a:spcBef>
              <a:buClr>
                <a:srgbClr val="000000"/>
              </a:buClr>
              <a:buSzPts val="850"/>
              <a:buFont typeface="Arial"/>
              <a:buChar char="•"/>
            </a:pPr>
            <a:r>
              <a:rPr lang="tr-TR" sz="3200" dirty="0">
                <a:solidFill>
                  <a:srgbClr val="FFFF00"/>
                </a:solidFill>
                <a:latin typeface="Arial"/>
                <a:ea typeface="Arial"/>
                <a:cs typeface="Arial"/>
                <a:sym typeface="Arial"/>
              </a:rPr>
              <a:t>Araştırılan ajan veya rejim</a:t>
            </a:r>
          </a:p>
          <a:p>
            <a:pPr marL="228594" indent="-228594">
              <a:spcBef>
                <a:spcPts val="133"/>
              </a:spcBef>
              <a:buClr>
                <a:srgbClr val="000000"/>
              </a:buClr>
              <a:buSzPts val="850"/>
              <a:buFont typeface="Arial"/>
              <a:buChar char="•"/>
            </a:pPr>
            <a:r>
              <a:rPr lang="tr-TR" sz="3200" dirty="0">
                <a:solidFill>
                  <a:srgbClr val="FFFF00"/>
                </a:solidFill>
                <a:latin typeface="Arial"/>
                <a:ea typeface="Arial"/>
                <a:cs typeface="Arial"/>
                <a:sym typeface="Arial"/>
              </a:rPr>
              <a:t>Allojenik SCT</a:t>
            </a:r>
          </a:p>
          <a:p>
            <a:pPr marL="228594" indent="-228594">
              <a:spcBef>
                <a:spcPts val="133"/>
              </a:spcBef>
              <a:buClr>
                <a:srgbClr val="000000"/>
              </a:buClr>
              <a:buSzPts val="850"/>
              <a:buFont typeface="Arial"/>
              <a:buChar char="•"/>
            </a:pPr>
            <a:r>
              <a:rPr lang="tr-TR" sz="3200" dirty="0">
                <a:solidFill>
                  <a:srgbClr val="FFFF00"/>
                </a:solidFill>
                <a:latin typeface="Arial"/>
                <a:ea typeface="Arial"/>
                <a:cs typeface="Arial"/>
                <a:sym typeface="Arial"/>
              </a:rPr>
              <a:t>En iyi destekleyici bakım (XRT dahil) </a:t>
            </a:r>
          </a:p>
        </p:txBody>
      </p:sp>
    </p:spTree>
    <p:extLst>
      <p:ext uri="{BB962C8B-B14F-4D97-AF65-F5344CB8AC3E}">
        <p14:creationId xmlns:p14="http://schemas.microsoft.com/office/powerpoint/2010/main" val="2583800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endParaRPr lang="tr-T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276078" y="365125"/>
            <a:ext cx="11848034" cy="4968875"/>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Tree>
    <p:extLst>
      <p:ext uri="{BB962C8B-B14F-4D97-AF65-F5344CB8AC3E}">
        <p14:creationId xmlns:p14="http://schemas.microsoft.com/office/powerpoint/2010/main" val="35335821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207-6317-2F55-0794-2462ED67B07E}"/>
              </a:ext>
            </a:extLst>
          </p:cNvPr>
          <p:cNvSpPr>
            <a:spLocks noGrp="1"/>
          </p:cNvSpPr>
          <p:nvPr>
            <p:ph type="title"/>
          </p:nvPr>
        </p:nvSpPr>
        <p:spPr/>
        <p:txBody>
          <a:bodyPr/>
          <a:lstStyle/>
          <a:p>
            <a:endParaRPr lang="tr-TR"/>
          </a:p>
        </p:txBody>
      </p:sp>
      <p:pic>
        <p:nvPicPr>
          <p:cNvPr id="4" name="Content Placeholder 3">
            <a:extLst>
              <a:ext uri="{FF2B5EF4-FFF2-40B4-BE49-F238E27FC236}">
                <a16:creationId xmlns:a16="http://schemas.microsoft.com/office/drawing/2014/main" id="{50F92B2D-3DEA-2D2E-524F-BC39F170A2D1}"/>
              </a:ext>
            </a:extLst>
          </p:cNvPr>
          <p:cNvPicPr>
            <a:picLocks noGrp="1" noChangeAspect="1"/>
          </p:cNvPicPr>
          <p:nvPr>
            <p:ph idx="1"/>
          </p:nvPr>
        </p:nvPicPr>
        <p:blipFill>
          <a:blip r:embed="rId2"/>
          <a:stretch>
            <a:fillRect/>
          </a:stretch>
        </p:blipFill>
        <p:spPr>
          <a:xfrm>
            <a:off x="9249328" y="227271"/>
            <a:ext cx="15268722" cy="6403457"/>
          </a:xfrm>
          <a:prstGeom prst="rect">
            <a:avLst/>
          </a:prstGeom>
        </p:spPr>
      </p:pic>
      <p:sp>
        <p:nvSpPr>
          <p:cNvPr id="5" name="Rectangle 4">
            <a:extLst>
              <a:ext uri="{FF2B5EF4-FFF2-40B4-BE49-F238E27FC236}">
                <a16:creationId xmlns:a16="http://schemas.microsoft.com/office/drawing/2014/main" id="{001FCD09-E971-32D2-545D-5519D0D98B28}"/>
              </a:ext>
            </a:extLst>
          </p:cNvPr>
          <p:cNvSpPr>
            <a:spLocks noChangeArrowheads="1"/>
          </p:cNvSpPr>
          <p:nvPr/>
        </p:nvSpPr>
        <p:spPr bwMode="auto">
          <a:xfrm>
            <a:off x="6301294" y="5686823"/>
            <a:ext cx="5896069" cy="12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tr-TR" altLang="tr-TR" sz="667" dirty="0">
                <a:latin typeface="+mj-lt"/>
              </a:rPr>
              <a:t>1. McLaughlin P, Grillo-López AJ, Link BK, et al. "Rituximab chimeric anti-CD20 monoclonal antibody therapy for relapsed indolent lymphoma: half of patients respond to a four-dose treatment program." Journal of Clinical Oncology. 1998;16(8):2825–2833.</a:t>
            </a:r>
          </a:p>
          <a:p>
            <a:pPr algn="r" defTabSz="1219170" eaLnBrk="0" fontAlgn="base" hangingPunct="0">
              <a:spcBef>
                <a:spcPct val="0"/>
              </a:spcBef>
              <a:spcAft>
                <a:spcPct val="0"/>
              </a:spcAft>
            </a:pPr>
            <a:r>
              <a:rPr lang="tr-TR" altLang="tr-TR" sz="667" dirty="0">
                <a:latin typeface="+mj-lt"/>
              </a:rPr>
              <a:t>2. Coiffier B, Lepage E, Briere J, et al. "CHOP chemotherapy plus rituximab compared with CHOP alone in elderly patients with diffuse large-B-cell lymphoma." New England Journal of Medicine. 2002;346(4):235–242.</a:t>
            </a:r>
          </a:p>
          <a:p>
            <a:pPr algn="r" defTabSz="1219170" eaLnBrk="0" fontAlgn="base" hangingPunct="0">
              <a:spcBef>
                <a:spcPct val="0"/>
              </a:spcBef>
              <a:spcAft>
                <a:spcPct val="0"/>
              </a:spcAft>
            </a:pPr>
            <a:r>
              <a:rPr lang="tr-TR" altLang="tr-TR" sz="667" dirty="0">
                <a:latin typeface="+mj-lt"/>
              </a:rPr>
              <a:t>3. Genentech, Inc. RITUXAN HYCELA (rituximab and hyaluronidase human) Injection, for Subcutaneous Use: US Prescribing Information. 2023.</a:t>
            </a:r>
          </a:p>
          <a:p>
            <a:pPr algn="r" defTabSz="1219170" eaLnBrk="0" fontAlgn="base" hangingPunct="0">
              <a:spcBef>
                <a:spcPct val="0"/>
              </a:spcBef>
              <a:spcAft>
                <a:spcPct val="0"/>
              </a:spcAft>
            </a:pPr>
            <a:r>
              <a:rPr lang="tr-TR" altLang="tr-TR" sz="667" dirty="0">
                <a:latin typeface="+mj-lt"/>
              </a:rPr>
              <a:t>4. Kite Pharma, Inc. YESCARTA (axicabtagene ciloleucel) Injection, for Intravenous Use: Summary of Product Characteristics. 2023.</a:t>
            </a:r>
          </a:p>
          <a:p>
            <a:pPr algn="r" defTabSz="1219170" eaLnBrk="0" fontAlgn="base" hangingPunct="0">
              <a:spcBef>
                <a:spcPct val="0"/>
              </a:spcBef>
              <a:spcAft>
                <a:spcPct val="0"/>
              </a:spcAft>
            </a:pPr>
            <a:r>
              <a:rPr lang="tr-TR" altLang="tr-TR" sz="667" dirty="0">
                <a:latin typeface="+mj-lt"/>
              </a:rPr>
              <a:t>5. Kite Pharma, Inc. YESCARTA (axicabtagene ciloleucel) Injection, for Intravenous Use: US Prescribing Information. 2023.</a:t>
            </a:r>
          </a:p>
          <a:p>
            <a:pPr algn="r" defTabSz="1219170" eaLnBrk="0" fontAlgn="base" hangingPunct="0">
              <a:spcBef>
                <a:spcPct val="0"/>
              </a:spcBef>
              <a:spcAft>
                <a:spcPct val="0"/>
              </a:spcAft>
            </a:pPr>
            <a:r>
              <a:rPr lang="tr-TR" altLang="tr-TR" sz="667" dirty="0">
                <a:latin typeface="+mj-lt"/>
              </a:rPr>
              <a:t>6. Novartis Pharmaceuticals Corporation. KYMRIAH (tisagenlecleucel) Suspension for Intravenous Infusion: Summary of Product Characteristics. 2023.</a:t>
            </a:r>
          </a:p>
          <a:p>
            <a:pPr algn="r" defTabSz="1219170" eaLnBrk="0" fontAlgn="base" hangingPunct="0">
              <a:spcBef>
                <a:spcPct val="0"/>
              </a:spcBef>
              <a:spcAft>
                <a:spcPct val="0"/>
              </a:spcAft>
            </a:pPr>
            <a:r>
              <a:rPr lang="tr-TR" altLang="tr-TR" sz="667" dirty="0">
                <a:latin typeface="+mj-lt"/>
              </a:rPr>
              <a:t>7. Novartis Pharmaceuticals Corporation. KYMRIAH (tisagenlecleucel) Suspension for Intravenous Infusion: US Prescribing Information. 2023.</a:t>
            </a:r>
          </a:p>
          <a:p>
            <a:pPr algn="r" defTabSz="1219170" eaLnBrk="0" fontAlgn="base" hangingPunct="0">
              <a:spcBef>
                <a:spcPct val="0"/>
              </a:spcBef>
              <a:spcAft>
                <a:spcPct val="0"/>
              </a:spcAft>
            </a:pPr>
            <a:r>
              <a:rPr lang="tr-TR" altLang="tr-TR" sz="667" dirty="0">
                <a:latin typeface="+mj-lt"/>
              </a:rPr>
              <a:t>8. Genentech, Inc. POLIVY (polatuzumab vedotin-piiq) Injection, for Intravenous Use: US Prescribing Information. 2023.</a:t>
            </a:r>
          </a:p>
        </p:txBody>
      </p:sp>
    </p:spTree>
    <p:extLst>
      <p:ext uri="{BB962C8B-B14F-4D97-AF65-F5344CB8AC3E}">
        <p14:creationId xmlns:p14="http://schemas.microsoft.com/office/powerpoint/2010/main" val="5280359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8508</Words>
  <Application>Microsoft Office PowerPoint</Application>
  <PresentationFormat>Geniş ekran</PresentationFormat>
  <Paragraphs>1494</Paragraphs>
  <Slides>49</Slides>
  <Notes>29</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49</vt:i4>
      </vt:variant>
    </vt:vector>
  </HeadingPairs>
  <TitlesOfParts>
    <vt:vector size="61" baseType="lpstr">
      <vt:lpstr>Arial</vt:lpstr>
      <vt:lpstr>Arial Black</vt:lpstr>
      <vt:lpstr>Calibri</vt:lpstr>
      <vt:lpstr>Calibri Light</vt:lpstr>
      <vt:lpstr>Noto Sans Symbols</vt:lpstr>
      <vt:lpstr>Roche Sans</vt:lpstr>
      <vt:lpstr>Roche Sans Condensed Light</vt:lpstr>
      <vt:lpstr>Roche Sans Light</vt:lpstr>
      <vt:lpstr>Roche Sans Light Light</vt:lpstr>
      <vt:lpstr>Roche Sans Medium</vt:lpstr>
      <vt:lpstr>Wingdings</vt:lpstr>
      <vt:lpstr>Office Theme</vt:lpstr>
      <vt:lpstr>Relaps- Refrakter B Hücreli Lenfomalarda Tedavi Seçenekleri</vt:lpstr>
      <vt:lpstr>PowerPoint Sunusu</vt:lpstr>
      <vt:lpstr>PowerPoint Sunusu</vt:lpstr>
      <vt:lpstr>PowerPoint Sunusu</vt:lpstr>
      <vt:lpstr>PowerPoint Sunusu</vt:lpstr>
      <vt:lpstr>PowerPoint Sunusu</vt:lpstr>
      <vt:lpstr>PowerPoint Sunusu</vt:lpstr>
      <vt:lpstr>PowerPoint Sunusu</vt:lpstr>
      <vt:lpstr>PowerPoint Sunusu</vt:lpstr>
      <vt:lpstr>R-CHOP</vt:lpstr>
      <vt:lpstr>R-CHOP</vt:lpstr>
      <vt:lpstr>R-CHOP</vt:lpstr>
      <vt:lpstr>R-CHOP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R/R DLBCL olan ve daha önce ≥2 tedavi uygulanan  hastalarda yapılan tek kollu pivotal Faz II genişletme çalışması1</vt:lpstr>
      <vt:lpstr>Önceden belirlenmiş alt-gruplarda IRC'ye göre CR oranları </vt:lpstr>
      <vt:lpstr>Yanıt oranları ve DOCR1: Uzatılmış takip</vt:lpstr>
      <vt:lpstr>Yanıt oranları ve DOCR1: Uzatılmış takip</vt:lpstr>
      <vt:lpstr>siklus 3'teki yanıta göre referans nokta analizi: Uzatılmış takip süresi</vt:lpstr>
      <vt:lpstr>PowerPoint Sunusu</vt:lpstr>
      <vt:lpstr>Varılan sonuçlar: Pivotal veriler1</vt:lpstr>
      <vt:lpstr>R/R DLBCL'de Glofit-GemOx ve R-GemOx tedavilerinin karşılaştırıldığı Faz III çalışma  (STARGLO; GO41944)</vt:lpstr>
      <vt:lpstr>PowerPoint Sunusu</vt:lpstr>
      <vt:lpstr>PowerPoint Sunusu</vt:lpstr>
      <vt:lpstr>PowerPoint Sunusu</vt:lpstr>
      <vt:lpstr>PowerPoint Sunusu</vt:lpstr>
      <vt:lpstr>GO29365 çalışma dizaynı</vt:lpstr>
      <vt:lpstr>Bazal karakteristikler</vt:lpstr>
      <vt:lpstr>Randomize edilen hastaların tedavi özeti</vt:lpstr>
      <vt:lpstr>Pola + BR grubunda cevap oranı anlamlı oranda artış gösterdi. </vt:lpstr>
      <vt:lpstr>PET/CT değerlendirmesinde alt hücre tipine göre OR*</vt:lpstr>
      <vt:lpstr>INV tarafından değerlendirilen PFS pola-BR hasta grubunda anlamlı derecede uzamıştır. </vt:lpstr>
      <vt:lpstr>IRC tarafından değerlendirilen PFS pola-BR hasta grubunda anlamlı derecede uzamıştır. </vt:lpstr>
      <vt:lpstr>OS Pola-RB hasta grubunda anlamlı derecede uzamıştır. </vt:lpstr>
      <vt:lpstr>Olgu </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Relaps- Refrakter B Hücreli Lenfomalarda Tedavi Seçenekleri, Monoterapiler, Kombine Tedaviler</dc:title>
  <dc:creator>mahmutbakirkoyuncu@gmail.com</dc:creator>
  <cp:lastModifiedBy>Lenovo</cp:lastModifiedBy>
  <cp:revision>14</cp:revision>
  <dcterms:created xsi:type="dcterms:W3CDTF">2025-04-24T16:31:12Z</dcterms:created>
  <dcterms:modified xsi:type="dcterms:W3CDTF">2025-04-26T05:48:36Z</dcterms:modified>
</cp:coreProperties>
</file>